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>
        <p:scale>
          <a:sx n="76" d="100"/>
          <a:sy n="76" d="100"/>
        </p:scale>
        <p:origin x="-408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06452" units="1/cm"/>
          <inkml:channelProperty channel="Y" name="resolution" value="44.13793" units="1/cm"/>
        </inkml:channelProperties>
      </inkml:inkSource>
      <inkml:timestamp xml:id="ts0" timeString="2021-03-23T15:37:30.776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12998 6524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06452" units="1/cm"/>
          <inkml:channelProperty channel="Y" name="resolution" value="44.13793" units="1/cm"/>
        </inkml:channelProperties>
      </inkml:inkSource>
      <inkml:timestamp xml:id="ts0" timeString="2021-03-23T15:39:04.799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20836 9128</inkml:trace>
  <inkml:trace contextRef="#ctx0" brushRef="#br0" timeOffset="112.93">20836 9128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06452" units="1/cm"/>
          <inkml:channelProperty channel="Y" name="resolution" value="44.13793" units="1/cm"/>
        </inkml:channelProperties>
      </inkml:inkSource>
      <inkml:timestamp xml:id="ts0" timeString="2021-03-23T15:40:51.010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19869 14362</inkml:trace>
  <inkml:trace contextRef="#ctx0" brushRef="#br0" timeOffset="17.9892">19869 14362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06452" units="1/cm"/>
          <inkml:channelProperty channel="Y" name="resolution" value="44.13793" units="1/cm"/>
        </inkml:channelProperties>
      </inkml:inkSource>
      <inkml:timestamp xml:id="ts0" timeString="2021-03-23T15:43:02.958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23912 471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Trabajando nuestro sistema de </a:t>
            </a:r>
            <a:r>
              <a:rPr lang="es-ES" dirty="0"/>
              <a:t>n</a:t>
            </a:r>
            <a:r>
              <a:rPr lang="es-ES" dirty="0" smtClean="0"/>
              <a:t>umeración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35182" y="4446540"/>
            <a:ext cx="11256818" cy="1947333"/>
          </a:xfrm>
        </p:spPr>
        <p:txBody>
          <a:bodyPr/>
          <a:lstStyle/>
          <a:p>
            <a:r>
              <a:rPr lang="es-ES" dirty="0" smtClean="0">
                <a:solidFill>
                  <a:schemeClr val="accent2">
                    <a:lumMod val="50000"/>
                  </a:schemeClr>
                </a:solidFill>
              </a:rPr>
              <a:t>Clase del día  23 de  marzo 2021</a:t>
            </a:r>
          </a:p>
          <a:p>
            <a:r>
              <a:rPr lang="es-ES" dirty="0" smtClean="0">
                <a:solidFill>
                  <a:schemeClr val="accent2">
                    <a:lumMod val="50000"/>
                  </a:schemeClr>
                </a:solidFill>
              </a:rPr>
              <a:t>Asignatura Matemática</a:t>
            </a:r>
          </a:p>
          <a:p>
            <a:r>
              <a:rPr lang="es-ES" dirty="0" smtClean="0">
                <a:solidFill>
                  <a:schemeClr val="accent2">
                    <a:lumMod val="50000"/>
                  </a:schemeClr>
                </a:solidFill>
              </a:rPr>
              <a:t>Profesora Cecilia Barrientos V</a:t>
            </a:r>
            <a:endParaRPr lang="es-CL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799" y="3844637"/>
            <a:ext cx="4203989" cy="254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02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3430" y="1330035"/>
            <a:ext cx="8534400" cy="4239492"/>
          </a:xfrm>
        </p:spPr>
        <p:txBody>
          <a:bodyPr>
            <a:normAutofit lnSpcReduction="10000"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Recordando lo anterior.</a:t>
            </a:r>
          </a:p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Nuestro sistema de numeración se basa en una agrupación de 10 elementos que adquieren un valor diferente en una cantidad de acuerdo a la posición que ocupa en una cantidad.</a:t>
            </a:r>
          </a:p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Tenemos así que :  Unidades, Decenas y Centenas.</a:t>
            </a:r>
          </a:p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En donde cada una tiene un valor determinado.</a:t>
            </a:r>
          </a:p>
          <a:p>
            <a:pPr lvl="5"/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Unidades     = U  =  1U</a:t>
            </a:r>
          </a:p>
          <a:p>
            <a:pPr lvl="5"/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Decenas      = D =   10 U</a:t>
            </a:r>
          </a:p>
          <a:p>
            <a:pPr lvl="5"/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Centenas     = C =    100 U  =  10D</a:t>
            </a:r>
          </a:p>
          <a:p>
            <a:pPr marL="2286000" lvl="5" indent="0">
              <a:buNone/>
            </a:pPr>
            <a:endParaRPr lang="es-ES" sz="2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286000" lvl="5" indent="0">
              <a:buNone/>
            </a:pPr>
            <a:r>
              <a:rPr lang="es-ES" sz="2200" b="1" dirty="0" smtClean="0">
                <a:solidFill>
                  <a:schemeClr val="accent1">
                    <a:lumMod val="50000"/>
                  </a:schemeClr>
                </a:solidFill>
              </a:rPr>
              <a:t>Posiciones del sistema decimal.</a:t>
            </a:r>
          </a:p>
          <a:p>
            <a:pPr marL="2286000" lvl="5" indent="0">
              <a:buNone/>
            </a:pPr>
            <a:endParaRPr lang="es-ES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286000" lvl="5" indent="0">
              <a:buNone/>
            </a:pPr>
            <a:endParaRPr lang="es-ES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5"/>
            <a:endParaRPr lang="es-E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5"/>
            <a:endParaRPr lang="es-E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s-CL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030755"/>
              </p:ext>
            </p:extLst>
          </p:nvPr>
        </p:nvGraphicFramePr>
        <p:xfrm>
          <a:off x="1429327" y="4959157"/>
          <a:ext cx="8127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            Centena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        Decena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       Unidad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Entrada de lápiz 1"/>
              <p14:cNvContentPartPr/>
              <p14:nvPr/>
            </p14:nvContentPartPr>
            <p14:xfrm>
              <a:off x="4679280" y="2348640"/>
              <a:ext cx="360" cy="360"/>
            </p14:xfrm>
          </p:contentPart>
        </mc:Choice>
        <mc:Fallback xmlns="">
          <p:pic>
            <p:nvPicPr>
              <p:cNvPr id="2" name="Entrada de lápiz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69920" y="233928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6838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EN UNA TABLA</a:t>
            </a:r>
          </a:p>
          <a:p>
            <a:endParaRPr lang="es-CL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225703"/>
              </p:ext>
            </p:extLst>
          </p:nvPr>
        </p:nvGraphicFramePr>
        <p:xfrm>
          <a:off x="1090612" y="2713952"/>
          <a:ext cx="8128000" cy="2209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628378">
                <a:tc>
                  <a:txBody>
                    <a:bodyPr/>
                    <a:lstStyle/>
                    <a:p>
                      <a:r>
                        <a:rPr lang="es-ES" dirty="0" smtClean="0"/>
                        <a:t>  NUMERO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           C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         D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         U</a:t>
                      </a:r>
                      <a:endParaRPr lang="es-CL" dirty="0"/>
                    </a:p>
                  </a:txBody>
                  <a:tcPr/>
                </a:tc>
              </a:tr>
              <a:tr h="876379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       </a:t>
                      </a:r>
                      <a:r>
                        <a:rPr lang="es-ES" sz="2800" dirty="0" smtClean="0"/>
                        <a:t>546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          </a:t>
                      </a:r>
                    </a:p>
                    <a:p>
                      <a:r>
                        <a:rPr lang="es-ES" dirty="0" smtClean="0"/>
                        <a:t>            5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         </a:t>
                      </a:r>
                    </a:p>
                    <a:p>
                      <a:r>
                        <a:rPr lang="es-ES" dirty="0" smtClean="0"/>
                        <a:t>           4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        </a:t>
                      </a:r>
                    </a:p>
                    <a:p>
                      <a:r>
                        <a:rPr lang="es-ES" dirty="0" smtClean="0"/>
                        <a:t>          6</a:t>
                      </a:r>
                      <a:endParaRPr lang="es-CL" dirty="0"/>
                    </a:p>
                  </a:txBody>
                  <a:tcPr/>
                </a:tc>
              </a:tr>
              <a:tr h="704284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</a:t>
                      </a:r>
                    </a:p>
                    <a:p>
                      <a:r>
                        <a:rPr lang="es-ES" dirty="0" smtClean="0"/>
                        <a:t>         500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          40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  </a:t>
                      </a:r>
                    </a:p>
                    <a:p>
                      <a:r>
                        <a:rPr lang="es-ES" dirty="0" smtClean="0"/>
                        <a:t>          6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Entrada de lápiz 1"/>
              <p14:cNvContentPartPr/>
              <p14:nvPr/>
            </p14:nvContentPartPr>
            <p14:xfrm>
              <a:off x="7500960" y="3286080"/>
              <a:ext cx="360" cy="360"/>
            </p14:xfrm>
          </p:contentPart>
        </mc:Choice>
        <mc:Fallback xmlns="">
          <p:pic>
            <p:nvPicPr>
              <p:cNvPr id="2" name="Entrada de lápiz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91600" y="327672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9156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3325091"/>
          </a:xfrm>
        </p:spPr>
        <p:txBody>
          <a:bodyPr>
            <a:noAutofit/>
          </a:bodyPr>
          <a:lstStyle/>
          <a:p>
            <a:endParaRPr lang="es-ES" sz="4000" b="1" dirty="0" smtClean="0"/>
          </a:p>
          <a:p>
            <a:endParaRPr lang="es-ES" sz="4000" b="1" dirty="0"/>
          </a:p>
          <a:p>
            <a:r>
              <a:rPr lang="es-ES" sz="4000" b="1" dirty="0" smtClean="0"/>
              <a:t>Descomposición Aditiva y          </a:t>
            </a:r>
            <a:r>
              <a:rPr lang="es-ES" sz="4000" b="1" dirty="0"/>
              <a:t>posicional.</a:t>
            </a:r>
          </a:p>
          <a:p>
            <a:pPr marL="0" indent="0">
              <a:buNone/>
            </a:pPr>
            <a:r>
              <a:rPr lang="es-ES" sz="4000" b="1" dirty="0"/>
              <a:t> </a:t>
            </a:r>
            <a:r>
              <a:rPr lang="es-ES" sz="4000" b="1" dirty="0" smtClean="0"/>
              <a:t> Ejemplo:</a:t>
            </a:r>
          </a:p>
          <a:p>
            <a:pPr lvl="3"/>
            <a:r>
              <a:rPr lang="es-ES" sz="4000" b="1" dirty="0"/>
              <a:t>5  6  7  =  5 C +</a:t>
            </a:r>
            <a:r>
              <a:rPr lang="es-ES" sz="4000" b="1" dirty="0" smtClean="0"/>
              <a:t>  </a:t>
            </a:r>
            <a:r>
              <a:rPr lang="es-ES" sz="4000" b="1" dirty="0"/>
              <a:t>6 D   </a:t>
            </a:r>
            <a:r>
              <a:rPr lang="es-ES" sz="4000" b="1" dirty="0" smtClean="0"/>
              <a:t> +  </a:t>
            </a:r>
            <a:r>
              <a:rPr lang="es-ES" sz="4000" b="1" dirty="0"/>
              <a:t>7 U</a:t>
            </a:r>
          </a:p>
          <a:p>
            <a:pPr lvl="3"/>
            <a:r>
              <a:rPr lang="es-ES" sz="4000" b="1" dirty="0"/>
              <a:t>	        </a:t>
            </a:r>
            <a:r>
              <a:rPr lang="es-ES" sz="4000" b="1" dirty="0" smtClean="0"/>
              <a:t>       </a:t>
            </a:r>
            <a:r>
              <a:rPr lang="es-ES" sz="4000" b="1" dirty="0"/>
              <a:t>500 </a:t>
            </a:r>
            <a:r>
              <a:rPr lang="es-ES" sz="4000" b="1" dirty="0" smtClean="0"/>
              <a:t>+   </a:t>
            </a:r>
            <a:r>
              <a:rPr lang="es-ES" sz="4000" b="1" dirty="0"/>
              <a:t>60     +   7</a:t>
            </a:r>
          </a:p>
          <a:p>
            <a:pPr lvl="3"/>
            <a:r>
              <a:rPr lang="es-ES" sz="4000" b="1" dirty="0"/>
              <a:t>				</a:t>
            </a:r>
            <a:r>
              <a:rPr lang="es-ES" sz="4000" b="1" dirty="0" smtClean="0"/>
              <a:t>                5 </a:t>
            </a:r>
            <a:r>
              <a:rPr lang="es-ES" sz="4000" b="1" dirty="0"/>
              <a:t>6 7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Entrada de lápiz 1"/>
              <p14:cNvContentPartPr/>
              <p14:nvPr/>
            </p14:nvContentPartPr>
            <p14:xfrm>
              <a:off x="7152840" y="5170320"/>
              <a:ext cx="360" cy="360"/>
            </p14:xfrm>
          </p:contentPart>
        </mc:Choice>
        <mc:Fallback xmlns="">
          <p:pic>
            <p:nvPicPr>
              <p:cNvPr id="2" name="Entrada de lápiz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43480" y="516096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2194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685800"/>
            <a:ext cx="9852169" cy="562124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Entrada de lápiz 1"/>
              <p14:cNvContentPartPr/>
              <p14:nvPr/>
            </p14:nvContentPartPr>
            <p14:xfrm>
              <a:off x="8608320" y="169560"/>
              <a:ext cx="360" cy="360"/>
            </p14:xfrm>
          </p:contentPart>
        </mc:Choice>
        <mc:Fallback xmlns="">
          <p:pic>
            <p:nvPicPr>
              <p:cNvPr id="2" name="Entrada de lápiz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598960" y="1602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5353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180</TotalTime>
  <Words>152</Words>
  <Application>Microsoft Office PowerPoint</Application>
  <PresentationFormat>Personalizado</PresentationFormat>
  <Paragraphs>45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Sector</vt:lpstr>
      <vt:lpstr>Trabajando nuestro sistema de numeración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Trabajando nuestro sistema de mumeración</dc:title>
  <dc:creator>Admin</dc:creator>
  <cp:lastModifiedBy>HP</cp:lastModifiedBy>
  <cp:revision>10</cp:revision>
  <dcterms:created xsi:type="dcterms:W3CDTF">2021-03-22T13:34:34Z</dcterms:created>
  <dcterms:modified xsi:type="dcterms:W3CDTF">2021-03-23T17:12:49Z</dcterms:modified>
</cp:coreProperties>
</file>