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7" r:id="rId4"/>
    <p:sldId id="259" r:id="rId5"/>
    <p:sldId id="285" r:id="rId6"/>
    <p:sldId id="260" r:id="rId7"/>
    <p:sldId id="261" r:id="rId8"/>
    <p:sldId id="262" r:id="rId9"/>
    <p:sldId id="263" r:id="rId10"/>
    <p:sldId id="286" r:id="rId11"/>
    <p:sldId id="267" r:id="rId12"/>
    <p:sldId id="271" r:id="rId13"/>
    <p:sldId id="27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FA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6" d="100"/>
          <a:sy n="76" d="100"/>
        </p:scale>
        <p:origin x="-408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2D247-C725-4FE5-B4A8-42F6AC2A7B60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71442-75FA-42C9-A3D6-A86BB97D604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79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DC8D-6075-4F70-AFAC-214C865DC1BC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8DD3-107F-47F9-A507-EDB5191CAE4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55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DC8D-6075-4F70-AFAC-214C865DC1BC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8DD3-107F-47F9-A507-EDB5191CAE4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53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DC8D-6075-4F70-AFAC-214C865DC1BC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8DD3-107F-47F9-A507-EDB5191CAE4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443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DC8D-6075-4F70-AFAC-214C865DC1BC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8DD3-107F-47F9-A507-EDB5191CAE4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80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DC8D-6075-4F70-AFAC-214C865DC1BC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8DD3-107F-47F9-A507-EDB5191CAE4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9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DC8D-6075-4F70-AFAC-214C865DC1BC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8DD3-107F-47F9-A507-EDB5191CAE4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67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DC8D-6075-4F70-AFAC-214C865DC1BC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8DD3-107F-47F9-A507-EDB5191CAE4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95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DC8D-6075-4F70-AFAC-214C865DC1BC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8DD3-107F-47F9-A507-EDB5191CAE4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618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DC8D-6075-4F70-AFAC-214C865DC1BC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8DD3-107F-47F9-A507-EDB5191CAE4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50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DC8D-6075-4F70-AFAC-214C865DC1BC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8DD3-107F-47F9-A507-EDB5191CAE4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84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DC8D-6075-4F70-AFAC-214C865DC1BC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138DD3-107F-47F9-A507-EDB5191CAE4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796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1DC8D-6075-4F70-AFAC-214C865DC1BC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38DD3-107F-47F9-A507-EDB5191CAE4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00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hyperlink" Target="https://www.youtube.com/watch?v=oexd_Dfic_Q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camilaprofesora.materdolorosa@gmail.com" TargetMode="Externa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jp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07212" y="1214438"/>
            <a:ext cx="9144000" cy="2387600"/>
          </a:xfrm>
        </p:spPr>
        <p:txBody>
          <a:bodyPr>
            <a:normAutofit/>
          </a:bodyPr>
          <a:lstStyle/>
          <a:p>
            <a:r>
              <a:rPr lang="es-MX" dirty="0" smtClean="0"/>
              <a:t/>
            </a:r>
            <a:br>
              <a:rPr lang="es-MX" dirty="0" smtClean="0"/>
            </a:br>
            <a:endParaRPr lang="en-US" dirty="0"/>
          </a:p>
        </p:txBody>
      </p:sp>
      <p:pic>
        <p:nvPicPr>
          <p:cNvPr id="1026" name="Picture 2" descr="Minions: divertidas imágenes gratis. | Imagenes de los minions ...">
            <a:hlinkClick r:id="" action="ppaction://noaction">
              <a:snd r:embed="rId3" name="text-message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5" b="96250" l="2342" r="90867">
                        <a14:foregroundMark x1="49180" y1="14531" x2="49180" y2="1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644" y="3602038"/>
            <a:ext cx="2539281" cy="380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4428309" y="746649"/>
            <a:ext cx="698862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MATEMÁTICA </a:t>
            </a:r>
          </a:p>
          <a:p>
            <a:pPr algn="ctr"/>
            <a:r>
              <a:rPr lang="es-E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4TO BÁSICO</a:t>
            </a:r>
            <a:endParaRPr lang="es-E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5913953" y="5103674"/>
            <a:ext cx="60333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1° Clase</a:t>
            </a:r>
          </a:p>
          <a:p>
            <a:pPr algn="ctr"/>
            <a:r>
              <a:rPr lang="es-E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Viernes 05 de marzo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096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25 -0.05973 C 0.03425 -0.02662 0.0612 0.00023 0.09428 0.00023 C 0.13321 0.00023 0.14727 -0.02963 0.15326 -0.04769 L 0.15925 -0.07176 C 0.16524 -0.08982 0.18021 -0.11968 0.22422 -0.11968 C 0.25222 -0.11968 0.28425 -0.09283 0.28425 -0.05973 C 0.28425 -0.02662 0.25222 0.00023 0.22422 0.00023 C 0.18021 0.00023 0.16524 -0.02963 0.15925 -0.04769 L 0.15326 -0.07176 C 0.14727 -0.08982 0.13321 -0.11968 0.09428 -0.11968 C 0.0612 -0.11968 0.03425 -0.09283 0.03425 -0.05973 Z " pathEditMode="relative" rAng="0" ptsTypes="AAAAAAAAA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213" y="337041"/>
            <a:ext cx="8686800" cy="1837828"/>
          </a:xfrm>
          <a:prstGeom prst="rect">
            <a:avLst/>
          </a:prstGeom>
        </p:spPr>
      </p:pic>
      <p:pic>
        <p:nvPicPr>
          <p:cNvPr id="6" name="Picture 2" descr="Luis y Seba: 201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907" y="3389172"/>
            <a:ext cx="2994213" cy="375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inions: divertidas imágenes gratis. | Imagenes de los minions ...">
            <a:hlinkClick r:id="" action="ppaction://noaction">
              <a:snd r:embed="rId4" name="text-message.wav"/>
            </a:hlinkClick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96250" l="2342" r="90867">
                        <a14:foregroundMark x1="49180" y1="14531" x2="49180" y2="1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24831">
            <a:off x="-485193" y="-1047245"/>
            <a:ext cx="2539281" cy="380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800" b="0" i="0" u="none" strike="noStrike" cap="none" normalizeH="0" baseline="0" smtClean="0">
                <a:ln>
                  <a:noFill/>
                </a:ln>
                <a:solidFill>
                  <a:srgbClr val="1155CC"/>
                </a:solidFill>
                <a:effectLst/>
                <a:latin typeface="Arial" pitchFamily="34" charset="0"/>
                <a:cs typeface="Arial" pitchFamily="34" charset="0"/>
                <a:hlinkClick r:id="rId7"/>
              </a:rPr>
              <a:t/>
            </a:r>
            <a:br>
              <a:rPr kumimoji="0" lang="es-CL" sz="1800" b="0" i="0" u="none" strike="noStrike" cap="none" normalizeH="0" baseline="0" smtClean="0">
                <a:ln>
                  <a:noFill/>
                </a:ln>
                <a:solidFill>
                  <a:srgbClr val="1155CC"/>
                </a:solidFill>
                <a:effectLst/>
                <a:latin typeface="Arial" pitchFamily="34" charset="0"/>
                <a:cs typeface="Arial" pitchFamily="34" charset="0"/>
                <a:hlinkClick r:id="rId7"/>
              </a:rPr>
            </a:br>
            <a:r>
              <a:rPr kumimoji="0" lang="es-CL" sz="1800" b="0" i="0" u="none" strike="noStrike" cap="none" normalizeH="0" baseline="0" smtClean="0">
                <a:ln>
                  <a:noFill/>
                </a:ln>
                <a:solidFill>
                  <a:srgbClr val="1155CC"/>
                </a:solidFill>
                <a:effectLst/>
                <a:latin typeface="Arial" pitchFamily="34" charset="0"/>
                <a:cs typeface="Arial" pitchFamily="34" charset="0"/>
                <a:hlinkClick r:id="rId7"/>
              </a:rPr>
              <a:t>https://www.youtube.com/watch?v=oexd_Dfic_Q</a:t>
            </a:r>
            <a:r>
              <a:rPr kumimoji="0" lang="es-CL" sz="1800" b="0" i="0" u="none" strike="noStrike" cap="none" normalizeH="0" baseline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br>
              <a:rPr kumimoji="0" lang="es-CL" sz="1800" b="0" i="0" u="none" strike="noStrike" cap="none" normalizeH="0" baseline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CL" sz="1800" b="0" i="0" u="none" strike="noStrike" cap="none" normalizeH="0" baseline="0" smtClean="0">
                <a:ln>
                  <a:noFill/>
                </a:ln>
                <a:solidFill>
                  <a:srgbClr val="222222"/>
                </a:solidFill>
                <a:effectLst/>
                <a:latin typeface="Arial" pitchFamily="34" charset="0"/>
                <a:cs typeface="Arial" pitchFamily="34" charset="0"/>
              </a:rPr>
              <a:t>video suma</a:t>
            </a:r>
            <a:endParaRPr kumimoji="0" lang="es-C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693107" y="2451982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L" b="1" dirty="0" smtClean="0"/>
              <a:t>TE DEJO ESTOS LINKS PARA QUE LOS VEAS Y PRACTIQUES</a:t>
            </a:r>
            <a:r>
              <a:rPr lang="es-CL" dirty="0" smtClean="0"/>
              <a:t>:</a:t>
            </a:r>
          </a:p>
          <a:p>
            <a:endParaRPr lang="es-CL" dirty="0"/>
          </a:p>
          <a:p>
            <a:r>
              <a:rPr lang="es-CL" dirty="0"/>
              <a:t>https://www.youtube.com/watch?v=oexd_Dfic_Q </a:t>
            </a:r>
          </a:p>
          <a:p>
            <a:r>
              <a:rPr lang="es-CL" dirty="0"/>
              <a:t>video </a:t>
            </a:r>
            <a:r>
              <a:rPr lang="es-CL" dirty="0" smtClean="0"/>
              <a:t>suma</a:t>
            </a:r>
          </a:p>
          <a:p>
            <a:endParaRPr lang="es-CL" dirty="0" smtClean="0"/>
          </a:p>
          <a:p>
            <a:r>
              <a:rPr lang="es-CL" dirty="0"/>
              <a:t>https://www.youtube.com/watch?v=42vjqtleG9E</a:t>
            </a:r>
          </a:p>
          <a:p>
            <a:r>
              <a:rPr lang="es-CL" dirty="0"/>
              <a:t>video </a:t>
            </a:r>
            <a:r>
              <a:rPr lang="es-CL" dirty="0" smtClean="0"/>
              <a:t>resta</a:t>
            </a:r>
          </a:p>
          <a:p>
            <a:endParaRPr lang="es-CL" dirty="0"/>
          </a:p>
          <a:p>
            <a:r>
              <a:rPr lang="es-CL" dirty="0"/>
              <a:t>https://www.youtube.com/watch?v=YFtEaVw5k1A&amp;t=5s </a:t>
            </a:r>
          </a:p>
          <a:p>
            <a:r>
              <a:rPr lang="es-CL" dirty="0"/>
              <a:t> video multiplicación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9163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14 GIFs que resumen cómo sería si los minions fueran a la Primar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2828961" y="230188"/>
            <a:ext cx="67169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u="sng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Prueba de diagnóstico </a:t>
            </a:r>
            <a:endParaRPr lang="es-ES" sz="5400" b="1" u="sng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439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Fujifilm Minion Instax mini 8: la cámara instantánea de los ...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838199" y="365125"/>
            <a:ext cx="9821091" cy="23127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CuadroTexto 4"/>
          <p:cNvSpPr txBox="1"/>
          <p:nvPr/>
        </p:nvSpPr>
        <p:spPr>
          <a:xfrm>
            <a:off x="1019991" y="497742"/>
            <a:ext cx="96392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Indicaciones:</a:t>
            </a:r>
          </a:p>
          <a:p>
            <a:r>
              <a:rPr lang="es-CL" dirty="0" smtClean="0"/>
              <a:t>La prueba puede responderse de las siguientes maneras:</a:t>
            </a:r>
          </a:p>
          <a:p>
            <a:r>
              <a:rPr lang="es-CL" dirty="0" smtClean="0"/>
              <a:t>1.- Puede hacer el desarrollo dentro de la misma prueba (formato Word), guardar y enviar el archivo. </a:t>
            </a:r>
          </a:p>
          <a:p>
            <a:r>
              <a:rPr lang="es-CL" dirty="0" smtClean="0"/>
              <a:t>2.- Puede hacer el desarrollo de la prueba en el cuaderno y enviar la fotografía (legible).</a:t>
            </a:r>
          </a:p>
          <a:p>
            <a:r>
              <a:rPr lang="es-CL" dirty="0" smtClean="0"/>
              <a:t>Si toma la opción dos, responder con un lápiz negro para ver bien sus respuestas en la fotografía.</a:t>
            </a:r>
          </a:p>
          <a:p>
            <a:r>
              <a:rPr lang="es-CL" dirty="0" smtClean="0"/>
              <a:t>Enviar al siguiente correo: </a:t>
            </a:r>
            <a:r>
              <a:rPr lang="es-CL" dirty="0" smtClean="0">
                <a:hlinkClick r:id="rId3"/>
              </a:rPr>
              <a:t>camilaprofesora.materdolorosa@gmail.com</a:t>
            </a:r>
            <a:endParaRPr lang="es-CL" dirty="0" smtClean="0"/>
          </a:p>
          <a:p>
            <a:r>
              <a:rPr lang="es-CL" dirty="0" smtClean="0"/>
              <a:t>Fecha de entrega: hasta el 10 de marzo. 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39122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minions gif | Tumblr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2342376" y="5475403"/>
            <a:ext cx="75072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¡ Hasta la próxima clase !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422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LOS MINIONS GIF |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12652" y="98144"/>
            <a:ext cx="11366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anose="0208090404030B020404" pitchFamily="18" charset="0"/>
              </a:rPr>
              <a:t>REPASEMOS LO VISTO ANTERIORMENTE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838199" y="795804"/>
            <a:ext cx="109282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¡Lluvia de ideas! </a:t>
            </a:r>
          </a:p>
          <a:p>
            <a:pPr algn="ctr"/>
            <a:endParaRPr lang="es-CL" sz="36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L" sz="2400" b="1" dirty="0" smtClean="0"/>
              <a:t>Mencione que contenidos recuerda  del año pasado, vistos en la asignatura.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L" sz="2400" b="1" dirty="0" smtClean="0"/>
              <a:t>¿Cuál les gusto más? </a:t>
            </a:r>
            <a:r>
              <a:rPr lang="es-CL" sz="2400" b="1" dirty="0"/>
              <a:t>¿</a:t>
            </a:r>
            <a:r>
              <a:rPr lang="es-CL" sz="2400" b="1" dirty="0" smtClean="0"/>
              <a:t> porqué?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L" sz="2400" b="1" dirty="0" smtClean="0"/>
              <a:t>¿</a:t>
            </a:r>
            <a:r>
              <a:rPr lang="es-CL" sz="2400" b="1" dirty="0"/>
              <a:t>H</a:t>
            </a:r>
            <a:r>
              <a:rPr lang="es-CL" sz="2400" b="1" dirty="0" smtClean="0"/>
              <a:t>ay algún contenido que les cueste trabajar?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7540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7818" y="119632"/>
            <a:ext cx="1126250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Comencemos por los números hasta el</a:t>
            </a:r>
          </a:p>
          <a:p>
            <a:pPr algn="ctr"/>
            <a:r>
              <a:rPr lang="es-E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1000</a:t>
            </a:r>
            <a:endParaRPr lang="es-E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122023" y="2059530"/>
            <a:ext cx="5708468" cy="3126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2400" dirty="0"/>
              <a:t>Nombrar números hasta el 100</a:t>
            </a:r>
          </a:p>
          <a:p>
            <a:r>
              <a:rPr lang="es-CL" sz="2400" dirty="0"/>
              <a:t>Nombrar números desde el 101 hasta el 300</a:t>
            </a:r>
          </a:p>
          <a:p>
            <a:r>
              <a:rPr lang="es-CL" sz="2400" dirty="0"/>
              <a:t>Nombrar números desde el 301 hasta el 500</a:t>
            </a:r>
          </a:p>
          <a:p>
            <a:r>
              <a:rPr lang="es-CL" sz="2400" dirty="0"/>
              <a:t>Nombrar números desde el 501 hasta el 700</a:t>
            </a:r>
          </a:p>
          <a:p>
            <a:r>
              <a:rPr lang="es-CL" sz="2400" dirty="0"/>
              <a:t>Nombrar números desde el 701 hasta el 1000. </a:t>
            </a:r>
          </a:p>
          <a:p>
            <a:pPr algn="ctr"/>
            <a:endParaRPr lang="es-CL" dirty="0"/>
          </a:p>
        </p:txBody>
      </p:sp>
      <p:pic>
        <p:nvPicPr>
          <p:cNvPr id="6" name="Picture 2" descr="Agnes Margo despreciable youtube, muñeca china PNG Clipart | PNGOce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9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3438">
            <a:off x="139862" y="4098634"/>
            <a:ext cx="2295484" cy="276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97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uis y Seba: 201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467" y="3299012"/>
            <a:ext cx="3132571" cy="392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1201271" y="268940"/>
            <a:ext cx="10291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u="sng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HICKEN Pie" panose="02000600000000000000" pitchFamily="2" charset="0"/>
              </a:rPr>
              <a:t>Operaciones básicas</a:t>
            </a:r>
          </a:p>
          <a:p>
            <a:pPr algn="ctr"/>
            <a:r>
              <a:rPr lang="es-MX" sz="3600" dirty="0" smtClean="0">
                <a:solidFill>
                  <a:srgbClr val="00B050"/>
                </a:solidFill>
                <a:latin typeface="CHICKEN Pie" panose="02000600000000000000" pitchFamily="2" charset="0"/>
              </a:rPr>
              <a:t>¿Cuáles son? </a:t>
            </a:r>
            <a:endParaRPr lang="en-US" sz="3600" dirty="0">
              <a:solidFill>
                <a:srgbClr val="00B050"/>
              </a:solidFill>
              <a:latin typeface="CHICKEN Pie" panose="02000600000000000000" pitchFamily="2" charset="0"/>
            </a:endParaRPr>
          </a:p>
        </p:txBody>
      </p:sp>
      <p:pic>
        <p:nvPicPr>
          <p:cNvPr id="11" name="Picture 2" descr="Minions: divertidas imágenes gratis. | Imagenes de los minions ...">
            <a:hlinkClick r:id="" action="ppaction://noaction">
              <a:snd r:embed="rId3" name="text-message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5" b="96250" l="2342" r="90867">
                        <a14:foregroundMark x1="49180" y1="14531" x2="49180" y2="1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24831">
            <a:off x="-727277" y="-1222057"/>
            <a:ext cx="2539281" cy="380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a Madriguera Literaria: febrero 201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4" y="4732129"/>
            <a:ext cx="1757083" cy="209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996" y="1773555"/>
            <a:ext cx="68580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2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74463" y="-118971"/>
            <a:ext cx="5069541" cy="1325563"/>
          </a:xfrm>
        </p:spPr>
        <p:txBody>
          <a:bodyPr/>
          <a:lstStyle/>
          <a:p>
            <a:pPr algn="ctr"/>
            <a:r>
              <a:rPr lang="es-CL" b="1" u="sng" dirty="0" smtClean="0">
                <a:solidFill>
                  <a:srgbClr val="00B0F0"/>
                </a:solidFill>
                <a:latin typeface="Cooper Black" panose="0208090404030B020404" pitchFamily="18" charset="0"/>
              </a:rPr>
              <a:t>Suma o adición </a:t>
            </a:r>
            <a:endParaRPr lang="es-CL" b="1" u="sng" dirty="0">
              <a:solidFill>
                <a:srgbClr val="00B0F0"/>
              </a:solidFill>
              <a:latin typeface="Cooper Black" panose="0208090404030B020404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847993" y="641815"/>
            <a:ext cx="3657600" cy="5422809"/>
          </a:xfrm>
        </p:spPr>
        <p:txBody>
          <a:bodyPr>
            <a:normAutofit fontScale="92500" lnSpcReduction="20000"/>
          </a:bodyPr>
          <a:lstStyle/>
          <a:p>
            <a:r>
              <a:rPr lang="es-CL" dirty="0" smtClean="0"/>
              <a:t>Ejemplos:  6 + 10 = 16</a:t>
            </a:r>
          </a:p>
          <a:p>
            <a:r>
              <a:rPr lang="es-CL" dirty="0" smtClean="0"/>
              <a:t>25+37= 62</a:t>
            </a:r>
          </a:p>
          <a:p>
            <a:r>
              <a:rPr lang="es-CL" dirty="0" smtClean="0"/>
              <a:t>Ahora ustedes responden:</a:t>
            </a:r>
          </a:p>
          <a:p>
            <a:r>
              <a:rPr lang="es-CL" dirty="0" smtClean="0"/>
              <a:t>32 + 7= </a:t>
            </a:r>
          </a:p>
          <a:p>
            <a:endParaRPr lang="es-CL" dirty="0" smtClean="0"/>
          </a:p>
          <a:p>
            <a:r>
              <a:rPr lang="es-CL" dirty="0" smtClean="0"/>
              <a:t>84 + 13= </a:t>
            </a:r>
          </a:p>
          <a:p>
            <a:endParaRPr lang="es-CL" dirty="0" smtClean="0"/>
          </a:p>
          <a:p>
            <a:r>
              <a:rPr lang="es-CL" dirty="0" smtClean="0"/>
              <a:t>21 + 22= </a:t>
            </a:r>
          </a:p>
          <a:p>
            <a:endParaRPr lang="es-CL" dirty="0" smtClean="0"/>
          </a:p>
          <a:p>
            <a:r>
              <a:rPr lang="es-CL" dirty="0" smtClean="0"/>
              <a:t>57 + 36=</a:t>
            </a:r>
          </a:p>
          <a:p>
            <a:endParaRPr lang="es-CL" dirty="0" smtClean="0"/>
          </a:p>
          <a:p>
            <a:r>
              <a:rPr lang="es-CL" dirty="0" smtClean="0"/>
              <a:t>100 + 100= </a:t>
            </a:r>
          </a:p>
          <a:p>
            <a:endParaRPr lang="es-CL" dirty="0"/>
          </a:p>
        </p:txBody>
      </p:sp>
      <p:pic>
        <p:nvPicPr>
          <p:cNvPr id="5" name="Picture 2" descr="Luis y Seba: 201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325" y="3980328"/>
            <a:ext cx="2588713" cy="3243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bserva el video de las partes de la suma. | Lecciones de matemáticas,  Clase de matemáticas, Partes de la mis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603" y="1080537"/>
            <a:ext cx="6028390" cy="498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9498946" y="2111187"/>
            <a:ext cx="753036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Rectángulo 9"/>
          <p:cNvSpPr/>
          <p:nvPr/>
        </p:nvSpPr>
        <p:spPr>
          <a:xfrm>
            <a:off x="9875464" y="5198417"/>
            <a:ext cx="753036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Rectángulo 10"/>
          <p:cNvSpPr/>
          <p:nvPr/>
        </p:nvSpPr>
        <p:spPr>
          <a:xfrm>
            <a:off x="9498946" y="2896019"/>
            <a:ext cx="753036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/>
          <p:cNvSpPr/>
          <p:nvPr/>
        </p:nvSpPr>
        <p:spPr>
          <a:xfrm>
            <a:off x="9498946" y="3703973"/>
            <a:ext cx="753036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12"/>
          <p:cNvSpPr/>
          <p:nvPr/>
        </p:nvSpPr>
        <p:spPr>
          <a:xfrm>
            <a:off x="9498946" y="4471585"/>
            <a:ext cx="753036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CuadroTexto 7"/>
          <p:cNvSpPr txBox="1"/>
          <p:nvPr/>
        </p:nvSpPr>
        <p:spPr>
          <a:xfrm>
            <a:off x="9618569" y="3718678"/>
            <a:ext cx="578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43</a:t>
            </a:r>
            <a:endParaRPr lang="es-CL" dirty="0"/>
          </a:p>
        </p:txBody>
      </p:sp>
      <p:sp>
        <p:nvSpPr>
          <p:cNvPr id="15" name="CuadroTexto 14"/>
          <p:cNvSpPr txBox="1"/>
          <p:nvPr/>
        </p:nvSpPr>
        <p:spPr>
          <a:xfrm>
            <a:off x="9673758" y="2925634"/>
            <a:ext cx="578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97</a:t>
            </a:r>
            <a:endParaRPr lang="es-CL" dirty="0"/>
          </a:p>
        </p:txBody>
      </p:sp>
      <p:sp>
        <p:nvSpPr>
          <p:cNvPr id="16" name="CuadroTexto 15"/>
          <p:cNvSpPr txBox="1"/>
          <p:nvPr/>
        </p:nvSpPr>
        <p:spPr>
          <a:xfrm>
            <a:off x="9673758" y="2175932"/>
            <a:ext cx="578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39</a:t>
            </a:r>
            <a:endParaRPr lang="es-CL" dirty="0"/>
          </a:p>
        </p:txBody>
      </p:sp>
      <p:sp>
        <p:nvSpPr>
          <p:cNvPr id="17" name="CuadroTexto 16"/>
          <p:cNvSpPr txBox="1"/>
          <p:nvPr/>
        </p:nvSpPr>
        <p:spPr>
          <a:xfrm>
            <a:off x="9673758" y="4482698"/>
            <a:ext cx="578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93</a:t>
            </a:r>
            <a:endParaRPr lang="es-CL" dirty="0"/>
          </a:p>
        </p:txBody>
      </p:sp>
      <p:sp>
        <p:nvSpPr>
          <p:cNvPr id="18" name="CuadroTexto 17"/>
          <p:cNvSpPr txBox="1"/>
          <p:nvPr/>
        </p:nvSpPr>
        <p:spPr>
          <a:xfrm>
            <a:off x="9995087" y="5268216"/>
            <a:ext cx="578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200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071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IF minion kisses/bisous | Amor minions, Humor dos minions, Minion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7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uis y Seba: 201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975" y="3532864"/>
            <a:ext cx="2994213" cy="375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inions: divertidas imágenes gratis. | Imagenes de los minions ...">
            <a:hlinkClick r:id="" action="ppaction://noaction">
              <a:snd r:embed="rId3" name="text-message.wav"/>
            </a:hlinkClick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5" b="96250" l="2342" r="90867">
                        <a14:foregroundMark x1="49180" y1="14531" x2="49180" y2="1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24831">
            <a:off x="-727277" y="-1222057"/>
            <a:ext cx="2539281" cy="3805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913963" y="13629"/>
            <a:ext cx="6046696" cy="1334576"/>
          </a:xfrm>
        </p:spPr>
        <p:txBody>
          <a:bodyPr/>
          <a:lstStyle/>
          <a:p>
            <a:pPr algn="ctr"/>
            <a:r>
              <a:rPr lang="es-CL" b="1" u="sng" dirty="0" smtClean="0">
                <a:solidFill>
                  <a:srgbClr val="00B0F0"/>
                </a:solidFill>
                <a:latin typeface="Cooper Black" panose="0208090404030B020404" pitchFamily="18" charset="0"/>
              </a:rPr>
              <a:t>Resta o sustracción  </a:t>
            </a:r>
            <a:endParaRPr lang="es-CL" b="1" u="sng" dirty="0">
              <a:solidFill>
                <a:srgbClr val="00B0F0"/>
              </a:solidFill>
              <a:latin typeface="Cooper Black" panose="0208090404030B020404" pitchFamily="18" charset="0"/>
            </a:endParaRPr>
          </a:p>
        </p:txBody>
      </p:sp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7927291" y="1004885"/>
            <a:ext cx="3657600" cy="5422809"/>
          </a:xfrm>
        </p:spPr>
        <p:txBody>
          <a:bodyPr>
            <a:normAutofit fontScale="92500" lnSpcReduction="20000"/>
          </a:bodyPr>
          <a:lstStyle/>
          <a:p>
            <a:r>
              <a:rPr lang="es-CL" dirty="0" smtClean="0"/>
              <a:t>Ejemplos:  10 - 3 = 7</a:t>
            </a:r>
          </a:p>
          <a:p>
            <a:r>
              <a:rPr lang="es-CL" dirty="0" smtClean="0"/>
              <a:t>26 – 11 = 15</a:t>
            </a:r>
          </a:p>
          <a:p>
            <a:r>
              <a:rPr lang="es-CL" dirty="0" smtClean="0"/>
              <a:t>Ahora ustedes responden:</a:t>
            </a:r>
          </a:p>
          <a:p>
            <a:r>
              <a:rPr lang="es-CL" dirty="0" smtClean="0"/>
              <a:t>10 - 7= </a:t>
            </a:r>
          </a:p>
          <a:p>
            <a:endParaRPr lang="es-CL" dirty="0" smtClean="0"/>
          </a:p>
          <a:p>
            <a:r>
              <a:rPr lang="es-CL" dirty="0"/>
              <a:t>1</a:t>
            </a:r>
            <a:r>
              <a:rPr lang="es-CL" dirty="0" smtClean="0"/>
              <a:t>3 - 3= </a:t>
            </a:r>
          </a:p>
          <a:p>
            <a:endParaRPr lang="es-CL" dirty="0" smtClean="0"/>
          </a:p>
          <a:p>
            <a:r>
              <a:rPr lang="es-CL" dirty="0" smtClean="0"/>
              <a:t>40 - 22= </a:t>
            </a:r>
          </a:p>
          <a:p>
            <a:endParaRPr lang="es-CL" dirty="0" smtClean="0"/>
          </a:p>
          <a:p>
            <a:r>
              <a:rPr lang="es-CL" dirty="0" smtClean="0"/>
              <a:t>28- </a:t>
            </a:r>
            <a:r>
              <a:rPr lang="es-CL" dirty="0"/>
              <a:t>1</a:t>
            </a:r>
            <a:r>
              <a:rPr lang="es-CL" dirty="0" smtClean="0"/>
              <a:t>6=</a:t>
            </a:r>
          </a:p>
          <a:p>
            <a:endParaRPr lang="es-CL" dirty="0" smtClean="0"/>
          </a:p>
          <a:p>
            <a:r>
              <a:rPr lang="es-CL" dirty="0" smtClean="0"/>
              <a:t>100 - 100= </a:t>
            </a:r>
          </a:p>
          <a:p>
            <a:endParaRPr lang="es-CL" dirty="0"/>
          </a:p>
        </p:txBody>
      </p:sp>
      <p:pic>
        <p:nvPicPr>
          <p:cNvPr id="2050" name="Picture 2" descr="Observa el video de las partes de la suma. | Lecciones de matemáticas,  Clase de matemáticas, Partes de la mis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964" y="1348206"/>
            <a:ext cx="5405717" cy="4770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9305365" y="2487706"/>
            <a:ext cx="591670" cy="4262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/>
          <p:cNvSpPr/>
          <p:nvPr/>
        </p:nvSpPr>
        <p:spPr>
          <a:xfrm>
            <a:off x="9823326" y="5558118"/>
            <a:ext cx="591670" cy="4262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12"/>
          <p:cNvSpPr/>
          <p:nvPr/>
        </p:nvSpPr>
        <p:spPr>
          <a:xfrm>
            <a:off x="9369361" y="3290028"/>
            <a:ext cx="591670" cy="4262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Rectángulo 13"/>
          <p:cNvSpPr/>
          <p:nvPr/>
        </p:nvSpPr>
        <p:spPr>
          <a:xfrm>
            <a:off x="9471833" y="4119230"/>
            <a:ext cx="591670" cy="4262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5" name="Rectángulo 14"/>
          <p:cNvSpPr/>
          <p:nvPr/>
        </p:nvSpPr>
        <p:spPr>
          <a:xfrm>
            <a:off x="9631828" y="4870064"/>
            <a:ext cx="591670" cy="42626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CuadroTexto 2"/>
          <p:cNvSpPr txBox="1"/>
          <p:nvPr/>
        </p:nvSpPr>
        <p:spPr>
          <a:xfrm>
            <a:off x="9404845" y="2451460"/>
            <a:ext cx="453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3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9756091" y="4853434"/>
            <a:ext cx="503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 smtClean="0"/>
              <a:t>12</a:t>
            </a:r>
            <a:endParaRPr lang="es-CL" sz="2000" b="1" dirty="0"/>
          </a:p>
        </p:txBody>
      </p:sp>
      <p:sp>
        <p:nvSpPr>
          <p:cNvPr id="19" name="CuadroTexto 18"/>
          <p:cNvSpPr txBox="1"/>
          <p:nvPr/>
        </p:nvSpPr>
        <p:spPr>
          <a:xfrm>
            <a:off x="9930902" y="5584269"/>
            <a:ext cx="453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 smtClean="0"/>
              <a:t>0</a:t>
            </a:r>
            <a:endParaRPr lang="es-CL" sz="2000" b="1" dirty="0"/>
          </a:p>
        </p:txBody>
      </p:sp>
      <p:sp>
        <p:nvSpPr>
          <p:cNvPr id="20" name="CuadroTexto 19"/>
          <p:cNvSpPr txBox="1"/>
          <p:nvPr/>
        </p:nvSpPr>
        <p:spPr>
          <a:xfrm>
            <a:off x="9599825" y="4091702"/>
            <a:ext cx="453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 smtClean="0"/>
              <a:t>18</a:t>
            </a:r>
            <a:endParaRPr lang="es-CL" sz="2000" b="1" dirty="0"/>
          </a:p>
        </p:txBody>
      </p:sp>
      <p:sp>
        <p:nvSpPr>
          <p:cNvPr id="21" name="CuadroTexto 20"/>
          <p:cNvSpPr txBox="1"/>
          <p:nvPr/>
        </p:nvSpPr>
        <p:spPr>
          <a:xfrm>
            <a:off x="9502209" y="3285954"/>
            <a:ext cx="453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 smtClean="0"/>
              <a:t>10</a:t>
            </a:r>
            <a:endParaRPr lang="es-CL" sz="2000" b="1" dirty="0"/>
          </a:p>
        </p:txBody>
      </p:sp>
    </p:spTree>
    <p:extLst>
      <p:ext uri="{BB962C8B-B14F-4D97-AF65-F5344CB8AC3E}">
        <p14:creationId xmlns:p14="http://schemas.microsoft.com/office/powerpoint/2010/main" val="147248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MINIONS: 10 razones por las que debes ver su película | De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86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uis y Seba: 201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117" y="2811895"/>
            <a:ext cx="3558989" cy="445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913963" y="13629"/>
            <a:ext cx="6046696" cy="1334576"/>
          </a:xfrm>
        </p:spPr>
        <p:txBody>
          <a:bodyPr/>
          <a:lstStyle/>
          <a:p>
            <a:pPr algn="ctr"/>
            <a:r>
              <a:rPr lang="es-CL" b="1" u="sng" dirty="0" smtClean="0">
                <a:solidFill>
                  <a:srgbClr val="00B0F0"/>
                </a:solidFill>
                <a:latin typeface="Cooper Black" panose="0208090404030B020404" pitchFamily="18" charset="0"/>
              </a:rPr>
              <a:t>Multiplicación   </a:t>
            </a:r>
            <a:endParaRPr lang="es-CL" b="1" u="sng" dirty="0">
              <a:solidFill>
                <a:srgbClr val="00B0F0"/>
              </a:solidFill>
              <a:latin typeface="Cooper Black" panose="0208090404030B020404" pitchFamily="18" charset="0"/>
            </a:endParaRPr>
          </a:p>
        </p:txBody>
      </p:sp>
      <p:sp>
        <p:nvSpPr>
          <p:cNvPr id="10" name="Marcador de contenido 2"/>
          <p:cNvSpPr>
            <a:spLocks noGrp="1"/>
          </p:cNvSpPr>
          <p:nvPr>
            <p:ph idx="1"/>
          </p:nvPr>
        </p:nvSpPr>
        <p:spPr>
          <a:xfrm>
            <a:off x="7402856" y="924202"/>
            <a:ext cx="3657600" cy="5422809"/>
          </a:xfrm>
        </p:spPr>
        <p:txBody>
          <a:bodyPr>
            <a:normAutofit fontScale="92500" lnSpcReduction="20000"/>
          </a:bodyPr>
          <a:lstStyle/>
          <a:p>
            <a:r>
              <a:rPr lang="es-CL" dirty="0" smtClean="0"/>
              <a:t>Ejemplos:  5 x </a:t>
            </a:r>
            <a:r>
              <a:rPr lang="es-CL" dirty="0"/>
              <a:t>2</a:t>
            </a:r>
            <a:r>
              <a:rPr lang="es-CL" dirty="0" smtClean="0"/>
              <a:t> = 10</a:t>
            </a:r>
          </a:p>
          <a:p>
            <a:r>
              <a:rPr lang="es-CL" dirty="0" smtClean="0"/>
              <a:t>3 x 2 = 6</a:t>
            </a:r>
          </a:p>
          <a:p>
            <a:r>
              <a:rPr lang="es-CL" dirty="0" smtClean="0"/>
              <a:t>Ahora ustedes responden:</a:t>
            </a:r>
          </a:p>
          <a:p>
            <a:r>
              <a:rPr lang="es-CL" dirty="0"/>
              <a:t>2</a:t>
            </a:r>
            <a:r>
              <a:rPr lang="es-CL" dirty="0" smtClean="0"/>
              <a:t> x 3 = </a:t>
            </a:r>
          </a:p>
          <a:p>
            <a:endParaRPr lang="es-CL" dirty="0" smtClean="0"/>
          </a:p>
          <a:p>
            <a:r>
              <a:rPr lang="es-CL" dirty="0" smtClean="0"/>
              <a:t>3 x 3 = </a:t>
            </a:r>
          </a:p>
          <a:p>
            <a:endParaRPr lang="es-CL" dirty="0" smtClean="0"/>
          </a:p>
          <a:p>
            <a:r>
              <a:rPr lang="es-CL" dirty="0" smtClean="0"/>
              <a:t>4 x 5 = </a:t>
            </a:r>
          </a:p>
          <a:p>
            <a:endParaRPr lang="es-CL" dirty="0" smtClean="0"/>
          </a:p>
          <a:p>
            <a:r>
              <a:rPr lang="es-CL" dirty="0" smtClean="0"/>
              <a:t>5 x 3 =</a:t>
            </a:r>
          </a:p>
          <a:p>
            <a:endParaRPr lang="es-CL" dirty="0" smtClean="0"/>
          </a:p>
          <a:p>
            <a:r>
              <a:rPr lang="es-CL" dirty="0" smtClean="0"/>
              <a:t>6 x 2 = </a:t>
            </a:r>
          </a:p>
          <a:p>
            <a:endParaRPr lang="es-CL" dirty="0"/>
          </a:p>
        </p:txBody>
      </p:sp>
      <p:sp>
        <p:nvSpPr>
          <p:cNvPr id="2" name="Rectángulo 1"/>
          <p:cNvSpPr/>
          <p:nvPr/>
        </p:nvSpPr>
        <p:spPr>
          <a:xfrm>
            <a:off x="8821893" y="2393667"/>
            <a:ext cx="658906" cy="497541"/>
          </a:xfrm>
          <a:prstGeom prst="rect">
            <a:avLst/>
          </a:prstGeom>
          <a:solidFill>
            <a:srgbClr val="34FA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7030A0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8848539" y="4693557"/>
            <a:ext cx="658906" cy="497541"/>
          </a:xfrm>
          <a:prstGeom prst="rect">
            <a:avLst/>
          </a:prstGeom>
          <a:solidFill>
            <a:srgbClr val="34FA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7030A0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8834966" y="5571987"/>
            <a:ext cx="658906" cy="497541"/>
          </a:xfrm>
          <a:prstGeom prst="rect">
            <a:avLst/>
          </a:prstGeom>
          <a:solidFill>
            <a:srgbClr val="34FA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7030A0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8814797" y="3887605"/>
            <a:ext cx="658906" cy="497541"/>
          </a:xfrm>
          <a:prstGeom prst="rect">
            <a:avLst/>
          </a:prstGeom>
          <a:solidFill>
            <a:srgbClr val="34FA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7030A0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8814671" y="3081653"/>
            <a:ext cx="658906" cy="497541"/>
          </a:xfrm>
          <a:prstGeom prst="rect">
            <a:avLst/>
          </a:prstGeom>
          <a:solidFill>
            <a:srgbClr val="34FA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7030A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8848539" y="2393667"/>
            <a:ext cx="625038" cy="418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L" dirty="0"/>
          </a:p>
        </p:txBody>
      </p:sp>
      <p:sp>
        <p:nvSpPr>
          <p:cNvPr id="17" name="CuadroTexto 16"/>
          <p:cNvSpPr txBox="1"/>
          <p:nvPr/>
        </p:nvSpPr>
        <p:spPr>
          <a:xfrm>
            <a:off x="8838827" y="5611643"/>
            <a:ext cx="625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  </a:t>
            </a:r>
            <a:r>
              <a:rPr lang="es-CL" sz="2400" dirty="0" smtClean="0"/>
              <a:t>12</a:t>
            </a:r>
            <a:endParaRPr lang="es-CL" sz="24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8855761" y="2462077"/>
            <a:ext cx="625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  </a:t>
            </a:r>
            <a:r>
              <a:rPr lang="es-CL" sz="2400" dirty="0" smtClean="0"/>
              <a:t>6</a:t>
            </a:r>
            <a:endParaRPr lang="es-CL" sz="24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8996457" y="3139820"/>
            <a:ext cx="625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/>
              <a:t>9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8882407" y="3903967"/>
            <a:ext cx="718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/>
              <a:t>20</a:t>
            </a:r>
            <a:endParaRPr lang="es-CL" sz="2400" dirty="0"/>
          </a:p>
        </p:txBody>
      </p:sp>
      <p:sp>
        <p:nvSpPr>
          <p:cNvPr id="21" name="CuadroTexto 20"/>
          <p:cNvSpPr txBox="1"/>
          <p:nvPr/>
        </p:nvSpPr>
        <p:spPr>
          <a:xfrm>
            <a:off x="8882407" y="4743368"/>
            <a:ext cx="625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/>
              <a:t>15</a:t>
            </a:r>
            <a:endParaRPr lang="es-CL" sz="2400" dirty="0"/>
          </a:p>
        </p:txBody>
      </p:sp>
      <p:pic>
        <p:nvPicPr>
          <p:cNvPr id="22" name="Picture 4" descr="Minions GIF [Video] [Video] | Cosas de minion, Gif minion, Minion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3" y="13629"/>
            <a:ext cx="1280160" cy="156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Partes de las multiplicacion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5" name="AutoShape 4" descr="Partes de las multiplicacion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030" name="Picture 6" descr="Partes de las multiplicacio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83" y="1409349"/>
            <a:ext cx="6297476" cy="4660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379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354</Words>
  <Application>Microsoft Office PowerPoint</Application>
  <PresentationFormat>Personalizado</PresentationFormat>
  <Paragraphs>95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4" baseType="lpstr">
      <vt:lpstr>Tema de Office</vt:lpstr>
      <vt:lpstr> </vt:lpstr>
      <vt:lpstr>Presentación de PowerPoint</vt:lpstr>
      <vt:lpstr>Presentación de PowerPoint</vt:lpstr>
      <vt:lpstr>Presentación de PowerPoint</vt:lpstr>
      <vt:lpstr>Suma o adición </vt:lpstr>
      <vt:lpstr>Presentación de PowerPoint</vt:lpstr>
      <vt:lpstr>Resta o sustracción  </vt:lpstr>
      <vt:lpstr>Presentación de PowerPoint</vt:lpstr>
      <vt:lpstr>Multiplicación   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HP</cp:lastModifiedBy>
  <cp:revision>30</cp:revision>
  <dcterms:created xsi:type="dcterms:W3CDTF">2020-06-21T02:58:43Z</dcterms:created>
  <dcterms:modified xsi:type="dcterms:W3CDTF">2021-03-05T15:13:29Z</dcterms:modified>
</cp:coreProperties>
</file>