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71" r:id="rId4"/>
    <p:sldId id="272" r:id="rId5"/>
    <p:sldId id="273" r:id="rId6"/>
    <p:sldId id="279" r:id="rId7"/>
    <p:sldId id="291" r:id="rId8"/>
    <p:sldId id="284" r:id="rId9"/>
    <p:sldId id="274" r:id="rId10"/>
    <p:sldId id="295" r:id="rId11"/>
    <p:sldId id="280" r:id="rId12"/>
    <p:sldId id="292" r:id="rId13"/>
    <p:sldId id="293" r:id="rId14"/>
    <p:sldId id="28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>
      <p:cViewPr>
        <p:scale>
          <a:sx n="71" d="100"/>
          <a:sy n="71" d="100"/>
        </p:scale>
        <p:origin x="-119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9D198-4132-44E2-B2E8-FBCFB26DAAE5}" type="datetimeFigureOut">
              <a:rPr lang="es-CL" smtClean="0"/>
              <a:t>26-03-2021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4E280-A144-4653-B4D0-F8510F349D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39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4E280-A144-4653-B4D0-F8510F349D5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4847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2E4A-99EB-46A8-8FA0-99839A644BA1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435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70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89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79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06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81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34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50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99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46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3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45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35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7584" y="548680"/>
            <a:ext cx="747454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LECCIÓN   VASO</a:t>
            </a:r>
            <a:endParaRPr lang="es-E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88840"/>
            <a:ext cx="5690930" cy="1656184"/>
          </a:xfrm>
          <a:prstGeom prst="rect">
            <a:avLst/>
          </a:prstGeom>
        </p:spPr>
      </p:pic>
      <p:pic>
        <p:nvPicPr>
          <p:cNvPr id="1026" name="Picture 2" descr="https://i.pinimg.com/originals/6f/15/68/6f156822ae7402da1805b7303c1be6f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3861108" cy="21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0" t="39501" r="30050" b="11149"/>
          <a:stretch/>
        </p:blipFill>
        <p:spPr>
          <a:xfrm>
            <a:off x="6372200" y="260648"/>
            <a:ext cx="2376264" cy="33843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1"/>
          <a:stretch/>
        </p:blipFill>
        <p:spPr>
          <a:xfrm>
            <a:off x="5364088" y="3645702"/>
            <a:ext cx="3197694" cy="2715914"/>
          </a:xfrm>
          <a:prstGeom prst="rect">
            <a:avLst/>
          </a:prstGeom>
        </p:spPr>
      </p:pic>
      <p:sp>
        <p:nvSpPr>
          <p:cNvPr id="2" name="2 CuadroTexto"/>
          <p:cNvSpPr txBox="1"/>
          <p:nvPr/>
        </p:nvSpPr>
        <p:spPr>
          <a:xfrm>
            <a:off x="971600" y="404664"/>
            <a:ext cx="388843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dirty="0" smtClean="0"/>
              <a:t>Tarea para la casa</a:t>
            </a:r>
            <a:endParaRPr lang="es-CL" sz="4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971600" y="1484784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/>
              <a:t>Escucha con atención y en silencio la explicación de como debes realizar la tarea en tu casa.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/>
              <a:t>Si no entendiste, haz las preguntas que tengas sobre la tarea.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/>
              <a:t>Pega en tu cuaderno la tarea dada  y recuerda que será revisada la próxima clase.</a:t>
            </a:r>
            <a:endParaRPr lang="es-CL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55576" y="3645024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b="1" dirty="0" smtClean="0"/>
              <a:t>La tarea será…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30222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0" y="3284984"/>
            <a:ext cx="2144782" cy="145985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27584" y="535033"/>
            <a:ext cx="252028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dirty="0" smtClean="0"/>
              <a:t>Caligrafía</a:t>
            </a:r>
            <a:endParaRPr lang="es-CL" sz="40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2483768" y="1628800"/>
          <a:ext cx="5832646" cy="18722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7960"/>
                <a:gridCol w="647960"/>
                <a:gridCol w="648463"/>
                <a:gridCol w="647960"/>
                <a:gridCol w="647960"/>
                <a:gridCol w="648463"/>
                <a:gridCol w="647960"/>
                <a:gridCol w="647960"/>
                <a:gridCol w="647960"/>
              </a:tblGrid>
              <a:tr h="6240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</a:tr>
              <a:tr h="6240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</a:tr>
              <a:tr h="6240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059832" y="1772816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0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_</a:t>
            </a:r>
            <a:r>
              <a:rPr lang="es-CL" sz="12000" dirty="0" smtClean="0">
                <a:solidFill>
                  <a:srgbClr val="FF0000"/>
                </a:solidFill>
                <a:latin typeface="Ligada 2.1 (Adrian M. C.)" panose="02000000000000000000" pitchFamily="50" charset="0"/>
              </a:rPr>
              <a:t>v</a:t>
            </a:r>
            <a:r>
              <a:rPr lang="es-CL" sz="12000" dirty="0" smtClean="0">
                <a:latin typeface="Ligada 2.1 (Adrian M. C.)" panose="02000000000000000000" pitchFamily="50" charset="0"/>
              </a:rPr>
              <a:t>aso</a:t>
            </a:r>
            <a:endParaRPr lang="es-CL" sz="12000" dirty="0">
              <a:latin typeface="Ligada 2.1 (Adrian M. C.)" panose="02000000000000000000" pitchFamily="50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2483768" y="4005064"/>
          <a:ext cx="5832646" cy="18722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7960"/>
                <a:gridCol w="647960"/>
                <a:gridCol w="648463"/>
                <a:gridCol w="647960"/>
                <a:gridCol w="647960"/>
                <a:gridCol w="648463"/>
                <a:gridCol w="647960"/>
                <a:gridCol w="647960"/>
                <a:gridCol w="647960"/>
              </a:tblGrid>
              <a:tr h="6240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</a:tr>
              <a:tr h="6240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</a:tr>
              <a:tr h="6240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078" marR="400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7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573016"/>
            <a:ext cx="6534150" cy="2524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64704"/>
            <a:ext cx="66294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969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573016"/>
            <a:ext cx="6534150" cy="2524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64704"/>
            <a:ext cx="66294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13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74802"/>
            <a:ext cx="7652076" cy="46805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31640" y="520804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¡Felicitaciones!</a:t>
            </a:r>
            <a:endParaRPr lang="es-CL" sz="66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07257" y="5539879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¡Vamos por otra lección!</a:t>
            </a:r>
            <a:endParaRPr lang="es-CL" sz="44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92696"/>
            <a:ext cx="8064896" cy="202036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755576" y="90872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200" dirty="0">
                <a:latin typeface="Century Gothic" pitchFamily="34" charset="0"/>
              </a:rPr>
              <a:t>l</a:t>
            </a:r>
            <a:r>
              <a:rPr lang="es-CL" sz="7200" dirty="0" smtClean="0">
                <a:latin typeface="Century Gothic" pitchFamily="34" charset="0"/>
              </a:rPr>
              <a:t>ección </a:t>
            </a:r>
            <a:r>
              <a:rPr lang="es-CL" sz="7200" dirty="0" smtClean="0">
                <a:solidFill>
                  <a:srgbClr val="FF0000"/>
                </a:solidFill>
                <a:latin typeface="Century Gothic" pitchFamily="34" charset="0"/>
              </a:rPr>
              <a:t>v</a:t>
            </a:r>
            <a:r>
              <a:rPr lang="es-CL" sz="7200" dirty="0" smtClean="0">
                <a:latin typeface="Century Gothic" pitchFamily="34" charset="0"/>
              </a:rPr>
              <a:t>aso</a:t>
            </a:r>
            <a:endParaRPr lang="es-CL" sz="7200" dirty="0">
              <a:latin typeface="Century Gothic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39901"/>
            <a:ext cx="2514575" cy="419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7704" y="548680"/>
            <a:ext cx="514437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5400" dirty="0" smtClean="0">
                <a:latin typeface="Century Gothic" pitchFamily="34" charset="0"/>
                <a:cs typeface="Arial" pitchFamily="34" charset="0"/>
              </a:rPr>
              <a:t>Lectura diaria</a:t>
            </a:r>
            <a:endParaRPr lang="es-CL" sz="5400" dirty="0"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859491"/>
              </p:ext>
            </p:extLst>
          </p:nvPr>
        </p:nvGraphicFramePr>
        <p:xfrm>
          <a:off x="683568" y="1700807"/>
          <a:ext cx="7873578" cy="2803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4"/>
                <a:gridCol w="2750130"/>
                <a:gridCol w="3467264"/>
              </a:tblGrid>
              <a:tr h="1152129">
                <a:tc>
                  <a:txBody>
                    <a:bodyPr/>
                    <a:lstStyle/>
                    <a:p>
                      <a:r>
                        <a:rPr lang="es-CL" sz="2800" b="1" dirty="0" smtClean="0"/>
                        <a:t>célula</a:t>
                      </a:r>
                      <a:endParaRPr lang="es-CL" sz="28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CL" sz="2800" b="1" dirty="0" smtClean="0"/>
                        <a:t>encéfalo</a:t>
                      </a:r>
                      <a:endParaRPr lang="es-CL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la cesta hay ciruelas y</a:t>
                      </a:r>
                      <a:r>
                        <a:rPr lang="es-ES" sz="2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cerezas.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es-CL" sz="2800" b="1" dirty="0" smtClean="0"/>
                        <a:t>cerrojo</a:t>
                      </a:r>
                      <a:endParaRPr lang="es-CL" sz="28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CL" sz="2800" b="1" dirty="0" smtClean="0"/>
                        <a:t>cefalea</a:t>
                      </a:r>
                      <a:endParaRPr lang="es-CL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b="1" dirty="0" smtClean="0"/>
                        <a:t>Juan</a:t>
                      </a:r>
                      <a:r>
                        <a:rPr lang="es-CL" sz="2800" b="1" baseline="0" dirty="0" smtClean="0"/>
                        <a:t> tiene lindas cejas.</a:t>
                      </a:r>
                      <a:endParaRPr lang="es-CL" sz="2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1060">
                <a:tc>
                  <a:txBody>
                    <a:bodyPr/>
                    <a:lstStyle/>
                    <a:p>
                      <a:r>
                        <a:rPr lang="es-CL" sz="2800" b="1" dirty="0" smtClean="0"/>
                        <a:t>ciruela</a:t>
                      </a:r>
                      <a:endParaRPr lang="es-CL" sz="28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CL" sz="2800" b="1" dirty="0" smtClean="0"/>
                        <a:t>círculo</a:t>
                      </a:r>
                      <a:endParaRPr lang="es-CL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CL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40507"/>
            <a:ext cx="3744416" cy="228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67785" y="614893"/>
            <a:ext cx="295232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5400" dirty="0" smtClean="0">
                <a:latin typeface="Century Gothic" pitchFamily="34" charset="0"/>
                <a:cs typeface="Arial" pitchFamily="34" charset="0"/>
              </a:rPr>
              <a:t>Análisis</a:t>
            </a:r>
            <a:endParaRPr lang="es-CL" sz="54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24128" y="476672"/>
            <a:ext cx="21602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5724128" y="326861"/>
            <a:ext cx="901270" cy="5818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5868144" y="1556792"/>
            <a:ext cx="2160240" cy="1913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4931346" y="1556792"/>
            <a:ext cx="288726" cy="3779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4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339271"/>
              </p:ext>
            </p:extLst>
          </p:nvPr>
        </p:nvGraphicFramePr>
        <p:xfrm>
          <a:off x="4716016" y="2132855"/>
          <a:ext cx="3672408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859516"/>
                <a:gridCol w="938394"/>
                <a:gridCol w="938394"/>
              </a:tblGrid>
              <a:tr h="777687">
                <a:tc gridSpan="4"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v</a:t>
                      </a:r>
                      <a:r>
                        <a:rPr lang="es-CL" sz="4800" dirty="0" smtClean="0">
                          <a:latin typeface="Century Gothic" pitchFamily="34" charset="0"/>
                        </a:rPr>
                        <a:t>aso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777687">
                <a:tc gridSpan="2"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v</a:t>
                      </a:r>
                      <a:r>
                        <a:rPr lang="es-CL" sz="4800" dirty="0" smtClean="0">
                          <a:latin typeface="Century Gothic" pitchFamily="34" charset="0"/>
                        </a:rPr>
                        <a:t>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4800" dirty="0" smtClean="0">
                          <a:latin typeface="Century Gothic" pitchFamily="34" charset="0"/>
                        </a:rPr>
                        <a:t>so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4800" dirty="0" smtClean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7687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v</a:t>
                      </a:r>
                      <a:endParaRPr lang="es-CL" sz="4800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  <a:endParaRPr lang="es-CL" sz="4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s</a:t>
                      </a:r>
                      <a:endParaRPr lang="es-CL" sz="4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4800" dirty="0" smtClean="0">
                          <a:latin typeface="Century Gothic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7687">
                <a:tc gridSpan="2">
                  <a:txBody>
                    <a:bodyPr/>
                    <a:lstStyle/>
                    <a:p>
                      <a:pPr algn="ctr"/>
                      <a:r>
                        <a:rPr lang="es-CL" sz="4800" b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v</a:t>
                      </a:r>
                      <a:r>
                        <a:rPr lang="es-CL" sz="4800" dirty="0" smtClean="0">
                          <a:latin typeface="Century Gothic" pitchFamily="34" charset="0"/>
                        </a:rPr>
                        <a:t>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4800" dirty="0" smtClean="0">
                          <a:latin typeface="Century Gothic" pitchFamily="34" charset="0"/>
                        </a:rPr>
                        <a:t>so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777687">
                <a:tc gridSpan="4"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v</a:t>
                      </a:r>
                      <a:r>
                        <a:rPr lang="es-CL" sz="4800" dirty="0" smtClean="0">
                          <a:latin typeface="Century Gothic" pitchFamily="34" charset="0"/>
                        </a:rPr>
                        <a:t>aso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Imagen 15" descr="C:\Users\Jennifer\AppData\Local\Microsoft\Windows\INetCache\Content.Word\Imagen1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6" t="29415" r="32483" b="33314"/>
          <a:stretch/>
        </p:blipFill>
        <p:spPr bwMode="auto">
          <a:xfrm>
            <a:off x="1078275" y="1844823"/>
            <a:ext cx="2376264" cy="2808313"/>
          </a:xfrm>
          <a:prstGeom prst="snip2Diag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 descr="C:\Users\Jennifer\AppData\Local\Microsoft\Windows\INetCache\Content.Word\Imagen1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5" t="67783" r="18932" b="18551"/>
          <a:stretch/>
        </p:blipFill>
        <p:spPr bwMode="auto">
          <a:xfrm>
            <a:off x="5220072" y="900820"/>
            <a:ext cx="2723066" cy="1033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 descr="C:\Users\Jennifer\AppData\Local\Microsoft\Windows\INetCache\Content.Word\Imagen1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81449" r="13774"/>
          <a:stretch/>
        </p:blipFill>
        <p:spPr bwMode="auto">
          <a:xfrm>
            <a:off x="629203" y="4804354"/>
            <a:ext cx="3173886" cy="15636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82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/>
          <p:cNvSpPr txBox="1"/>
          <p:nvPr/>
        </p:nvSpPr>
        <p:spPr>
          <a:xfrm>
            <a:off x="1259632" y="3233207"/>
            <a:ext cx="37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9" name="2 CuadroTexto"/>
          <p:cNvSpPr txBox="1"/>
          <p:nvPr/>
        </p:nvSpPr>
        <p:spPr>
          <a:xfrm>
            <a:off x="264589" y="229344"/>
            <a:ext cx="62203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dirty="0" smtClean="0"/>
              <a:t>Nuevo fonema de estudio</a:t>
            </a:r>
            <a:endParaRPr lang="es-CL" sz="4000" dirty="0"/>
          </a:p>
        </p:txBody>
      </p:sp>
      <p:pic>
        <p:nvPicPr>
          <p:cNvPr id="12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78"/>
          <a:stretch/>
        </p:blipFill>
        <p:spPr>
          <a:xfrm>
            <a:off x="692196" y="2285256"/>
            <a:ext cx="1708288" cy="1714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10 CuadroTexto"/>
          <p:cNvSpPr txBox="1"/>
          <p:nvPr/>
        </p:nvSpPr>
        <p:spPr>
          <a:xfrm>
            <a:off x="1124000" y="2285256"/>
            <a:ext cx="1269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0" dirty="0">
                <a:latin typeface="Century Gothic" pitchFamily="34" charset="0"/>
              </a:rPr>
              <a:t>v</a:t>
            </a:r>
          </a:p>
        </p:txBody>
      </p:sp>
      <p:sp>
        <p:nvSpPr>
          <p:cNvPr id="15" name="23 CuadroTexto"/>
          <p:cNvSpPr txBox="1"/>
          <p:nvPr/>
        </p:nvSpPr>
        <p:spPr>
          <a:xfrm>
            <a:off x="1412032" y="3385607"/>
            <a:ext cx="37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cxnSp>
        <p:nvCxnSpPr>
          <p:cNvPr id="13" name="34 Conector recto de flecha"/>
          <p:cNvCxnSpPr/>
          <p:nvPr/>
        </p:nvCxnSpPr>
        <p:spPr>
          <a:xfrm>
            <a:off x="5914118" y="3816571"/>
            <a:ext cx="5040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38 Conector recto de flecha"/>
          <p:cNvCxnSpPr/>
          <p:nvPr/>
        </p:nvCxnSpPr>
        <p:spPr>
          <a:xfrm>
            <a:off x="5944851" y="1523442"/>
            <a:ext cx="5040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9 Conector recto de flecha"/>
          <p:cNvCxnSpPr/>
          <p:nvPr/>
        </p:nvCxnSpPr>
        <p:spPr>
          <a:xfrm>
            <a:off x="5944851" y="2630884"/>
            <a:ext cx="5040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40 Conector recto de flecha"/>
          <p:cNvCxnSpPr/>
          <p:nvPr/>
        </p:nvCxnSpPr>
        <p:spPr>
          <a:xfrm>
            <a:off x="5914118" y="4835810"/>
            <a:ext cx="5040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41 Conector recto de flecha"/>
          <p:cNvCxnSpPr/>
          <p:nvPr/>
        </p:nvCxnSpPr>
        <p:spPr>
          <a:xfrm>
            <a:off x="5914118" y="5915930"/>
            <a:ext cx="5040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62361"/>
              </p:ext>
            </p:extLst>
          </p:nvPr>
        </p:nvGraphicFramePr>
        <p:xfrm>
          <a:off x="4360675" y="1019384"/>
          <a:ext cx="4248472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  <a:gridCol w="1224136"/>
                <a:gridCol w="1800200"/>
              </a:tblGrid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es-CL" sz="6600" dirty="0" smtClean="0">
                          <a:latin typeface="Century Gothic" pitchFamily="34" charset="0"/>
                        </a:rPr>
                        <a:t>u</a:t>
                      </a:r>
                      <a:endParaRPr lang="es-CL" sz="66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66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6600" dirty="0" err="1" smtClean="0">
                          <a:latin typeface="Century Gothic" pitchFamily="34" charset="0"/>
                        </a:rPr>
                        <a:t>vu</a:t>
                      </a:r>
                      <a:r>
                        <a:rPr lang="es-CL" sz="6600" dirty="0" smtClean="0">
                          <a:latin typeface="Century Gothic" pitchFamily="34" charset="0"/>
                        </a:rPr>
                        <a:t>  </a:t>
                      </a:r>
                      <a:endParaRPr lang="es-CL" sz="66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es-CL" sz="6600" dirty="0" smtClean="0">
                          <a:latin typeface="Century Gothic" pitchFamily="34" charset="0"/>
                        </a:rPr>
                        <a:t>o</a:t>
                      </a:r>
                      <a:endParaRPr lang="es-CL" sz="66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66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6600" dirty="0" err="1" smtClean="0">
                          <a:latin typeface="Century Gothic" pitchFamily="34" charset="0"/>
                        </a:rPr>
                        <a:t>vo</a:t>
                      </a:r>
                      <a:endParaRPr lang="es-CL" sz="66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es-CL" sz="6600" dirty="0" smtClean="0">
                          <a:latin typeface="Century Gothic" pitchFamily="34" charset="0"/>
                        </a:rPr>
                        <a:t>i</a:t>
                      </a:r>
                      <a:endParaRPr lang="es-CL" sz="66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66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6600" dirty="0" smtClean="0">
                          <a:latin typeface="Century Gothic" pitchFamily="34" charset="0"/>
                        </a:rPr>
                        <a:t>vi</a:t>
                      </a:r>
                      <a:endParaRPr lang="es-CL" sz="66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es-CL" sz="6600" dirty="0" smtClean="0">
                          <a:latin typeface="Century Gothic" pitchFamily="34" charset="0"/>
                        </a:rPr>
                        <a:t>e</a:t>
                      </a:r>
                      <a:endParaRPr lang="es-CL" sz="66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66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6600" smtClean="0">
                          <a:latin typeface="Century Gothic" pitchFamily="34" charset="0"/>
                        </a:rPr>
                        <a:t>ve</a:t>
                      </a:r>
                      <a:endParaRPr lang="es-CL" sz="66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es-CL" sz="6600" dirty="0" smtClean="0">
                          <a:latin typeface="Century Gothic" pitchFamily="34" charset="0"/>
                        </a:rPr>
                        <a:t>a</a:t>
                      </a:r>
                      <a:endParaRPr lang="es-CL" sz="66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66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6600" dirty="0" smtClean="0">
                          <a:latin typeface="Century Gothic" pitchFamily="34" charset="0"/>
                        </a:rPr>
                        <a:t>va</a:t>
                      </a:r>
                      <a:endParaRPr lang="es-CL" sz="6600" dirty="0">
                        <a:latin typeface="Century Gothic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6901" r="67324" b="57350"/>
          <a:stretch/>
        </p:blipFill>
        <p:spPr>
          <a:xfrm>
            <a:off x="956007" y="4365104"/>
            <a:ext cx="2272430" cy="18785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805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t="13060" r="6582" b="14669"/>
          <a:stretch/>
        </p:blipFill>
        <p:spPr>
          <a:xfrm>
            <a:off x="939861" y="1213331"/>
            <a:ext cx="1510146" cy="12489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79" y="1256099"/>
            <a:ext cx="1357107" cy="923720"/>
          </a:xfrm>
          <a:prstGeom prst="rect">
            <a:avLst/>
          </a:prstGeom>
        </p:spPr>
      </p:pic>
      <p:pic>
        <p:nvPicPr>
          <p:cNvPr id="8" name="Imagen 7" descr="C:\Users\Jennifer\AppData\Local\Microsoft\Windows\INetCache\Content.Word\Imagen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2" t="12424" b="67002"/>
          <a:stretch/>
        </p:blipFill>
        <p:spPr bwMode="auto">
          <a:xfrm>
            <a:off x="5796136" y="2803704"/>
            <a:ext cx="2100591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C:\Users\Jennifer\AppData\Local\Microsoft\Windows\INetCache\Content.Word\Imagen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14092" r="65639" b="69757"/>
          <a:stretch/>
        </p:blipFill>
        <p:spPr bwMode="auto">
          <a:xfrm>
            <a:off x="939861" y="2852937"/>
            <a:ext cx="1872209" cy="1872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93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558658"/>
              </p:ext>
            </p:extLst>
          </p:nvPr>
        </p:nvGraphicFramePr>
        <p:xfrm>
          <a:off x="683568" y="1988840"/>
          <a:ext cx="7848873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41"/>
                <a:gridCol w="2592288"/>
                <a:gridCol w="30963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36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s-CL" sz="3600" b="1" dirty="0" smtClean="0">
                          <a:solidFill>
                            <a:schemeClr val="tx1"/>
                          </a:solidFill>
                        </a:rPr>
                        <a:t>elo</a:t>
                      </a:r>
                      <a:endParaRPr lang="es-CL" sz="3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36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s-CL" sz="3600" b="1" dirty="0" smtClean="0">
                          <a:solidFill>
                            <a:schemeClr val="tx1"/>
                          </a:solidFill>
                        </a:rPr>
                        <a:t>isita</a:t>
                      </a:r>
                      <a:endParaRPr lang="es-CL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cue</a:t>
                      </a:r>
                      <a:r>
                        <a:rPr lang="es-CL" sz="36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r>
                        <a:rPr lang="es-CL" sz="3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L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9912">
                <a:tc>
                  <a:txBody>
                    <a:bodyPr/>
                    <a:lstStyle/>
                    <a:p>
                      <a:pPr algn="ctr"/>
                      <a:r>
                        <a:rPr lang="es-CL" sz="36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s-CL" sz="3600" b="1" dirty="0" smtClean="0">
                          <a:solidFill>
                            <a:schemeClr val="tx1"/>
                          </a:solidFill>
                        </a:rPr>
                        <a:t>ive</a:t>
                      </a:r>
                      <a:endParaRPr lang="es-CL" sz="3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3600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s-CL" sz="36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s-CL" sz="3600" b="1" dirty="0" smtClean="0">
                          <a:solidFill>
                            <a:schemeClr val="tx1"/>
                          </a:solidFill>
                        </a:rPr>
                        <a:t>ela</a:t>
                      </a:r>
                      <a:endParaRPr lang="es-CL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3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ol</a:t>
                      </a:r>
                      <a:r>
                        <a:rPr lang="es-CL" sz="36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r>
                        <a:rPr lang="es-CL" sz="3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ido</a:t>
                      </a:r>
                      <a:endParaRPr lang="es-CL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36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s-CL" sz="3600" b="1" dirty="0" smtClean="0">
                          <a:solidFill>
                            <a:schemeClr val="tx1"/>
                          </a:solidFill>
                        </a:rPr>
                        <a:t>er</a:t>
                      </a:r>
                      <a:endParaRPr lang="es-CL" sz="3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3600" b="1" dirty="0" smtClean="0">
                          <a:solidFill>
                            <a:schemeClr val="tx1"/>
                          </a:solidFill>
                        </a:rPr>
                        <a:t>oli</a:t>
                      </a:r>
                      <a:r>
                        <a:rPr lang="es-CL" sz="3600" b="1" dirty="0" smtClean="0">
                          <a:solidFill>
                            <a:srgbClr val="FF0000"/>
                          </a:solidFill>
                        </a:rPr>
                        <a:t>vo</a:t>
                      </a:r>
                      <a:endParaRPr lang="es-CL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r>
                        <a:rPr lang="es-ES" sz="3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entaja</a:t>
                      </a:r>
                      <a:endParaRPr lang="es-CL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1 CuadroTexto"/>
          <p:cNvSpPr txBox="1"/>
          <p:nvPr/>
        </p:nvSpPr>
        <p:spPr>
          <a:xfrm>
            <a:off x="1907704" y="548680"/>
            <a:ext cx="514437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5400" dirty="0" smtClean="0">
                <a:latin typeface="Century Gothic" pitchFamily="34" charset="0"/>
                <a:cs typeface="Arial" pitchFamily="34" charset="0"/>
              </a:rPr>
              <a:t>Lectura diaria</a:t>
            </a:r>
            <a:endParaRPr lang="es-CL" sz="5400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82" y="4149080"/>
            <a:ext cx="3744416" cy="228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5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956654"/>
              </p:ext>
            </p:extLst>
          </p:nvPr>
        </p:nvGraphicFramePr>
        <p:xfrm>
          <a:off x="683567" y="2204864"/>
          <a:ext cx="7848873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41"/>
                <a:gridCol w="2664296"/>
                <a:gridCol w="30243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3600" b="1" baseline="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s-CL" sz="3600" b="1" baseline="0" dirty="0" smtClean="0">
                          <a:solidFill>
                            <a:schemeClr val="tx1"/>
                          </a:solidFill>
                        </a:rPr>
                        <a:t>enado</a:t>
                      </a:r>
                      <a:endParaRPr lang="es-CL" sz="3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s-CL" sz="3600" b="1" dirty="0" smtClean="0">
                          <a:solidFill>
                            <a:schemeClr val="tx1"/>
                          </a:solidFill>
                        </a:rPr>
                        <a:t>ioleta</a:t>
                      </a:r>
                      <a:endParaRPr lang="es-CL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r>
                        <a:rPr lang="es-CL" sz="3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acaciones</a:t>
                      </a:r>
                      <a:endParaRPr lang="es-CL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36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s-CL" sz="3600" b="1" dirty="0" smtClean="0">
                          <a:solidFill>
                            <a:schemeClr val="tx1"/>
                          </a:solidFill>
                        </a:rPr>
                        <a:t>aricela</a:t>
                      </a:r>
                      <a:endParaRPr lang="es-CL" sz="3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s-CL" sz="3600" b="1" dirty="0" smtClean="0">
                          <a:solidFill>
                            <a:schemeClr val="tx1"/>
                          </a:solidFill>
                        </a:rPr>
                        <a:t>elocidad</a:t>
                      </a:r>
                      <a:endParaRPr lang="es-CL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s-CL" sz="3600" b="1" dirty="0" smtClean="0">
                          <a:solidFill>
                            <a:schemeClr val="tx1"/>
                          </a:solidFill>
                        </a:rPr>
                        <a:t>enezuela</a:t>
                      </a:r>
                      <a:endParaRPr lang="es-CL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36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s-CL" sz="3600" b="1" dirty="0" smtClean="0">
                          <a:solidFill>
                            <a:schemeClr val="tx1"/>
                          </a:solidFill>
                        </a:rPr>
                        <a:t>acuna</a:t>
                      </a:r>
                      <a:endParaRPr lang="es-CL" sz="3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s-CL" sz="3600" b="1" dirty="0" smtClean="0">
                          <a:solidFill>
                            <a:schemeClr val="tx1"/>
                          </a:solidFill>
                        </a:rPr>
                        <a:t>anidad</a:t>
                      </a:r>
                      <a:endParaRPr lang="es-CL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r>
                        <a:rPr lang="es-ES" sz="3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iolento</a:t>
                      </a:r>
                      <a:endParaRPr lang="es-CL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1 CuadroTexto"/>
          <p:cNvSpPr txBox="1"/>
          <p:nvPr/>
        </p:nvSpPr>
        <p:spPr>
          <a:xfrm>
            <a:off x="1907704" y="548680"/>
            <a:ext cx="514437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5400" dirty="0" smtClean="0">
                <a:latin typeface="Century Gothic" pitchFamily="34" charset="0"/>
                <a:cs typeface="Arial" pitchFamily="34" charset="0"/>
              </a:rPr>
              <a:t>Lectura diaria</a:t>
            </a:r>
            <a:endParaRPr lang="es-CL" sz="5400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21088"/>
            <a:ext cx="3744416" cy="228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2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/>
          <p:cNvSpPr txBox="1"/>
          <p:nvPr/>
        </p:nvSpPr>
        <p:spPr>
          <a:xfrm>
            <a:off x="1259632" y="3233207"/>
            <a:ext cx="37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" name="2 CuadroTexto"/>
          <p:cNvSpPr txBox="1"/>
          <p:nvPr/>
        </p:nvSpPr>
        <p:spPr>
          <a:xfrm>
            <a:off x="1636412" y="404664"/>
            <a:ext cx="62203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dirty="0" smtClean="0"/>
              <a:t>Lectura de nuevas palabras</a:t>
            </a:r>
            <a:endParaRPr lang="es-CL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60"/>
            <a:ext cx="8261979" cy="511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7" r="11673"/>
          <a:stretch/>
        </p:blipFill>
        <p:spPr>
          <a:xfrm>
            <a:off x="7452320" y="4089266"/>
            <a:ext cx="1421218" cy="245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213</TotalTime>
  <Words>146</Words>
  <Application>Microsoft Office PowerPoint</Application>
  <PresentationFormat>Presentación en pantalla (4:3)</PresentationFormat>
  <Paragraphs>120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Base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ojhp3</dc:creator>
  <cp:lastModifiedBy>HP</cp:lastModifiedBy>
  <cp:revision>38</cp:revision>
  <dcterms:created xsi:type="dcterms:W3CDTF">2020-06-09T22:31:53Z</dcterms:created>
  <dcterms:modified xsi:type="dcterms:W3CDTF">2021-03-26T14:52:40Z</dcterms:modified>
</cp:coreProperties>
</file>