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0"/>
  </p:notes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48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3DF-201A-47BF-AE74-B5D2777C4B04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D95E-1E5F-4C7A-9CC4-2027FFC21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65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1c7e78e9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1c7e78e9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77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71c7e78e9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71c7e78e9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312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10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4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758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13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605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821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0103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8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75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72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70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11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34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720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22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8491-E3CD-4E89-A7BF-039041750A1C}" type="datetimeFigureOut">
              <a:rPr lang="es-CL" smtClean="0"/>
              <a:t>26-03-2021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8C77C3-26CF-4728-80CF-2706EC14E7F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5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19308" y="5750005"/>
            <a:ext cx="549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Profesor Emerson González</a:t>
            </a:r>
          </a:p>
          <a:p>
            <a:pPr algn="ctr"/>
            <a:r>
              <a:rPr lang="es-E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Química </a:t>
            </a:r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1º E.M.  </a:t>
            </a:r>
            <a:endParaRPr lang="es-CL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52" y="0"/>
            <a:ext cx="4465548" cy="58494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" y="0"/>
            <a:ext cx="1905000" cy="190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7" y="-229457"/>
            <a:ext cx="5746108" cy="538023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794710" y="4368746"/>
            <a:ext cx="4829578" cy="25822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i="1" dirty="0" smtClean="0"/>
              <a:t>I.U.P.A.C.</a:t>
            </a:r>
          </a:p>
          <a:p>
            <a:pPr algn="ctr"/>
            <a:r>
              <a:rPr lang="es-ES" sz="3600" b="1" i="1" dirty="0" smtClean="0"/>
              <a:t>Tabla Periódica </a:t>
            </a:r>
          </a:p>
          <a:p>
            <a:pPr algn="ctr"/>
            <a:r>
              <a:rPr lang="es-ES" sz="3600" b="1" i="1" dirty="0" smtClean="0"/>
              <a:t>Clase N°3  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2819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8B219E-B0D0-4C64-BADA-335B77CD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Calcio</a:t>
            </a:r>
            <a:r>
              <a:rPr lang="es-MX" sz="8000" dirty="0"/>
              <a:t> </a:t>
            </a:r>
            <a:endParaRPr lang="es-CL" sz="8000" dirty="0"/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xmlns="" id="{580F7C99-F64B-45F3-A296-B788C737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88027"/>
            <a:ext cx="3537645" cy="3541712"/>
          </a:xfrm>
        </p:spPr>
      </p:pic>
    </p:spTree>
    <p:extLst>
      <p:ext uri="{BB962C8B-B14F-4D97-AF65-F5344CB8AC3E}">
        <p14:creationId xmlns:p14="http://schemas.microsoft.com/office/powerpoint/2010/main" val="33036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284AB-FED9-40FB-88F0-6E922DE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91" y="888019"/>
            <a:ext cx="3856037" cy="604005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Usos del </a:t>
            </a:r>
            <a:r>
              <a:rPr lang="es-MX" sz="3200" dirty="0" smtClean="0"/>
              <a:t>Calcio</a:t>
            </a:r>
            <a:endParaRPr lang="es-CL" sz="32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FE5EC60-D25F-4C80-A550-C7B49FCC2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44" y="1970995"/>
            <a:ext cx="1910174" cy="3576237"/>
          </a:xfrm>
          <a:noFill/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D1FDAF6-7A70-4C79-BC8B-049C9992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843086"/>
            <a:ext cx="4378100" cy="4644800"/>
          </a:xfrm>
        </p:spPr>
        <p:txBody>
          <a:bodyPr>
            <a:normAutofit fontScale="40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6000" dirty="0"/>
              <a:t>El calcio es un mineral importante para el cuerpo humano. Ayuda a formar y proteger dientes y huesos.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6000" dirty="0"/>
              <a:t>La mayoría de las personas obtienen el calcio suficiente en su en su alimentación diaria . Los alimentos lácteos y hortalizas de hoja verde y los alimentos fortificados con calcio tienen altos niveles de calcio.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9C37FDA-7F83-4490-8FEF-DBBD049E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2728457"/>
            <a:ext cx="3409949" cy="1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1283B8-B17B-4B74-BDD0-DD4FBDB9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572" y="636208"/>
            <a:ext cx="3856037" cy="1003905"/>
          </a:xfrm>
        </p:spPr>
        <p:txBody>
          <a:bodyPr/>
          <a:lstStyle/>
          <a:p>
            <a:r>
              <a:rPr lang="es-MX" dirty="0"/>
              <a:t>Lo podemos encontrar en :</a:t>
            </a:r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4F9DF5AC-31F7-4331-8A48-04862E8F1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3" y="258352"/>
            <a:ext cx="2209026" cy="3844352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633915B-23F0-4312-B5E8-C60D3EE7A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4417" y="1868743"/>
            <a:ext cx="5181526" cy="19596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calcio se puede encontrar en muchos alimentos como en quesos, lácteos, pescados y mariscos, verduras y legumbres.</a:t>
            </a:r>
            <a:endParaRPr lang="es-CL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9400CF4-A170-4C0B-B351-E716E2988415}"/>
              </a:ext>
            </a:extLst>
          </p:cNvPr>
          <p:cNvSpPr txBox="1"/>
          <p:nvPr/>
        </p:nvSpPr>
        <p:spPr>
          <a:xfrm>
            <a:off x="2566572" y="4212556"/>
            <a:ext cx="4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PROPIEDADES QUÍMICAS : </a:t>
            </a:r>
            <a:endParaRPr lang="es-CL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D8901C2-0069-48B1-9550-3076D79A4F5F}"/>
              </a:ext>
            </a:extLst>
          </p:cNvPr>
          <p:cNvSpPr txBox="1"/>
          <p:nvPr/>
        </p:nvSpPr>
        <p:spPr>
          <a:xfrm>
            <a:off x="1364417" y="4907183"/>
            <a:ext cx="63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El elemento químico llamado calcio es un metal con un numero atómico de 20, su simbología es </a:t>
            </a:r>
            <a:r>
              <a:rPr lang="es-MX" sz="2400" dirty="0" smtClean="0"/>
              <a:t>Ca.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275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200" cy="182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419" i="1" u="sng"/>
              <a:t>Cromo</a:t>
            </a:r>
            <a:endParaRPr i="1" u="sng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7132"/>
          <a:stretch/>
        </p:blipFill>
        <p:spPr>
          <a:xfrm>
            <a:off x="1425643" y="268757"/>
            <a:ext cx="2188800" cy="220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443" y="3618411"/>
            <a:ext cx="4602094" cy="23971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7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15600" y="198300"/>
            <a:ext cx="11360800" cy="10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s-419" dirty="0"/>
              <a:t>El </a:t>
            </a:r>
            <a:r>
              <a:rPr lang="es-419" dirty="0" smtClean="0"/>
              <a:t>Cromo </a:t>
            </a:r>
            <a:r>
              <a:rPr lang="es-419" dirty="0"/>
              <a:t>y sus aspectos fundamentales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24233" y="1308067"/>
            <a:ext cx="11682800" cy="48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239993" indent="-465655">
              <a:buSzPts val="1900"/>
            </a:pPr>
            <a:r>
              <a:rPr lang="es-419" sz="2533"/>
              <a:t>Elemento químico de número atómico 24 que se encuentra en el grupo 6 de la tabla periódica de los elementos. Su símbolo es </a:t>
            </a:r>
            <a:r>
              <a:rPr lang="es-419" sz="2533" b="1"/>
              <a:t>Cr</a:t>
            </a:r>
            <a:r>
              <a:rPr lang="es-419" sz="2533"/>
              <a:t>.                                                                                             </a:t>
            </a:r>
            <a:endParaRPr sz="2533"/>
          </a:p>
          <a:p>
            <a:pPr marL="239993" indent="-465655">
              <a:buSzPts val="1900"/>
            </a:pPr>
            <a:r>
              <a:rPr lang="es-419" sz="2533"/>
              <a:t>Su nombre cromo se debe a los distintos colores que presentan sus compuestos.       </a:t>
            </a:r>
            <a:endParaRPr sz="2533"/>
          </a:p>
          <a:p>
            <a:pPr marL="239993" indent="-465655">
              <a:buSzPts val="1900"/>
            </a:pPr>
            <a:r>
              <a:rPr lang="es-419" sz="2533"/>
              <a:t>Su principal uso es en metalurgia.                                                                                                                   </a:t>
            </a:r>
            <a:endParaRPr sz="2533"/>
          </a:p>
          <a:p>
            <a:pPr marL="239993"/>
            <a:r>
              <a:rPr lang="es-419" sz="2533"/>
              <a:t>El acero inoxidable es aquel que contiene más del 12% de cromo, aunque las propiedades antioxidantes del cromo comienzan a notarse a                                                  partir del 5% de concentración.         </a:t>
            </a:r>
            <a:r>
              <a:rPr lang="es-419"/>
              <a:t>              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147" y="4182034"/>
            <a:ext cx="2844000" cy="2245659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9015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15600" y="205567"/>
            <a:ext cx="11360800" cy="58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359990" indent="-465655">
              <a:buSzPts val="1900"/>
            </a:pPr>
            <a:r>
              <a:rPr lang="es-419" sz="2533" dirty="0"/>
              <a:t>El peso atómico del cromo es 51.996; metal de color blanco plateado, duro y </a:t>
            </a:r>
            <a:r>
              <a:rPr lang="es-419" sz="2533" dirty="0" smtClean="0"/>
              <a:t>quebradizo. </a:t>
            </a:r>
            <a:r>
              <a:rPr lang="es-419" sz="2533" dirty="0"/>
              <a:t>Sin embargo, es relativamente suave y dúctil cuando no está tensionado o cuando está  muy puro.</a:t>
            </a:r>
            <a:endParaRPr sz="2533" dirty="0"/>
          </a:p>
          <a:p>
            <a:pPr marL="359990" indent="-465655">
              <a:buSzPts val="1900"/>
            </a:pPr>
            <a:r>
              <a:rPr lang="es-419" sz="2533" dirty="0"/>
              <a:t>Algunos alimentos ricos en cromo son:</a:t>
            </a:r>
            <a:endParaRPr sz="2533" dirty="0"/>
          </a:p>
          <a:p>
            <a:pPr indent="0">
              <a:spcBef>
                <a:spcPts val="1600"/>
              </a:spcBef>
              <a:buNone/>
            </a:pPr>
            <a:r>
              <a:rPr lang="es-419" sz="2533" dirty="0"/>
              <a:t>-Carnes                                          -Semilla                                          -Pescados                     -Frutos secos                              -Huevos                                         </a:t>
            </a:r>
            <a:r>
              <a:rPr lang="es-419" sz="2533" dirty="0" smtClean="0"/>
              <a:t>-Betarraga -Zanahoria -Naranja</a:t>
            </a:r>
            <a:endParaRPr sz="2533" dirty="0"/>
          </a:p>
          <a:p>
            <a:pPr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dirty="0"/>
              <a:t>  </a:t>
            </a:r>
            <a:endParaRPr dirty="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34" y="3389618"/>
            <a:ext cx="3327367" cy="186333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963" y="4531514"/>
            <a:ext cx="3157311" cy="178456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l="-3159" r="3159"/>
          <a:stretch/>
        </p:blipFill>
        <p:spPr>
          <a:xfrm>
            <a:off x="5668968" y="3821434"/>
            <a:ext cx="2926049" cy="178456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3125534" y="4114401"/>
            <a:ext cx="2881033" cy="178396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4657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C1B5EF-F18E-4363-8156-14E28F515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449" y="2073206"/>
            <a:ext cx="5938991" cy="239697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Estaño</a:t>
            </a:r>
            <a:br>
              <a:rPr lang="es-ES" dirty="0" smtClean="0"/>
            </a:br>
            <a:r>
              <a:rPr lang="es-ES" dirty="0" smtClean="0"/>
              <a:t>Sn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408AD72-52EF-4D02-8FCD-34BE9844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28" y="792134"/>
            <a:ext cx="2798316" cy="17163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24184FC-A012-4AAB-9065-063EAD87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51" y="2704974"/>
            <a:ext cx="1600200" cy="1879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52C7B63-F964-46FA-B135-3AF41F67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10" y="4925396"/>
            <a:ext cx="3018685" cy="14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EC34B-729D-4494-862C-14C0FB55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5" y="719279"/>
            <a:ext cx="7901125" cy="107722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“Propiedades Químicas”.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8074F1-FE42-43B4-8D13-822A14CA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460" y="1796508"/>
            <a:ext cx="7796540" cy="3274486"/>
          </a:xfrm>
        </p:spPr>
        <p:txBody>
          <a:bodyPr/>
          <a:lstStyle/>
          <a:p>
            <a:r>
              <a:rPr lang="es-ES" dirty="0"/>
              <a:t>El estaño es un elemento químico situado en el grupo 14 de la tabla periódica de los elementos, representado por las letras </a:t>
            </a:r>
            <a:r>
              <a:rPr lang="es-ES" b="1" dirty="0"/>
              <a:t>Sn </a:t>
            </a:r>
            <a:r>
              <a:rPr lang="es-ES" dirty="0"/>
              <a:t>y numero atómico 50. Es un metal de color blanco plateado, blando y elástico, no se oxida fácilmente y es muy resistente a la corrosión, (corrosión quiere decir el deterioro de un material) , se emplea en muchas aleaciones para proteger metales que son mas sensibles al desgaste.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0085FC-D8BF-4FAA-90DC-06BF5A12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58" y="4244446"/>
            <a:ext cx="2915020" cy="16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495D80-0850-4C5E-A933-9EAC1BF4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“Usos y alimentos en los que se encuentra”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38FE7F-B2A6-41F5-8F62-2318286B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55938"/>
            <a:ext cx="7796540" cy="3675356"/>
          </a:xfrm>
        </p:spPr>
        <p:txBody>
          <a:bodyPr/>
          <a:lstStyle/>
          <a:p>
            <a:r>
              <a:rPr lang="es-ES" dirty="0"/>
              <a:t>El estaño es muy útil en la fabricación de hojalata, se utiliza en la conservación de alimentos y en muchas industrias; este elemento se encuentra en estado solidos.</a:t>
            </a:r>
          </a:p>
          <a:p>
            <a:pPr marL="0" indent="0">
              <a:buNone/>
            </a:pPr>
            <a:r>
              <a:rPr lang="es-ES" dirty="0"/>
              <a:t> La concentración de estaño generalmente son en huertos como:          frutas y jugos de frutas, nueces, productos lácteos, carne, pescado, aves, huevos, bebidas y en otros alimentos; estos alimentos hablando en lo general son mas conocidos como hortalizas.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2925E24-BA77-49E6-AAED-B1EBBA7B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75" y="4972716"/>
            <a:ext cx="1902780" cy="14202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152D3B-5743-4284-B03B-CC5C7038E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24" y="4972716"/>
            <a:ext cx="2516819" cy="1520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4C4E761-77D8-4DFD-871B-333B8B6D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861" y="4882218"/>
            <a:ext cx="2580488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El hidrogeno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1500" dirty="0" smtClean="0"/>
          </a:p>
          <a:p>
            <a:endParaRPr lang="es-ES" sz="1500" dirty="0"/>
          </a:p>
          <a:p>
            <a:r>
              <a:rPr lang="es-ES" sz="1500" dirty="0" smtClean="0"/>
              <a:t>Los </a:t>
            </a:r>
            <a:r>
              <a:rPr lang="es-ES" sz="1500" dirty="0"/>
              <a:t>dos principales usos del hidrógeno son la pila de combustible para producir electricidad y los motores de combustión interna, que queman hidrógeno para mover vehículos, cohetes ,entre otros.</a:t>
            </a:r>
            <a:endParaRPr lang="es-CL" sz="1500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ES" sz="1500" dirty="0" smtClean="0"/>
          </a:p>
          <a:p>
            <a:r>
              <a:rPr lang="es-ES" sz="1500" dirty="0" smtClean="0"/>
              <a:t>El </a:t>
            </a:r>
            <a:r>
              <a:rPr lang="es-ES" sz="1500" dirty="0"/>
              <a:t>hidrógeno común tiene un peso molecular de 2.01594.</a:t>
            </a:r>
            <a:endParaRPr lang="es-CL" sz="15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839788" y="1724025"/>
            <a:ext cx="3932237" cy="4040188"/>
          </a:xfrm>
        </p:spPr>
        <p:txBody>
          <a:bodyPr>
            <a:normAutofit/>
          </a:bodyPr>
          <a:lstStyle/>
          <a:p>
            <a:r>
              <a:rPr lang="es-CL" sz="1500" dirty="0" smtClean="0"/>
              <a:t>El</a:t>
            </a:r>
            <a:r>
              <a:rPr lang="es-CL" sz="1500" dirty="0" smtClean="0">
                <a:solidFill>
                  <a:srgbClr val="0033CC"/>
                </a:solidFill>
              </a:rPr>
              <a:t> hidrogeno </a:t>
            </a:r>
            <a:r>
              <a:rPr lang="es-ES" sz="1500" dirty="0" smtClean="0"/>
              <a:t>es el elemento químico de número atómico 1, representado por el símbolo H. Con una masa atómica de 1,00797, ​ es el más ligero de la tabla periódica de los elementos. Por lo general, se presenta en su forma molecular, formando el gas diatónico H₂ en condiciones normales.</a:t>
            </a:r>
          </a:p>
          <a:p>
            <a:r>
              <a:rPr lang="es-ES" sz="1500" dirty="0" smtClean="0"/>
              <a:t>Tiene </a:t>
            </a:r>
            <a:r>
              <a:rPr lang="es-ES" sz="1500" dirty="0"/>
              <a:t>tres isótopos naturales; algunas veces se les denomina como 1H, 2H y 3H, también conocidos como protio, deuterio y </a:t>
            </a:r>
            <a:r>
              <a:rPr lang="es-ES" sz="1500" dirty="0" smtClean="0"/>
              <a:t>tritio.</a:t>
            </a:r>
          </a:p>
          <a:p>
            <a:r>
              <a:rPr lang="es-ES" sz="1500" dirty="0" smtClean="0"/>
              <a:t>                                         </a:t>
            </a:r>
            <a:endParaRPr lang="es-ES" sz="1500" dirty="0"/>
          </a:p>
          <a:p>
            <a:endParaRPr lang="es-ES" sz="1500" dirty="0" smtClean="0"/>
          </a:p>
          <a:p>
            <a:r>
              <a:rPr lang="es-CL" sz="1500" dirty="0" smtClean="0"/>
              <a:t>            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29" y="850006"/>
            <a:ext cx="2997949" cy="8041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3384" t="4504" r="4199" b="15015"/>
          <a:stretch/>
        </p:blipFill>
        <p:spPr>
          <a:xfrm>
            <a:off x="1829110" y="4557756"/>
            <a:ext cx="1188449" cy="1206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669355"/>
            <a:ext cx="1445208" cy="3613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892" y="2418907"/>
            <a:ext cx="1867032" cy="171846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772" y="4382294"/>
            <a:ext cx="2134328" cy="3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03" y="1096249"/>
            <a:ext cx="5279594" cy="347502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7" name="Marcador de contenido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Agua.</a:t>
            </a:r>
          </a:p>
          <a:p>
            <a:r>
              <a:rPr lang="es-CL" dirty="0" smtClean="0"/>
              <a:t>Alimentos ricos en hidratos de carbono.</a:t>
            </a:r>
          </a:p>
          <a:p>
            <a:r>
              <a:rPr lang="es-CL" dirty="0" smtClean="0"/>
              <a:t>Proteínas.</a:t>
            </a:r>
          </a:p>
          <a:p>
            <a:r>
              <a:rPr lang="es-CL" dirty="0" smtClean="0"/>
              <a:t>Grasas.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85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903" y="360773"/>
            <a:ext cx="5661596" cy="1468800"/>
          </a:xfrm>
        </p:spPr>
        <p:txBody>
          <a:bodyPr/>
          <a:lstStyle/>
          <a:p>
            <a:pPr algn="ctr"/>
            <a:r>
              <a:rPr lang="es-MX" dirty="0" smtClean="0"/>
              <a:t>Magnesio </a:t>
            </a:r>
            <a:br>
              <a:rPr lang="es-MX" dirty="0" smtClean="0"/>
            </a:br>
            <a:r>
              <a:rPr lang="es-MX" dirty="0" smtClean="0"/>
              <a:t>Mg</a:t>
            </a:r>
            <a:endParaRPr lang="es-CL" dirty="0"/>
          </a:p>
        </p:txBody>
      </p:sp>
      <p:pic>
        <p:nvPicPr>
          <p:cNvPr id="5122" name="Picture 2" descr="Mineral De Magnesio Formado Naturalmente,Al Por Mayor,Como Piedra Cruda O  Decoración - Buy Mineral De Magnesio,Piedras Preciosas En Bruto Product on  Alibaba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2980642"/>
            <a:ext cx="2775473" cy="23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1862" y="2230332"/>
            <a:ext cx="10125635" cy="3146253"/>
          </a:xfrm>
        </p:spPr>
        <p:txBody>
          <a:bodyPr/>
          <a:lstStyle/>
          <a:p>
            <a:r>
              <a:rPr lang="es-MX" sz="2800" dirty="0" smtClean="0"/>
              <a:t>El magnesio es un elemento químico pertenece al grupo de los metales alcalinotérreos , es decir , al grupo 2 en el sistema periódico de los elementos.</a:t>
            </a:r>
          </a:p>
          <a:p>
            <a:r>
              <a:rPr lang="es-MX" sz="2800" dirty="0" smtClean="0"/>
              <a:t>Su símbolo es mg  y su numero atómico es 12.  </a:t>
            </a:r>
          </a:p>
          <a:p>
            <a:endParaRPr lang="es-MX" sz="2800" dirty="0" smtClean="0"/>
          </a:p>
          <a:p>
            <a:endParaRPr lang="es-CL" dirty="0"/>
          </a:p>
        </p:txBody>
      </p:sp>
      <p:sp>
        <p:nvSpPr>
          <p:cNvPr id="4" name="AutoShape 2" descr="Agrega - Previsualizador - Tabla periódica, magnesio"/>
          <p:cNvSpPr>
            <a:spLocks noChangeAspect="1" noChangeArrowheads="1"/>
          </p:cNvSpPr>
          <p:nvPr/>
        </p:nvSpPr>
        <p:spPr bwMode="auto">
          <a:xfrm>
            <a:off x="155575" y="-144463"/>
            <a:ext cx="414580" cy="4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Agrega - Previsualizador - Tabla periódica, magnesio"/>
          <p:cNvSpPr>
            <a:spLocks noChangeAspect="1" noChangeArrowheads="1"/>
          </p:cNvSpPr>
          <p:nvPr/>
        </p:nvSpPr>
        <p:spPr bwMode="auto">
          <a:xfrm>
            <a:off x="-2232623" y="-316585"/>
            <a:ext cx="22396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Agrega - Previsualizador - Tabla periódica, magnesio"/>
          <p:cNvSpPr>
            <a:spLocks noChangeAspect="1" noChangeArrowheads="1"/>
          </p:cNvSpPr>
          <p:nvPr/>
        </p:nvSpPr>
        <p:spPr bwMode="auto">
          <a:xfrm>
            <a:off x="155575" y="-346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Magnésio brilhante | Imagens da Tabela Perió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15" y="3474720"/>
            <a:ext cx="2872293" cy="31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Propiedades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 metal solido de tipo paramagnético con puntos de fusión y ebullición de 650°C y 1090°C respectivamente.</a:t>
            </a:r>
          </a:p>
          <a:p>
            <a:r>
              <a:rPr lang="es-MX" dirty="0" smtClean="0"/>
              <a:t>Es sumamente inflamable cuando esta en polvo o virutas no así en estado mas solido , una vez encendido es difícil de apagar ya q reacciona con el nitrógeno del aire.</a:t>
            </a:r>
          </a:p>
          <a:p>
            <a:r>
              <a:rPr lang="es-MX" dirty="0" smtClean="0"/>
              <a:t>Es insoluble.</a:t>
            </a:r>
          </a:p>
          <a:p>
            <a:r>
              <a:rPr lang="es-MX" dirty="0" smtClean="0"/>
              <a:t>Es un metal liviano medianamente fuerte de color blanco plateado. </a:t>
            </a:r>
          </a:p>
          <a:p>
            <a:r>
              <a:rPr lang="es-MX" dirty="0" smtClean="0"/>
              <a:t>Es un mineral que lo necesita nuestro organismo para estar en movimiento. </a:t>
            </a:r>
          </a:p>
          <a:p>
            <a:r>
              <a:rPr lang="es-MX" dirty="0" smtClean="0"/>
              <a:t>Su estado en forma natural es solido.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4098" name="Picture 2" descr="Piedra De Cristal Mineral De Plata De Magnesio Natural Al Por Mayor - Buy  Magnesium Price Per Kg,Home Decor,Rough Stone Product on Alibaba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44" y="4260028"/>
            <a:ext cx="3046377" cy="23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54654"/>
          </a:xfrm>
        </p:spPr>
        <p:txBody>
          <a:bodyPr/>
          <a:lstStyle/>
          <a:p>
            <a:pPr algn="ctr"/>
            <a:r>
              <a:rPr lang="es-MX" dirty="0" smtClean="0"/>
              <a:t>usos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6865" y="1592132"/>
            <a:ext cx="10421517" cy="4414221"/>
          </a:xfrm>
        </p:spPr>
        <p:txBody>
          <a:bodyPr>
            <a:normAutofit/>
          </a:bodyPr>
          <a:lstStyle/>
          <a:p>
            <a:r>
              <a:rPr lang="es-MX" dirty="0"/>
              <a:t>El </a:t>
            </a:r>
            <a:r>
              <a:rPr lang="es-MX" b="1" dirty="0"/>
              <a:t>magnesio</a:t>
            </a:r>
            <a:r>
              <a:rPr lang="es-MX" dirty="0"/>
              <a:t> es importante </a:t>
            </a:r>
            <a:r>
              <a:rPr lang="es-MX" b="1" dirty="0"/>
              <a:t>para</a:t>
            </a:r>
            <a:r>
              <a:rPr lang="es-MX" dirty="0"/>
              <a:t> muchos procesos </a:t>
            </a:r>
            <a:r>
              <a:rPr lang="es-MX" b="1" dirty="0"/>
              <a:t>que</a:t>
            </a:r>
            <a:r>
              <a:rPr lang="es-MX" dirty="0"/>
              <a:t> realiza el cuerpo. Por ejemplo, regula la función de los músculos y el sistema nervioso, los niveles de azúcar en la sangre, y la presión sanguínea. Además, ayuda a formar proteína, masa ósea y ADN (el material genético presente en las células</a:t>
            </a:r>
            <a:r>
              <a:rPr lang="es-MX" dirty="0" smtClean="0"/>
              <a:t>)</a:t>
            </a:r>
            <a:endParaRPr lang="es-CL" dirty="0" smtClean="0"/>
          </a:p>
          <a:p>
            <a:r>
              <a:rPr lang="es-MX" dirty="0" smtClean="0"/>
              <a:t>Se emplea en aleaciones  con aluminio , para fabricar latas , embaces y autopartes.</a:t>
            </a:r>
          </a:p>
          <a:p>
            <a:r>
              <a:rPr lang="es-MX" dirty="0" smtClean="0"/>
              <a:t>Sus óxidos se utilizan en la producción de hierro y acero , cristal y cemento.</a:t>
            </a:r>
          </a:p>
          <a:p>
            <a:r>
              <a:rPr lang="es-MX" dirty="0" smtClean="0"/>
              <a:t>Se usan como agente reductor en la obtención de uranio y otros metales a partir de sus sales.</a:t>
            </a:r>
          </a:p>
          <a:p>
            <a:r>
              <a:rPr lang="es-MX" dirty="0" smtClean="0"/>
              <a:t>El hidróxido (leche de magnesia), y el cloruro , el sulfato , (sales </a:t>
            </a:r>
            <a:r>
              <a:rPr lang="es-MX" dirty="0" err="1" smtClean="0"/>
              <a:t>Epsom</a:t>
            </a:r>
            <a:r>
              <a:rPr lang="es-MX" dirty="0" smtClean="0"/>
              <a:t>) se emplean en medicina.</a:t>
            </a:r>
          </a:p>
          <a:p>
            <a:endParaRPr lang="es-MX" dirty="0" smtClean="0"/>
          </a:p>
        </p:txBody>
      </p:sp>
      <p:pic>
        <p:nvPicPr>
          <p:cNvPr id="2050" name="Picture 2" descr="FNL Cloruro de Magnesio 500 mg - Tienda Naturista El Naranj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81" y="4998721"/>
            <a:ext cx="1494864" cy="15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316" y="179294"/>
            <a:ext cx="10131425" cy="1110363"/>
          </a:xfrm>
        </p:spPr>
        <p:txBody>
          <a:bodyPr/>
          <a:lstStyle/>
          <a:p>
            <a:pPr algn="ctr"/>
            <a:r>
              <a:rPr lang="es-MX" dirty="0" smtClean="0"/>
              <a:t>Alimentos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314" y="867179"/>
            <a:ext cx="9049234" cy="3866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El magnesio se encuentra naturalmente presente en los alimentos y se agrega a ciertos alimentos fortificados. Puede obtener las cantidades recomendadas de magnesio mediante el consumo de una variedad de alimentos, entre ellos: legumbres cereales para el desayuno y otros alimentos fortificados  , leche ,yogur y algunos productos lácteos.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Magnesio, qué es, funciones y fuentes alimentarias - Nutr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85" y="4532528"/>
            <a:ext cx="2652170" cy="21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Beneficios del Cloruro de Magnesio – Vitafar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4" y="5206701"/>
            <a:ext cx="1940672" cy="14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 qué el magnesio tiene fama de ser un mineral antiestré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55" y="5252818"/>
            <a:ext cx="2105808" cy="14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imentos con magnesio y que además son muy sa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5" y="5180409"/>
            <a:ext cx="2710927" cy="14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 </a:t>
            </a:r>
            <a:r>
              <a:rPr lang="es-MX" dirty="0" smtClean="0"/>
              <a:t>                                    Cuidados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Al consumir magnesio debemos tener precaución porque las altas dosis de este provocan problemas a la salud como diarrea , nauseas , vomito , calambres estomacales.</a:t>
            </a:r>
          </a:p>
          <a:p>
            <a:r>
              <a:rPr lang="es-MX" dirty="0" smtClean="0"/>
              <a:t>Los niveles bajos de magnesio en el organismo pueden provocar riesgo de padecer presión arterial , cardiopatías , diabetes tipo 2 y osteoporosis es por es que debemos ser responsables y consumir lo adecuado según la prescripción medica.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66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839</Words>
  <Application>Microsoft Office PowerPoint</Application>
  <PresentationFormat>Personalizado</PresentationFormat>
  <Paragraphs>74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Faceta</vt:lpstr>
      <vt:lpstr>Presentación de PowerPoint</vt:lpstr>
      <vt:lpstr>El hidrogeno</vt:lpstr>
      <vt:lpstr>Presentación de PowerPoint</vt:lpstr>
      <vt:lpstr>Magnesio  Mg</vt:lpstr>
      <vt:lpstr>Presentación de PowerPoint</vt:lpstr>
      <vt:lpstr>Propiedades</vt:lpstr>
      <vt:lpstr>usos</vt:lpstr>
      <vt:lpstr>Alimentos</vt:lpstr>
      <vt:lpstr>                                     Cuidados </vt:lpstr>
      <vt:lpstr>Calcio </vt:lpstr>
      <vt:lpstr>Usos del Calcio</vt:lpstr>
      <vt:lpstr>Lo podemos encontrar en :</vt:lpstr>
      <vt:lpstr>Cromo</vt:lpstr>
      <vt:lpstr>El Cromo y sus aspectos fundamentales</vt:lpstr>
      <vt:lpstr>Presentación de PowerPoint</vt:lpstr>
      <vt:lpstr>  Estaño Sn</vt:lpstr>
      <vt:lpstr>“Propiedades Químicas”.</vt:lpstr>
      <vt:lpstr>“Usos y alimentos en los que se encuentra”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hidrogeno</dc:title>
  <dc:creator>simone.agr@gmail.com</dc:creator>
  <cp:lastModifiedBy>HP</cp:lastModifiedBy>
  <cp:revision>11</cp:revision>
  <dcterms:created xsi:type="dcterms:W3CDTF">2021-03-14T17:35:45Z</dcterms:created>
  <dcterms:modified xsi:type="dcterms:W3CDTF">2021-03-26T16:36:57Z</dcterms:modified>
</cp:coreProperties>
</file>