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260"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2214546" cy="689871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143240" y="214290"/>
            <a:ext cx="4324350" cy="4476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285984" y="857232"/>
            <a:ext cx="1562100" cy="314325"/>
          </a:xfrm>
          <a:prstGeom prst="rect">
            <a:avLst/>
          </a:prstGeom>
          <a:noFill/>
          <a:ln w="9525">
            <a:noFill/>
            <a:miter lim="800000"/>
            <a:headEnd/>
            <a:tailEnd/>
          </a:ln>
          <a:effectLst/>
        </p:spPr>
      </p:pic>
      <p:sp>
        <p:nvSpPr>
          <p:cNvPr id="7" name="6 CuadroTexto"/>
          <p:cNvSpPr txBox="1"/>
          <p:nvPr/>
        </p:nvSpPr>
        <p:spPr>
          <a:xfrm>
            <a:off x="2214546" y="1214422"/>
            <a:ext cx="6929454" cy="7232749"/>
          </a:xfrm>
          <a:prstGeom prst="rect">
            <a:avLst/>
          </a:prstGeom>
          <a:noFill/>
        </p:spPr>
        <p:txBody>
          <a:bodyPr wrap="square" rtlCol="0">
            <a:spAutoFit/>
          </a:bodyPr>
          <a:lstStyle/>
          <a:p>
            <a:pPr algn="just"/>
            <a:r>
              <a:rPr lang="es-CL" sz="2200" dirty="0" smtClean="0"/>
              <a:t>Desde que con la </a:t>
            </a:r>
            <a:r>
              <a:rPr lang="es-CL" sz="2200" b="1" dirty="0" smtClean="0"/>
              <a:t>hominización</a:t>
            </a:r>
            <a:r>
              <a:rPr lang="es-CL" sz="2200" dirty="0" smtClean="0"/>
              <a:t> los humanos desarrollaron la </a:t>
            </a:r>
            <a:r>
              <a:rPr lang="es-CL" sz="2200" b="1" dirty="0" smtClean="0"/>
              <a:t>conciencia de sí mismos y la capacidad de preguntarse por el origen de cuanto le rodea</a:t>
            </a:r>
            <a:r>
              <a:rPr lang="es-CL" sz="2200" dirty="0" smtClean="0"/>
              <a:t>, muchos han sido los tipos de respuestas que ha dado a sus interrogantes. </a:t>
            </a:r>
            <a:r>
              <a:rPr lang="es-CL" sz="2200" u="sng" dirty="0" smtClean="0"/>
              <a:t>Los mitos son el primero de ellos.</a:t>
            </a:r>
          </a:p>
          <a:p>
            <a:pPr algn="just"/>
            <a:endParaRPr lang="es-CL" sz="2200" dirty="0" smtClean="0"/>
          </a:p>
          <a:p>
            <a:pPr algn="just"/>
            <a:r>
              <a:rPr lang="es-CL" sz="2200" dirty="0" smtClean="0"/>
              <a:t>Varios siglos antes de la Era Cristiana, </a:t>
            </a:r>
            <a:r>
              <a:rPr lang="es-CL" sz="2200" b="1" dirty="0" smtClean="0"/>
              <a:t>los mitos constituyeron las primeras grandes producciones escritas que recogían milenarias tradiciones sobre el origen del mundo. </a:t>
            </a:r>
            <a:r>
              <a:rPr lang="es-CL" sz="2200" dirty="0" smtClean="0"/>
              <a:t>Mesopotámicos, hebreos y griegos, además de otros pueblos orientales, explicaban a través de sus religiones cómo los dioses crearon o pusieron orden en el universo. Por tanto, preguntas sobre el sentido de la existencia humana (destino y libertad) o de la moral (la fortuna, la justicia), eran contestadas en las epopeyas De Homero.</a:t>
            </a:r>
          </a:p>
          <a:p>
            <a:endParaRPr lang="es-CL" sz="2200" dirty="0" smtClean="0"/>
          </a:p>
          <a:p>
            <a:endParaRPr lang="es-CL" sz="2200" dirty="0" smtClean="0"/>
          </a:p>
          <a:p>
            <a:endParaRPr lang="es-CL" sz="2200" dirty="0" smtClean="0"/>
          </a:p>
          <a:p>
            <a:endParaRPr lang="es-CL" sz="2200" dirty="0" smtClean="0"/>
          </a:p>
          <a:p>
            <a:endParaRPr lang="es-CL"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sapiens.jpg"/>
          <p:cNvPicPr>
            <a:picLocks noChangeAspect="1"/>
          </p:cNvPicPr>
          <p:nvPr/>
        </p:nvPicPr>
        <p:blipFill>
          <a:blip r:embed="rId2"/>
          <a:stretch>
            <a:fillRect/>
          </a:stretch>
        </p:blipFill>
        <p:spPr>
          <a:xfrm>
            <a:off x="224632" y="1142984"/>
            <a:ext cx="2976385" cy="3786214"/>
          </a:xfrm>
          <a:prstGeom prst="rect">
            <a:avLst/>
          </a:prstGeom>
        </p:spPr>
      </p:pic>
      <p:sp>
        <p:nvSpPr>
          <p:cNvPr id="3" name="2 CuadroTexto"/>
          <p:cNvSpPr txBox="1"/>
          <p:nvPr/>
        </p:nvSpPr>
        <p:spPr>
          <a:xfrm>
            <a:off x="3357554" y="0"/>
            <a:ext cx="5572164" cy="8494633"/>
          </a:xfrm>
          <a:prstGeom prst="rect">
            <a:avLst/>
          </a:prstGeom>
          <a:noFill/>
        </p:spPr>
        <p:txBody>
          <a:bodyPr wrap="square" rtlCol="0">
            <a:spAutoFit/>
          </a:bodyPr>
          <a:lstStyle/>
          <a:p>
            <a:endParaRPr lang="es-CL" dirty="0" smtClean="0"/>
          </a:p>
          <a:p>
            <a:pPr algn="just"/>
            <a:r>
              <a:rPr lang="es-CL" sz="2200" dirty="0" smtClean="0"/>
              <a:t>Los filósofos más racionalistas suelen presentar el mito como un </a:t>
            </a:r>
            <a:r>
              <a:rPr lang="es-CL" sz="2200" b="1" u="sng" dirty="0" smtClean="0"/>
              <a:t>concepto prelógico e irracional</a:t>
            </a:r>
            <a:r>
              <a:rPr lang="es-CL" sz="2200" dirty="0" smtClean="0"/>
              <a:t>, superado por la filosofía. Sin embargo, el mismo Platón afirmó que el conocimiento lógico, acaso por su carácter abstracto, tiende a desaparecer de la memoria</a:t>
            </a:r>
          </a:p>
          <a:p>
            <a:pPr algn="just"/>
            <a:r>
              <a:rPr lang="es-CL" sz="2200" dirty="0" smtClean="0"/>
              <a:t>tras un tiempo, en cambio el mito perdura como relato con contenido filosófico.</a:t>
            </a:r>
          </a:p>
          <a:p>
            <a:pPr algn="just"/>
            <a:endParaRPr lang="es-CL" sz="2200" dirty="0" smtClean="0"/>
          </a:p>
          <a:p>
            <a:pPr algn="just"/>
            <a:r>
              <a:rPr lang="es-CL" sz="2200" dirty="0" smtClean="0"/>
              <a:t>Para </a:t>
            </a:r>
            <a:r>
              <a:rPr lang="es-CL" sz="2200" b="1" dirty="0" smtClean="0"/>
              <a:t>Platón</a:t>
            </a:r>
            <a:r>
              <a:rPr lang="es-CL" sz="2200" dirty="0" smtClean="0"/>
              <a:t>, </a:t>
            </a:r>
            <a:r>
              <a:rPr lang="es-CL" sz="2200" u="sng" dirty="0" smtClean="0"/>
              <a:t>el mito es más que un relato fantástico, es una imitación del modelo ideal original</a:t>
            </a:r>
            <a:r>
              <a:rPr lang="es-CL" sz="2200" dirty="0" smtClean="0"/>
              <a:t>, que sirve de modelo de la realidad sensible. Ya en la filosofía moderna, </a:t>
            </a:r>
            <a:r>
              <a:rPr lang="es-CL" sz="2200" b="1" dirty="0" smtClean="0"/>
              <a:t>Nietzsche</a:t>
            </a:r>
            <a:r>
              <a:rPr lang="es-CL" sz="2200" dirty="0" smtClean="0"/>
              <a:t> identifica en el mito la expresividad </a:t>
            </a:r>
            <a:r>
              <a:rPr lang="es-CL" sz="2200" b="1" dirty="0" smtClean="0"/>
              <a:t>dionisíaca</a:t>
            </a:r>
            <a:r>
              <a:rPr lang="es-CL" sz="2200" dirty="0" smtClean="0"/>
              <a:t> (de las pasiones, los sentimientos, la irracionalidad), reprimida por la racionalidad filosófica. </a:t>
            </a:r>
            <a:r>
              <a:rPr lang="es-CL" sz="2200" b="1" dirty="0" smtClean="0"/>
              <a:t>El filósofo propone, entonces, una revalorización de las metáforas, de las alegorías.</a:t>
            </a:r>
          </a:p>
          <a:p>
            <a:endParaRPr lang="es-CL" sz="2200" dirty="0" smtClean="0"/>
          </a:p>
          <a:p>
            <a:endParaRPr lang="es-CL" sz="2200" dirty="0" smtClean="0"/>
          </a:p>
          <a:p>
            <a:endParaRPr lang="es-CL" sz="2200" dirty="0" smtClean="0"/>
          </a:p>
          <a:p>
            <a:endParaRPr lang="es-CL" sz="2200" dirty="0" smtClean="0"/>
          </a:p>
          <a:p>
            <a:endParaRPr lang="es-CL"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28596" y="214290"/>
            <a:ext cx="3071834" cy="500066"/>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28596" y="857232"/>
            <a:ext cx="8404170" cy="435771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85720" y="0"/>
            <a:ext cx="8501122" cy="7848302"/>
          </a:xfrm>
          <a:prstGeom prst="rect">
            <a:avLst/>
          </a:prstGeom>
          <a:noFill/>
        </p:spPr>
        <p:txBody>
          <a:bodyPr wrap="square" rtlCol="0">
            <a:spAutoFit/>
          </a:bodyPr>
          <a:lstStyle/>
          <a:p>
            <a:r>
              <a:rPr lang="es-CL" sz="2400" b="1" dirty="0" smtClean="0"/>
              <a:t>• </a:t>
            </a:r>
            <a:r>
              <a:rPr lang="es-CL" sz="2400" b="1" u="sng" dirty="0" smtClean="0"/>
              <a:t>Libertad religiosa</a:t>
            </a:r>
            <a:r>
              <a:rPr lang="es-CL" sz="2400" b="1" dirty="0" smtClean="0"/>
              <a:t>: </a:t>
            </a:r>
            <a:r>
              <a:rPr lang="es-CL" sz="2400" dirty="0" smtClean="0"/>
              <a:t>Como el politeísmo griego no era dogmático, había libertad de pensamiento.</a:t>
            </a:r>
          </a:p>
          <a:p>
            <a:endParaRPr lang="es-CL" sz="2400" b="1" dirty="0" smtClean="0"/>
          </a:p>
          <a:p>
            <a:r>
              <a:rPr lang="es-CL" sz="2400" b="1" dirty="0" smtClean="0"/>
              <a:t>• </a:t>
            </a:r>
            <a:r>
              <a:rPr lang="es-CL" sz="2400" b="1" u="sng" dirty="0" smtClean="0"/>
              <a:t>Ambiente cosmopolita: </a:t>
            </a:r>
            <a:r>
              <a:rPr lang="es-CL" sz="2400" dirty="0" smtClean="0"/>
              <a:t>Jonia era una especie de encrucijada cultural en la que se encontraban las más diversas ideas antiguas, tanto de Oriente como de Occidente. Fue un lugar caracterizado por la apertura mental.</a:t>
            </a:r>
          </a:p>
          <a:p>
            <a:endParaRPr lang="es-CL" sz="2400" dirty="0" smtClean="0"/>
          </a:p>
          <a:p>
            <a:r>
              <a:rPr lang="es-CL" sz="2400" b="1" dirty="0" smtClean="0"/>
              <a:t>• </a:t>
            </a:r>
            <a:r>
              <a:rPr lang="es-CL" sz="2400" b="1" u="sng" dirty="0" smtClean="0"/>
              <a:t>Confección de los primeros mapas</a:t>
            </a:r>
            <a:r>
              <a:rPr lang="es-CL" sz="2400" b="1" dirty="0" smtClean="0"/>
              <a:t>: </a:t>
            </a:r>
            <a:r>
              <a:rPr lang="es-CL" sz="2400" dirty="0" smtClean="0"/>
              <a:t>Los cartógrafos se dieron cuenta de que los sitios descritos en las epopeyas no siempre se correspondían con la realidad.</a:t>
            </a:r>
          </a:p>
          <a:p>
            <a:endParaRPr lang="es-CL" sz="2400" dirty="0" smtClean="0"/>
          </a:p>
          <a:p>
            <a:r>
              <a:rPr lang="es-CL" sz="2400" b="1" dirty="0" smtClean="0"/>
              <a:t>• </a:t>
            </a:r>
            <a:r>
              <a:rPr lang="es-CL" sz="2400" b="1" u="sng" dirty="0" smtClean="0"/>
              <a:t>Elaboración de leyes</a:t>
            </a:r>
            <a:r>
              <a:rPr lang="es-CL" sz="2400" b="1" dirty="0" smtClean="0"/>
              <a:t>: </a:t>
            </a:r>
            <a:r>
              <a:rPr lang="es-CL" sz="2400" dirty="0" smtClean="0"/>
              <a:t>Los reyes veían cada vez más insuficientes los mitos para regular la vida pública y privada.</a:t>
            </a:r>
          </a:p>
          <a:p>
            <a:endParaRPr lang="es-CL" sz="2400" dirty="0" smtClean="0"/>
          </a:p>
          <a:p>
            <a:r>
              <a:rPr lang="es-CL" sz="2400" b="1" dirty="0" smtClean="0"/>
              <a:t>• </a:t>
            </a:r>
            <a:r>
              <a:rPr lang="es-CL" sz="2400" b="1" u="sng" dirty="0" smtClean="0"/>
              <a:t>Ocio</a:t>
            </a:r>
            <a:r>
              <a:rPr lang="es-CL" sz="2400" b="1" dirty="0" smtClean="0"/>
              <a:t>: </a:t>
            </a:r>
            <a:r>
              <a:rPr lang="es-CL" sz="2400" dirty="0" smtClean="0"/>
              <a:t>El hecho de que las sociedades antiguas, en especial la griega, fuesen esclavistas, permitió a ciertas clases adineradas dedicarse al estudio y a la elaboración de ideas.</a:t>
            </a:r>
          </a:p>
          <a:p>
            <a:endParaRPr lang="es-CL" sz="2400" dirty="0" smtClean="0"/>
          </a:p>
          <a:p>
            <a:endParaRPr lang="es-CL" sz="2400" dirty="0" smtClean="0"/>
          </a:p>
          <a:p>
            <a:endParaRPr lang="es-CL"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 calcmode="lin" valueType="num">
                                      <p:cBhvr additive="base">
                                        <p:cTn id="3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slide_10.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85720" y="785794"/>
            <a:ext cx="4524375" cy="51911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857752" y="1000108"/>
            <a:ext cx="4071369"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285728"/>
            <a:ext cx="9144000" cy="5970865"/>
          </a:xfrm>
          <a:prstGeom prst="rect">
            <a:avLst/>
          </a:prstGeom>
          <a:noFill/>
        </p:spPr>
        <p:txBody>
          <a:bodyPr wrap="square" rtlCol="0">
            <a:spAutoFit/>
          </a:bodyPr>
          <a:lstStyle/>
          <a:p>
            <a:r>
              <a:rPr lang="es-CL" sz="2800" dirty="0" smtClean="0"/>
              <a:t>RESPONDE:</a:t>
            </a:r>
          </a:p>
          <a:p>
            <a:endParaRPr lang="es-CL" dirty="0" smtClean="0"/>
          </a:p>
          <a:p>
            <a:r>
              <a:rPr lang="es-CL" sz="2800" dirty="0" smtClean="0"/>
              <a:t>1.- ¿Todo lo que hoy se tiene por cierto, lo es? Fundamenta.</a:t>
            </a:r>
          </a:p>
          <a:p>
            <a:endParaRPr lang="es-CL" sz="2800" dirty="0" smtClean="0"/>
          </a:p>
          <a:p>
            <a:r>
              <a:rPr lang="es-CL" sz="2800" dirty="0" smtClean="0"/>
              <a:t>2.- ¿las verdades que hoy defendemos siempre se han tenido por tales? Defiende tu postura escribiendo un ejemplo </a:t>
            </a:r>
            <a:r>
              <a:rPr lang="es-CL" sz="2800" i="1" dirty="0" smtClean="0"/>
              <a:t>(Ej. Hasta 1492 se creía que la tierra era plana). </a:t>
            </a:r>
          </a:p>
          <a:p>
            <a:endParaRPr lang="es-CL" sz="2800" dirty="0" smtClean="0"/>
          </a:p>
          <a:p>
            <a:r>
              <a:rPr lang="es-CL" sz="2800" dirty="0" smtClean="0"/>
              <a:t>3.- ¿Sometemos a la reflexión todo aquello en lo cual creemos? Explica.</a:t>
            </a:r>
          </a:p>
          <a:p>
            <a:endParaRPr lang="es-CL" sz="2800" dirty="0" smtClean="0"/>
          </a:p>
          <a:p>
            <a:r>
              <a:rPr lang="es-CL" sz="2800" dirty="0" smtClean="0"/>
              <a:t>4.- ¿Solo hay una forma de conocer?</a:t>
            </a:r>
          </a:p>
          <a:p>
            <a:endParaRPr lang="es-CL" sz="2800" dirty="0" smtClean="0"/>
          </a:p>
          <a:p>
            <a:r>
              <a:rPr lang="es-CL" sz="2800" dirty="0" smtClean="0"/>
              <a:t>5.- Explica el paso del mito al Logos: </a:t>
            </a:r>
            <a:endParaRPr lang="es-CL"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501</Words>
  <Application>Microsoft Office PowerPoint</Application>
  <PresentationFormat>Presentación en pantalla (4:3)</PresentationFormat>
  <Paragraphs>35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dc:creator>
  <cp:lastModifiedBy>HP</cp:lastModifiedBy>
  <cp:revision>11</cp:revision>
  <dcterms:created xsi:type="dcterms:W3CDTF">2020-01-23T18:13:32Z</dcterms:created>
  <dcterms:modified xsi:type="dcterms:W3CDTF">2021-03-12T15:41:59Z</dcterms:modified>
</cp:coreProperties>
</file>