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2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8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18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9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3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005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3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8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78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9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5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9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1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5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5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6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DC5DD4-AF24-4C85-85DB-580235F403AD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F3B2-2C42-4748-984E-E5427767A7A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4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fif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fif"/><Relationship Id="rId11" Type="http://schemas.openxmlformats.org/officeDocument/2006/relationships/image" Target="../media/image15.jpeg"/><Relationship Id="rId5" Type="http://schemas.openxmlformats.org/officeDocument/2006/relationships/image" Target="../media/image9.jfif"/><Relationship Id="rId10" Type="http://schemas.openxmlformats.org/officeDocument/2006/relationships/image" Target="../media/image14.jfif"/><Relationship Id="rId4" Type="http://schemas.openxmlformats.org/officeDocument/2006/relationships/image" Target="../media/image8.jpeg"/><Relationship Id="rId9" Type="http://schemas.openxmlformats.org/officeDocument/2006/relationships/image" Target="../media/image13.jfif"/><Relationship Id="rId14" Type="http://schemas.openxmlformats.org/officeDocument/2006/relationships/image" Target="../media/image18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Diagnostic test revision.</a:t>
            </a:r>
            <a:endParaRPr lang="en-GB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1" u="sng" cap="none" dirty="0" smtClean="0"/>
              <a:t>Learning objective:</a:t>
            </a:r>
          </a:p>
          <a:p>
            <a:r>
              <a:rPr lang="en-GB" b="1" i="1" cap="none" dirty="0" smtClean="0"/>
              <a:t>To revise the diagnostic test collectively.</a:t>
            </a:r>
            <a:endParaRPr lang="en-GB" b="1" i="1" cap="none" dirty="0"/>
          </a:p>
        </p:txBody>
      </p:sp>
    </p:spTree>
    <p:extLst>
      <p:ext uri="{BB962C8B-B14F-4D97-AF65-F5344CB8AC3E}">
        <p14:creationId xmlns:p14="http://schemas.microsoft.com/office/powerpoint/2010/main" val="35994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32" t="20194" r="34759" b="15670"/>
          <a:stretch/>
        </p:blipFill>
        <p:spPr>
          <a:xfrm>
            <a:off x="2390503" y="274320"/>
            <a:ext cx="6648993" cy="61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58" t="13657" r="32133" b="7887"/>
          <a:stretch/>
        </p:blipFill>
        <p:spPr>
          <a:xfrm>
            <a:off x="3148147" y="248192"/>
            <a:ext cx="5394961" cy="62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05" t="18015" r="15680" b="11000"/>
          <a:stretch/>
        </p:blipFill>
        <p:spPr>
          <a:xfrm>
            <a:off x="979715" y="587829"/>
            <a:ext cx="9372256" cy="55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05" t="15836" r="32483" b="5708"/>
          <a:stretch/>
        </p:blipFill>
        <p:spPr>
          <a:xfrm>
            <a:off x="1972491" y="261257"/>
            <a:ext cx="7040880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81" t="13656" r="36159" b="8510"/>
          <a:stretch/>
        </p:blipFill>
        <p:spPr>
          <a:xfrm>
            <a:off x="3265713" y="130629"/>
            <a:ext cx="6087292" cy="65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57" t="14279" r="28107" b="11312"/>
          <a:stretch/>
        </p:blipFill>
        <p:spPr>
          <a:xfrm>
            <a:off x="2259874" y="274320"/>
            <a:ext cx="7458891" cy="62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Reading comprehension.</a:t>
            </a:r>
            <a:endParaRPr lang="en-GB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</a:t>
            </a:r>
            <a:r>
              <a:rPr lang="en-US" dirty="0"/>
              <a:t>’ m Tim Black. I’m a doctor. I work at a hospital. My wife, Kim, is a teacher. She teaches Music at a college. We get up at seven o’clock every morning. Kim sets the table, and we have breakfast. Kim likes toast and tea, but I don’t. I eat an egg and I drink milk at breakfast. Then, we leave home at a quarter past eight.</a:t>
            </a:r>
            <a:br>
              <a:rPr lang="en-US" dirty="0"/>
            </a:br>
            <a:r>
              <a:rPr lang="en-US" dirty="0"/>
              <a:t>I start to work at nine o’clock. I am very busy, so I can’t have a break. At half past twelve, I have lunch at the hospital cafeteria. The food at the cafeteria is very good, so I don’t go out for lunch. Kim returns home at three o’clock in the afternoon, and I come back at five o’clock. Afterwards, we have dinner at half past six. I watch TV in the evenings, but Kim doesn’t. She reads a book or she listens to music. We go to bed early after a tiring day.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At weekends we go to the cinema or theatre. My wife and I like shopping, so we usually go on shopping on Saturdays. We have a holiday every August. We often go to Izmir in Turkey for holiday. I ride a bike and Kim walks around, because she doesn’t know how to ride a bike. We like Izmir very much, so we go to there every summer.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1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False.</a:t>
            </a:r>
            <a:endParaRPr lang="en-GB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ctr">
              <a:buFont typeface="+mj-lt"/>
              <a:buAutoNum type="arabicParenR"/>
            </a:pPr>
            <a:r>
              <a:rPr lang="es-CL" dirty="0"/>
              <a:t>Tim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Kim’s</a:t>
            </a:r>
            <a:r>
              <a:rPr lang="es-CL" dirty="0"/>
              <a:t> </a:t>
            </a:r>
            <a:r>
              <a:rPr lang="es-CL" dirty="0" err="1"/>
              <a:t>husband</a:t>
            </a:r>
            <a:r>
              <a:rPr lang="es-CL" dirty="0"/>
              <a:t>. </a:t>
            </a:r>
            <a:endParaRPr lang="es-CL" dirty="0" smtClean="0"/>
          </a:p>
          <a:p>
            <a:pPr marL="457200" indent="-457200" algn="ctr">
              <a:buFont typeface="+mj-lt"/>
              <a:buAutoNum type="arabicParenR"/>
            </a:pPr>
            <a:r>
              <a:rPr lang="en-US" dirty="0"/>
              <a:t>Kim and Tim get up at nine o’clock</a:t>
            </a:r>
            <a:r>
              <a:rPr lang="en-US" dirty="0" smtClean="0"/>
              <a:t>.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n-US" dirty="0"/>
              <a:t>Tim’s wife sets the table in the mornings. </a:t>
            </a:r>
            <a:endParaRPr lang="en-US" dirty="0" smtClean="0"/>
          </a:p>
          <a:p>
            <a:pPr marL="457200" indent="-457200" algn="ctr">
              <a:buFont typeface="+mj-lt"/>
              <a:buAutoNum type="arabicParenR"/>
            </a:pPr>
            <a:r>
              <a:rPr lang="en-US" dirty="0"/>
              <a:t>They always have a holiday in </a:t>
            </a:r>
            <a:r>
              <a:rPr lang="en-US" dirty="0" err="1"/>
              <a:t>Ýzmir</a:t>
            </a:r>
            <a:r>
              <a:rPr lang="en-US" dirty="0"/>
              <a:t> every summer</a:t>
            </a:r>
            <a:r>
              <a:rPr lang="en-US" dirty="0" smtClean="0"/>
              <a:t>.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s-CL" dirty="0" err="1"/>
              <a:t>They</a:t>
            </a:r>
            <a:r>
              <a:rPr lang="es-CL" dirty="0"/>
              <a:t> </a:t>
            </a:r>
            <a:r>
              <a:rPr lang="es-CL" dirty="0" err="1"/>
              <a:t>don’t</a:t>
            </a:r>
            <a:r>
              <a:rPr lang="es-CL" dirty="0"/>
              <a:t> </a:t>
            </a:r>
            <a:r>
              <a:rPr lang="es-CL" dirty="0" err="1"/>
              <a:t>like</a:t>
            </a:r>
            <a:r>
              <a:rPr lang="es-CL" dirty="0"/>
              <a:t> cinema</a:t>
            </a:r>
            <a:r>
              <a:rPr lang="es-CL" dirty="0" smtClean="0"/>
              <a:t>.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n-US" dirty="0"/>
              <a:t>Kim works at a college</a:t>
            </a:r>
            <a:r>
              <a:rPr lang="en-US" dirty="0" smtClean="0"/>
              <a:t>.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n-US" dirty="0"/>
              <a:t>Dr. Black goes to a restaurant for lunch</a:t>
            </a:r>
            <a:r>
              <a:rPr lang="en-US" dirty="0" smtClean="0"/>
              <a:t>.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n-US" dirty="0"/>
              <a:t>Kim comes back home at five o’clock</a:t>
            </a:r>
            <a:r>
              <a:rPr lang="en-US" dirty="0" smtClean="0"/>
              <a:t>.</a:t>
            </a:r>
          </a:p>
          <a:p>
            <a:pPr marL="457200" indent="-457200" algn="ctr">
              <a:buFont typeface="+mj-lt"/>
              <a:buAutoNum type="arabicParenR"/>
            </a:pPr>
            <a:r>
              <a:rPr lang="en-US" dirty="0" err="1"/>
              <a:t>Mrs</a:t>
            </a:r>
            <a:r>
              <a:rPr lang="en-US" dirty="0"/>
              <a:t> Black goes on shopping with her husband. </a:t>
            </a:r>
            <a:endParaRPr lang="en-US" dirty="0" smtClean="0"/>
          </a:p>
          <a:p>
            <a:pPr marL="457200" indent="-457200" algn="ctr">
              <a:buFont typeface="+mj-lt"/>
              <a:buAutoNum type="arabicParenR"/>
            </a:pPr>
            <a:r>
              <a:rPr lang="en-US" dirty="0"/>
              <a:t>They leave home at a </a:t>
            </a:r>
            <a:r>
              <a:rPr lang="en-US" dirty="0" err="1"/>
              <a:t>qurter</a:t>
            </a:r>
            <a:r>
              <a:rPr lang="en-US" dirty="0"/>
              <a:t> to eight in the </a:t>
            </a:r>
            <a:r>
              <a:rPr lang="en-US" dirty="0" smtClean="0"/>
              <a:t>mornings.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7279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84734" y="2074714"/>
            <a:ext cx="4396339" cy="4195763"/>
          </a:xfrm>
          <a:solidFill>
            <a:schemeClr val="accent2">
              <a:alpha val="44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COUNTABLE NOUNS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57459" y="2070232"/>
            <a:ext cx="4396341" cy="4200245"/>
          </a:xfrm>
          <a:solidFill>
            <a:schemeClr val="accent2">
              <a:alpha val="44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UNCOUNTABLE NOUNS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43" y="1169674"/>
            <a:ext cx="1389366" cy="778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75" y="1025791"/>
            <a:ext cx="1497734" cy="998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04" y="825321"/>
            <a:ext cx="1115706" cy="836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50" y="55842"/>
            <a:ext cx="1722282" cy="1023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83" y="918840"/>
            <a:ext cx="1415336" cy="941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81" y="146767"/>
            <a:ext cx="1412623" cy="940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53" y="604885"/>
            <a:ext cx="1763891" cy="1274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4" r="6462"/>
          <a:stretch/>
        </p:blipFill>
        <p:spPr>
          <a:xfrm>
            <a:off x="7742769" y="15951"/>
            <a:ext cx="1205524" cy="1153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2" y="146767"/>
            <a:ext cx="1661523" cy="930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28524" r="7582" b="6133"/>
          <a:stretch/>
        </p:blipFill>
        <p:spPr>
          <a:xfrm>
            <a:off x="4369324" y="170428"/>
            <a:ext cx="1233583" cy="916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9" y="1143612"/>
            <a:ext cx="1253471" cy="735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15807" r="5295" b="20114"/>
          <a:stretch/>
        </p:blipFill>
        <p:spPr>
          <a:xfrm>
            <a:off x="7030389" y="1177666"/>
            <a:ext cx="1384173" cy="66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47" y="113314"/>
            <a:ext cx="923233" cy="61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14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116 L 0.54753 0.3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8294 0.351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67631 0.19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5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54519 0.36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3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38789 0.41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07291 0.547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56875 0.715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10039 0.429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2722 0.693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58541 0.592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966" y="189482"/>
            <a:ext cx="9404723" cy="1400530"/>
          </a:xfrm>
        </p:spPr>
        <p:txBody>
          <a:bodyPr/>
          <a:lstStyle/>
          <a:p>
            <a:pPr algn="just"/>
            <a:r>
              <a:rPr lang="en-US" u="sng" dirty="0"/>
              <a:t>𝐐𝐮𝐚𝐧𝐭𝐢𝐟𝐢𝐞𝐫𝐬.</a:t>
            </a:r>
            <a:r>
              <a:rPr lang="en-US" dirty="0"/>
              <a:t> Choose the correct option for each sentence.</a:t>
            </a:r>
            <a:endParaRPr lang="en-GB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02" t="15057" r="30301" b="10322"/>
          <a:stretch/>
        </p:blipFill>
        <p:spPr>
          <a:xfrm>
            <a:off x="3444964" y="1590012"/>
            <a:ext cx="5477363" cy="51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65" t="19351" r="41865" b="11895"/>
          <a:stretch/>
        </p:blipFill>
        <p:spPr>
          <a:xfrm>
            <a:off x="3823859" y="193964"/>
            <a:ext cx="4308764" cy="64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6" t="15978" r="29643" b="9383"/>
          <a:stretch/>
        </p:blipFill>
        <p:spPr>
          <a:xfrm>
            <a:off x="3228108" y="277091"/>
            <a:ext cx="6539345" cy="617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80" t="13034" r="29507" b="6953"/>
          <a:stretch/>
        </p:blipFill>
        <p:spPr>
          <a:xfrm>
            <a:off x="2481942" y="470262"/>
            <a:ext cx="7315200" cy="61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05" t="16459" r="16205" b="8198"/>
          <a:stretch/>
        </p:blipFill>
        <p:spPr>
          <a:xfrm>
            <a:off x="627017" y="326571"/>
            <a:ext cx="9686541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82" t="17704" r="23557" b="13492"/>
          <a:stretch/>
        </p:blipFill>
        <p:spPr>
          <a:xfrm>
            <a:off x="1881051" y="287381"/>
            <a:ext cx="8072845" cy="6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82" t="13968" r="32308" b="6019"/>
          <a:stretch/>
        </p:blipFill>
        <p:spPr>
          <a:xfrm>
            <a:off x="3095897" y="365760"/>
            <a:ext cx="5577840" cy="59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123</Words>
  <Application>Microsoft Office PowerPoint</Application>
  <PresentationFormat>Personalizado</PresentationFormat>
  <Paragraphs>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Ion</vt:lpstr>
      <vt:lpstr>Diagnostic test revision.</vt:lpstr>
      <vt:lpstr>Presentación de PowerPoint</vt:lpstr>
      <vt:lpstr>𝐐𝐮𝐚𝐧𝐭𝐢𝐟𝐢𝐞𝐫𝐬. Choose the correct option for each sentence.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Reading comprehension.</vt:lpstr>
      <vt:lpstr>True or False.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11</cp:revision>
  <dcterms:created xsi:type="dcterms:W3CDTF">2021-03-24T23:38:41Z</dcterms:created>
  <dcterms:modified xsi:type="dcterms:W3CDTF">2021-03-25T15:57:44Z</dcterms:modified>
</cp:coreProperties>
</file>