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13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</p:sldIdLst>
  <p:sldSz cx="9144000" cy="5143500" type="screen16x9"/>
  <p:notesSz cx="6858000" cy="9144000"/>
  <p:embeddedFontLst>
    <p:embeddedFont>
      <p:font typeface="Livvic" charset="0"/>
      <p:regular r:id="rId14"/>
      <p:bold r:id="rId15"/>
      <p:italic r:id="rId16"/>
      <p:boldItalic r:id="rId17"/>
    </p:embeddedFont>
    <p:embeddedFont>
      <p:font typeface="Merriweather" charset="0"/>
      <p:regular r:id="rId18"/>
      <p:bold r:id="rId19"/>
      <p:italic r:id="rId20"/>
      <p:boldItalic r:id="rId21"/>
    </p:embeddedFont>
    <p:embeddedFont>
      <p:font typeface="Georgia" pitchFamily="18" charset="0"/>
      <p:regular r:id="rId22"/>
      <p:bold r:id="rId23"/>
      <p:italic r:id="rId24"/>
      <p:boldItalic r:id="rId25"/>
    </p:embeddedFont>
    <p:embeddedFont>
      <p:font typeface="Berkshire Swash" charset="0"/>
      <p:regular r:id="rId2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30EE9342-8F6B-42E3-8DE3-48A44AFC976A}">
  <a:tblStyle styleId="{30EE9342-8F6B-42E3-8DE3-48A44AFC976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80" d="100"/>
          <a:sy n="80" d="100"/>
        </p:scale>
        <p:origin x="-990" y="-54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font" Target="fonts/font5.fntdata"/><Relationship Id="rId26" Type="http://schemas.openxmlformats.org/officeDocument/2006/relationships/font" Target="fonts/font13.fntdata"/><Relationship Id="rId3" Type="http://schemas.openxmlformats.org/officeDocument/2006/relationships/slide" Target="slides/slide2.xml"/><Relationship Id="rId21" Type="http://schemas.openxmlformats.org/officeDocument/2006/relationships/font" Target="fonts/font8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4.fntdata"/><Relationship Id="rId25" Type="http://schemas.openxmlformats.org/officeDocument/2006/relationships/font" Target="fonts/font12.fntdata"/><Relationship Id="rId2" Type="http://schemas.openxmlformats.org/officeDocument/2006/relationships/slide" Target="slides/slide1.xml"/><Relationship Id="rId16" Type="http://schemas.openxmlformats.org/officeDocument/2006/relationships/font" Target="fonts/font3.fntdata"/><Relationship Id="rId20" Type="http://schemas.openxmlformats.org/officeDocument/2006/relationships/font" Target="fonts/font7.fntdata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1.fntdata"/><Relationship Id="rId5" Type="http://schemas.openxmlformats.org/officeDocument/2006/relationships/slide" Target="slides/slide4.xml"/><Relationship Id="rId15" Type="http://schemas.openxmlformats.org/officeDocument/2006/relationships/font" Target="fonts/font2.fntdata"/><Relationship Id="rId23" Type="http://schemas.openxmlformats.org/officeDocument/2006/relationships/font" Target="fonts/font10.fntdata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font" Target="fonts/font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1.fntdata"/><Relationship Id="rId22" Type="http://schemas.openxmlformats.org/officeDocument/2006/relationships/font" Target="fonts/font9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3997392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b1723facdc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b1723facdc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7" name="Google Shape;9147;gb1a8945be4_0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8" name="Google Shape;9148;gb1a8945be4_0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7" name="Google Shape;9247;gb1a8945be4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48" name="Google Shape;9248;gb1a8945be4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gb1a8945be4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4" name="Google Shape;314;gb1a8945be4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b1723facdc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b1723facdc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4" name="Google Shape;8674;gb179643f6e_0_56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75" name="Google Shape;8675;gb179643f6e_0_56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b24d6af70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b24d6af707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5" name="Google Shape;8735;gb1a8945be4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36" name="Google Shape;8736;gb1a8945be4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0" name="Google Shape;9120;gb1a8945be4_0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1" name="Google Shape;9121;gb1a8945be4_0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5"/>
          <p:cNvSpPr txBox="1">
            <a:spLocks noGrp="1"/>
          </p:cNvSpPr>
          <p:nvPr>
            <p:ph type="title"/>
          </p:nvPr>
        </p:nvSpPr>
        <p:spPr>
          <a:xfrm>
            <a:off x="2340425" y="2699163"/>
            <a:ext cx="456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5" name="Google Shape;55;p15"/>
          <p:cNvSpPr txBox="1">
            <a:spLocks noGrp="1"/>
          </p:cNvSpPr>
          <p:nvPr>
            <p:ph type="subTitle" idx="1"/>
          </p:nvPr>
        </p:nvSpPr>
        <p:spPr>
          <a:xfrm>
            <a:off x="2340425" y="1643038"/>
            <a:ext cx="4566000" cy="11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3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16"/>
          <p:cNvSpPr txBox="1">
            <a:spLocks noGrp="1"/>
          </p:cNvSpPr>
          <p:nvPr>
            <p:ph type="subTitle" idx="1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2"/>
          </p:nvPr>
        </p:nvSpPr>
        <p:spPr>
          <a:xfrm>
            <a:off x="6991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6"/>
          <p:cNvSpPr txBox="1">
            <a:spLocks noGrp="1"/>
          </p:cNvSpPr>
          <p:nvPr>
            <p:ph type="subTitle" idx="3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6"/>
          <p:cNvSpPr txBox="1">
            <a:spLocks noGrp="1"/>
          </p:cNvSpPr>
          <p:nvPr>
            <p:ph type="subTitle" idx="4"/>
          </p:nvPr>
        </p:nvSpPr>
        <p:spPr>
          <a:xfrm>
            <a:off x="330525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16"/>
          <p:cNvSpPr txBox="1">
            <a:spLocks noGrp="1"/>
          </p:cNvSpPr>
          <p:nvPr>
            <p:ph type="subTitle" idx="5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6"/>
          <p:cNvSpPr txBox="1">
            <a:spLocks noGrp="1"/>
          </p:cNvSpPr>
          <p:nvPr>
            <p:ph type="subTitle" idx="6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4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8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7" name="Google Shape;77;p1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8" name="Google Shape;78;p18"/>
          <p:cNvSpPr txBox="1">
            <a:spLocks noGrp="1"/>
          </p:cNvSpPr>
          <p:nvPr>
            <p:ph type="subTitle" idx="3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8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21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000"/>
              <a:buFont typeface="Roboto"/>
              <a:buAutoNum type="arabicPeriod"/>
              <a:defRPr sz="1200"/>
            </a:lvl1pPr>
            <a:lvl2pPr marL="914400" lvl="1" indent="-292100">
              <a:spcBef>
                <a:spcPts val="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2pPr>
            <a:lvl3pPr marL="1371600" lvl="2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3pPr>
            <a:lvl4pPr marL="1828800" lvl="3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4pPr>
            <a:lvl5pPr marL="2286000" lvl="4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5pPr>
            <a:lvl6pPr marL="2743200" lvl="5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6pPr>
            <a:lvl7pPr marL="3200400" lvl="6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rabicPeriod"/>
              <a:defRPr/>
            </a:lvl7pPr>
            <a:lvl8pPr marL="3657600" lvl="7" indent="-292100">
              <a:spcBef>
                <a:spcPts val="1600"/>
              </a:spcBef>
              <a:spcAft>
                <a:spcPts val="0"/>
              </a:spcAft>
              <a:buClr>
                <a:srgbClr val="1A3F61"/>
              </a:buClr>
              <a:buSzPts val="1000"/>
              <a:buFont typeface="Muli"/>
              <a:buAutoNum type="alphaLcPeriod"/>
              <a:defRPr/>
            </a:lvl8pPr>
            <a:lvl9pPr marL="4114800" lvl="8" indent="-292100">
              <a:spcBef>
                <a:spcPts val="1600"/>
              </a:spcBef>
              <a:spcAft>
                <a:spcPts val="1600"/>
              </a:spcAft>
              <a:buClr>
                <a:srgbClr val="1A3F61"/>
              </a:buClr>
              <a:buSzPts val="1000"/>
              <a:buFont typeface="Muli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>
            <a:spLocks noGrp="1"/>
          </p:cNvSpPr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sz="2800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41" name="Google Shape;41;p14"/>
          <p:cNvSpPr txBox="1">
            <a:spLocks noGrp="1"/>
          </p:cNvSpPr>
          <p:nvPr>
            <p:ph type="subTitle" idx="1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4"/>
          <p:cNvSpPr txBox="1">
            <a:spLocks noGrp="1"/>
          </p:cNvSpPr>
          <p:nvPr>
            <p:ph type="title" idx="2" hasCustomPrompt="1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>
            <a:spLocks noGrp="1"/>
          </p:cNvSpPr>
          <p:nvPr>
            <p:ph type="subTitle" idx="3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4"/>
          <p:cNvSpPr txBox="1">
            <a:spLocks noGrp="1"/>
          </p:cNvSpPr>
          <p:nvPr>
            <p:ph type="subTitle" idx="4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4"/>
          <p:cNvSpPr txBox="1">
            <a:spLocks noGrp="1"/>
          </p:cNvSpPr>
          <p:nvPr>
            <p:ph type="title" idx="5" hasCustomPrompt="1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6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4"/>
          <p:cNvSpPr txBox="1">
            <a:spLocks noGrp="1"/>
          </p:cNvSpPr>
          <p:nvPr>
            <p:ph type="title" idx="8" hasCustomPrompt="1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9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title" idx="14" hasCustomPrompt="1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15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4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4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aracteristicas.co/ciencia/" TargetMode="External"/><Relationship Id="rId7" Type="http://schemas.openxmlformats.org/officeDocument/2006/relationships/hyperlink" Target="https://www.caracteristicas.co/oriente-y-occidente/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www.caracteristicas.co/aristoteles/" TargetMode="External"/><Relationship Id="rId5" Type="http://schemas.openxmlformats.org/officeDocument/2006/relationships/hyperlink" Target="https://www.caracteristicas.co/platon/" TargetMode="External"/><Relationship Id="rId4" Type="http://schemas.openxmlformats.org/officeDocument/2006/relationships/hyperlink" Target="https://www.caracteristicas.co/generos-discursivos/" TargetMode="Externa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caracteristicas.co/bellas-artes-2/" TargetMode="External"/><Relationship Id="rId5" Type="http://schemas.openxmlformats.org/officeDocument/2006/relationships/hyperlink" Target="https://www.caracteristicas.co/lenguaje/" TargetMode="Externa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aracteristicas.co/textos-literarios/" TargetMode="External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caracteristicas.co/cultura/" TargetMode="External"/><Relationship Id="rId5" Type="http://schemas.openxmlformats.org/officeDocument/2006/relationships/hyperlink" Target="https://www.caracteristicas.co/tragedia/" TargetMode="External"/><Relationship Id="rId4" Type="http://schemas.openxmlformats.org/officeDocument/2006/relationships/hyperlink" Target="https://www.caracteristicas.co/historia/" TargetMode="Externa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caracteristicas.co/poema/" TargetMode="External"/><Relationship Id="rId3" Type="http://schemas.openxmlformats.org/officeDocument/2006/relationships/hyperlink" Target="https://www.caracteristicas.co/narracion/" TargetMode="External"/><Relationship Id="rId7" Type="http://schemas.openxmlformats.org/officeDocument/2006/relationships/hyperlink" Target="https://www.caracteristicas.co/poesia/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www.caracteristicas.co/cronica/" TargetMode="External"/><Relationship Id="rId5" Type="http://schemas.openxmlformats.org/officeDocument/2006/relationships/hyperlink" Target="https://www.caracteristicas.co/novela/" TargetMode="External"/><Relationship Id="rId10" Type="http://schemas.openxmlformats.org/officeDocument/2006/relationships/hyperlink" Target="https://www.caracteristicas.co/ensayo-literario/" TargetMode="External"/><Relationship Id="rId4" Type="http://schemas.openxmlformats.org/officeDocument/2006/relationships/hyperlink" Target="https://www.caracteristicas.co/cuento/" TargetMode="External"/><Relationship Id="rId9" Type="http://schemas.openxmlformats.org/officeDocument/2006/relationships/hyperlink" Target="https://www.caracteristicas.co/escritura/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Relationship Id="rId4" Type="http://schemas.openxmlformats.org/officeDocument/2006/relationships/hyperlink" Target="https://www.caracteristicas.co/lectura/" TargetMode="Externa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aracteristicas.co/juego/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.png"/><Relationship Id="rId5" Type="http://schemas.openxmlformats.org/officeDocument/2006/relationships/hyperlink" Target="https://www.caracteristicas.co/arte/" TargetMode="External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" name="Google Shape;124;p28"/>
          <p:cNvGrpSpPr/>
          <p:nvPr/>
        </p:nvGrpSpPr>
        <p:grpSpPr>
          <a:xfrm rot="-1985458">
            <a:off x="-512319" y="-928453"/>
            <a:ext cx="3236603" cy="2992665"/>
            <a:chOff x="2483025" y="1774950"/>
            <a:chExt cx="1815750" cy="1678900"/>
          </a:xfrm>
        </p:grpSpPr>
        <p:sp>
          <p:nvSpPr>
            <p:cNvPr id="125" name="Google Shape;125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28"/>
          <p:cNvGrpSpPr/>
          <p:nvPr/>
        </p:nvGrpSpPr>
        <p:grpSpPr>
          <a:xfrm>
            <a:off x="6981011" y="1736299"/>
            <a:ext cx="3317106" cy="2634668"/>
            <a:chOff x="3275400" y="1702825"/>
            <a:chExt cx="1966625" cy="1562025"/>
          </a:xfrm>
        </p:grpSpPr>
        <p:sp>
          <p:nvSpPr>
            <p:cNvPr id="185" name="Google Shape;185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2098593" y="2051984"/>
            <a:ext cx="5827780" cy="623035"/>
          </a:xfrm>
          <a:prstGeom prst="rect">
            <a:avLst/>
          </a:prstGeom>
          <a:effectLst>
            <a:outerShdw blurRad="50800" dist="50800" dir="5400000" algn="ctr" rotWithShape="0">
              <a:schemeClr val="accent2">
                <a:lumMod val="75000"/>
              </a:schemeClr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 smtClean="0">
                <a:solidFill>
                  <a:schemeClr val="lt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Lenguaje y comunicación </a:t>
            </a:r>
            <a:endParaRPr dirty="0">
              <a:solidFill>
                <a:schemeClr val="lt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5" name="Google Shape;215;p28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Profesor Dave Villarroel</a:t>
            </a:r>
            <a:endParaRPr dirty="0"/>
          </a:p>
        </p:txBody>
      </p:sp>
      <p:grpSp>
        <p:nvGrpSpPr>
          <p:cNvPr id="216" name="Google Shape;216;p28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217" name="Google Shape;217;p2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28"/>
          <p:cNvGrpSpPr/>
          <p:nvPr/>
        </p:nvGrpSpPr>
        <p:grpSpPr>
          <a:xfrm>
            <a:off x="3445893" y="996205"/>
            <a:ext cx="2252199" cy="93989"/>
            <a:chOff x="3445893" y="996180"/>
            <a:chExt cx="2252199" cy="93989"/>
          </a:xfrm>
        </p:grpSpPr>
        <p:sp>
          <p:nvSpPr>
            <p:cNvPr id="220" name="Google Shape;220;p28"/>
            <p:cNvSpPr/>
            <p:nvPr/>
          </p:nvSpPr>
          <p:spPr>
            <a:xfrm rot="10800000" flipH="1">
              <a:off x="3445893" y="99618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10800000" flipH="1">
              <a:off x="3445893" y="103160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007D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28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223" name="Google Shape;223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8"/>
          <p:cNvGrpSpPr/>
          <p:nvPr/>
        </p:nvGrpSpPr>
        <p:grpSpPr>
          <a:xfrm rot="-1985458">
            <a:off x="-512319" y="-1004653"/>
            <a:ext cx="3236603" cy="2992665"/>
            <a:chOff x="2483025" y="1774950"/>
            <a:chExt cx="1815750" cy="1678900"/>
          </a:xfrm>
        </p:grpSpPr>
        <p:sp>
          <p:nvSpPr>
            <p:cNvPr id="253" name="Google Shape;253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CuadroTexto 2"/>
          <p:cNvSpPr txBox="1"/>
          <p:nvPr/>
        </p:nvSpPr>
        <p:spPr>
          <a:xfrm>
            <a:off x="7287396" y="357177"/>
            <a:ext cx="1425559" cy="461665"/>
          </a:xfrm>
          <a:prstGeom prst="rect">
            <a:avLst/>
          </a:prstGeom>
          <a:noFill/>
          <a:effectLst>
            <a:outerShdw blurRad="50800" dist="50800" dir="5400000" algn="ctr" rotWithShape="0">
              <a:srgbClr val="FF0000"/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s-CL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erriweather" panose="020B0604020202020204" charset="0"/>
              </a:rPr>
              <a:t>3ro EM</a:t>
            </a:r>
            <a:endParaRPr lang="es-CL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erriweather" panose="020B0604020202020204" charset="0"/>
            </a:endParaRPr>
          </a:p>
        </p:txBody>
      </p:sp>
      <p:pic>
        <p:nvPicPr>
          <p:cNvPr id="1026" name="Picture 2" descr="proyecto ópera shakespeare - Página web de learningshouldbefun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016" y="2848157"/>
            <a:ext cx="2586951" cy="19466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9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0" name="Google Shape;9150;p37"/>
          <p:cNvGrpSpPr/>
          <p:nvPr/>
        </p:nvGrpSpPr>
        <p:grpSpPr>
          <a:xfrm>
            <a:off x="7249277" y="2459778"/>
            <a:ext cx="1622001" cy="2482522"/>
            <a:chOff x="3779925" y="1751900"/>
            <a:chExt cx="1395150" cy="1512700"/>
          </a:xfrm>
        </p:grpSpPr>
        <p:sp>
          <p:nvSpPr>
            <p:cNvPr id="9151" name="Google Shape;9151;p3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0" name="Google Shape;9190;p37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chemeClr val="dk1"/>
              </a:buClr>
              <a:buSzPts val="1100"/>
            </a:pPr>
            <a:r>
              <a:rPr lang="es-MX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Teoría literaria</a:t>
            </a:r>
            <a:br>
              <a:rPr lang="es-MX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endParaRPr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9206" name="Google Shape;9206;p37"/>
          <p:cNvGrpSpPr/>
          <p:nvPr/>
        </p:nvGrpSpPr>
        <p:grpSpPr>
          <a:xfrm>
            <a:off x="7165027" y="2480354"/>
            <a:ext cx="1816482" cy="2461946"/>
            <a:chOff x="3779925" y="1751900"/>
            <a:chExt cx="1395150" cy="1512700"/>
          </a:xfrm>
        </p:grpSpPr>
        <p:sp>
          <p:nvSpPr>
            <p:cNvPr id="9207" name="Google Shape;9207;p3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CuadroTexto 1"/>
          <p:cNvSpPr txBox="1"/>
          <p:nvPr/>
        </p:nvSpPr>
        <p:spPr>
          <a:xfrm>
            <a:off x="661737" y="1430633"/>
            <a:ext cx="6148137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sz="1800" dirty="0">
                <a:latin typeface="Merriweather" panose="020B0604020202020204" charset="0"/>
              </a:rPr>
              <a:t>Se llama así a la rama de la </a:t>
            </a:r>
            <a:r>
              <a:rPr lang="es-MX" sz="1800" dirty="0">
                <a:latin typeface="Merriweather" panose="020B0604020202020204" charset="0"/>
                <a:hlinkClick r:id="rId3"/>
              </a:rPr>
              <a:t>ciencia</a:t>
            </a:r>
            <a:r>
              <a:rPr lang="es-MX" sz="1800" dirty="0">
                <a:latin typeface="Merriweather" panose="020B0604020202020204" charset="0"/>
              </a:rPr>
              <a:t> avocada al</a:t>
            </a:r>
            <a:r>
              <a:rPr lang="es-MX" sz="1800" b="1" dirty="0">
                <a:latin typeface="Merriweather" panose="020B0604020202020204" charset="0"/>
              </a:rPr>
              <a:t> estudio de los fenómenos de construcción del </a:t>
            </a:r>
            <a:r>
              <a:rPr lang="es-MX" sz="1800" b="1" dirty="0">
                <a:latin typeface="Merriweather" panose="020B0604020202020204" charset="0"/>
                <a:hlinkClick r:id="rId4"/>
              </a:rPr>
              <a:t>discurso literario</a:t>
            </a:r>
            <a:r>
              <a:rPr lang="es-MX" sz="1800" dirty="0">
                <a:latin typeface="Merriweather" panose="020B0604020202020204" charset="0"/>
              </a:rPr>
              <a:t>. Los primeros tratados al respecto se remontan a </a:t>
            </a:r>
            <a:r>
              <a:rPr lang="es-MX" sz="1800" dirty="0">
                <a:latin typeface="Merriweather" panose="020B0604020202020204" charset="0"/>
                <a:hlinkClick r:id="rId5"/>
              </a:rPr>
              <a:t>Platón</a:t>
            </a:r>
            <a:r>
              <a:rPr lang="es-MX" sz="1800" dirty="0">
                <a:latin typeface="Merriweather" panose="020B0604020202020204" charset="0"/>
              </a:rPr>
              <a:t> y </a:t>
            </a:r>
            <a:r>
              <a:rPr lang="es-MX" sz="1800" dirty="0">
                <a:latin typeface="Merriweather" panose="020B0604020202020204" charset="0"/>
                <a:hlinkClick r:id="rId6"/>
              </a:rPr>
              <a:t>Aristóteles</a:t>
            </a:r>
            <a:r>
              <a:rPr lang="es-MX" sz="1800" dirty="0">
                <a:latin typeface="Merriweather" panose="020B0604020202020204" charset="0"/>
              </a:rPr>
              <a:t>, pasando por los grandes pensadores de </a:t>
            </a:r>
            <a:r>
              <a:rPr lang="es-MX" sz="1800" dirty="0">
                <a:latin typeface="Merriweather" panose="020B0604020202020204" charset="0"/>
                <a:hlinkClick r:id="rId7"/>
              </a:rPr>
              <a:t>Occidente</a:t>
            </a:r>
            <a:r>
              <a:rPr lang="es-MX" sz="1800" dirty="0">
                <a:latin typeface="Merriweather" panose="020B0604020202020204" charset="0"/>
              </a:rPr>
              <a:t>, todos los cuales echaron mano de la literatura para ilustrar sus teorías.</a:t>
            </a:r>
          </a:p>
          <a:p>
            <a:pPr algn="just"/>
            <a:r>
              <a:rPr lang="es-MX" sz="1800" dirty="0">
                <a:latin typeface="Merriweather" panose="020B0604020202020204" charset="0"/>
              </a:rPr>
              <a:t>Junto con la crítica literaria y la lingüística constituyen la terna de las ciencias literarias.</a:t>
            </a:r>
          </a:p>
          <a:p>
            <a:pPr algn="just"/>
            <a:r>
              <a:rPr lang="es-MX" sz="1800" dirty="0">
                <a:latin typeface="Merriweather" panose="020B0604020202020204" charset="0"/>
              </a:rPr>
              <a:t/>
            </a:r>
            <a:br>
              <a:rPr lang="es-MX" sz="1800" dirty="0">
                <a:latin typeface="Merriweather" panose="020B0604020202020204" charset="0"/>
              </a:rPr>
            </a:br>
            <a:endParaRPr lang="es-CL" sz="1800" dirty="0">
              <a:latin typeface="Merriweather" panose="020B0604020202020204" charset="0"/>
            </a:endParaRPr>
          </a:p>
        </p:txBody>
      </p:sp>
      <p:grpSp>
        <p:nvGrpSpPr>
          <p:cNvPr id="99" name="Google Shape;9262;p38"/>
          <p:cNvGrpSpPr/>
          <p:nvPr/>
        </p:nvGrpSpPr>
        <p:grpSpPr>
          <a:xfrm rot="19411434" flipH="1">
            <a:off x="8626739" y="-200263"/>
            <a:ext cx="1097742" cy="4163486"/>
            <a:chOff x="4591050" y="1653000"/>
            <a:chExt cx="560975" cy="2127650"/>
          </a:xfrm>
        </p:grpSpPr>
        <p:sp>
          <p:nvSpPr>
            <p:cNvPr id="100" name="Google Shape;9263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9264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9265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9266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9267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9268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9269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9270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9271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9272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9273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9274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9275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9276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9277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9278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9279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9280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9281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9282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9283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9284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9285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9286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9287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9288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9289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9290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9291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9292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9293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9294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9295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9296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9297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9298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9299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9300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9301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9302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303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304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305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306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307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308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309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310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311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312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313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314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315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316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317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318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319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320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321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322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323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324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325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326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327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328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329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330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331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332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333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334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335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336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337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338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339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340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341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342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343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344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345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346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347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348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349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350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351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352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353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354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355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356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357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358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359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360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361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362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363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364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365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366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9367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9368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9369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9370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9371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9372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9373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9374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9375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9376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9377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9378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9379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9380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9381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9382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9383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9384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9385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9386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9387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9388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9389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9390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9391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9392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9393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9394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9395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9396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9397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9398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9399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9400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9401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9402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9403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9404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9405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9406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9407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9408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9409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9410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9411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9412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9413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9414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9415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9416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9417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9418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9419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9420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9421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9422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9423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9424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9425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9426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9427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9428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9429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9430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9431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9432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9433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9434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9435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9436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9437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9438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9439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9440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9441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9442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9443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9444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9445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9446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9447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9448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9449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9450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9451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9452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9453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9454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9455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9456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9457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9458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9459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9460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9461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9462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9463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9464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9465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9466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9467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9468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9469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9470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9471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9472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9473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9474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9475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9476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9477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9478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9479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9480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9481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9482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9483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9484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9485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9486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9487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9488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9489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9490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9491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9492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9493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9494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9495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9496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9497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9498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9499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9500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9501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9502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9503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9504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9505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9506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9507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9508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9509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9510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9511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9512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9513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9514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9515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9516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9517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9518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9519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9520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9521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9522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9523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9524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9525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9526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9527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9528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9529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9530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9531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9532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9533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9534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9535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9536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9537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9538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9539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9540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9541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9542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9543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9544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9545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9546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9547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9548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9549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9550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9551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9552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9553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9554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9555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9556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9557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9558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9559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9560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9561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9562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9563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9564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" name="Google Shape;9565;p38"/>
          <p:cNvGrpSpPr/>
          <p:nvPr/>
        </p:nvGrpSpPr>
        <p:grpSpPr>
          <a:xfrm rot="19649477" flipH="1">
            <a:off x="8518846" y="-184805"/>
            <a:ext cx="1097742" cy="4163486"/>
            <a:chOff x="4591050" y="1653000"/>
            <a:chExt cx="560975" cy="2127650"/>
          </a:xfrm>
        </p:grpSpPr>
        <p:sp>
          <p:nvSpPr>
            <p:cNvPr id="403" name="Google Shape;9566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9567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9568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9569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9570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9571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9572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9573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9574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9575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9576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9577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9578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9579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9580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9581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9582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9583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9584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9585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9586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9587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9588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9589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9590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9591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9592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9593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9594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9595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9596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9597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9598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9599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9600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9601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9602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9603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9604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9605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9606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9607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9608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9609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9610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9611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9612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9613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9614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9615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9616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9617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9618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9619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9620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9621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9622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9623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9624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9625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9626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9627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9628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9629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9630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9631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9632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9633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9634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9635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9636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9637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9638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9639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9640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9641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9642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9643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9644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9645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9646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9647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9648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9649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9650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9651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9652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9653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9654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9655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9656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9657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9658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9659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9660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9661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9662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9663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9664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9665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9666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9667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9668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9669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9670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9671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9672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9673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9674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9675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9676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9677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9678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9679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9680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9681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9682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9683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9684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9685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9686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9687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9688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9689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9690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9691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9692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9693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9694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9695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9696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9697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9698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9699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9700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9701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9702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9703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9704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9705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9706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9707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9708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9709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9710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9711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9712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9713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9714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9715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9716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9717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9718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9719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9720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9721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9722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9723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9724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9725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9726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9727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9728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9729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9730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9731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9732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9733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9734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9735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9736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9737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9738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9739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9740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9741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9742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9743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9744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9745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9746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9747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9748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9749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9750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9751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9752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9753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9754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9755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9756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9757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9758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9759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9760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9761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9762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9763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9764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9765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9766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9767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9768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9769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9770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9771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9772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9773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9774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9775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9776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9777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9778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9779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9780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9781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9782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9783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9784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9785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9786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9787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9788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9789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9790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9791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9792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9793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9794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9795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9796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9797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9798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9799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9800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9801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9802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9803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9804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9805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9806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9807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9808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9809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9810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9811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9812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9813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9814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9815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9816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9817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9818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9819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9820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9821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9822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9823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9824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9825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9826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9827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9828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9829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9830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9831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9832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9833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9834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9835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9836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9837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9838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9839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9840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9841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9842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9843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9844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9845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9846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9847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9848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9849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9850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9851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9852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9853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9854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9855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9856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9857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9858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9859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9860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9861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9862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9863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9864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9865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9866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9867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9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0" name="Google Shape;9250;p38"/>
          <p:cNvSpPr txBox="1">
            <a:spLocks noGrp="1"/>
          </p:cNvSpPr>
          <p:nvPr>
            <p:ph type="title"/>
          </p:nvPr>
        </p:nvSpPr>
        <p:spPr>
          <a:xfrm>
            <a:off x="652798" y="481018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MX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Crítica literaria</a:t>
            </a:r>
            <a:br>
              <a:rPr lang="es-MX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endParaRPr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9259" name="Google Shape;9259;p38"/>
          <p:cNvGrpSpPr/>
          <p:nvPr/>
        </p:nvGrpSpPr>
        <p:grpSpPr>
          <a:xfrm rot="18616213">
            <a:off x="8489543" y="568487"/>
            <a:ext cx="1491429" cy="103854"/>
            <a:chOff x="3445893" y="4053330"/>
            <a:chExt cx="2252199" cy="93989"/>
          </a:xfrm>
          <a:solidFill>
            <a:schemeClr val="accent3">
              <a:lumMod val="75000"/>
            </a:schemeClr>
          </a:solidFill>
        </p:grpSpPr>
        <p:sp>
          <p:nvSpPr>
            <p:cNvPr id="9260" name="Google Shape;9260;p3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2" name="Google Shape;9262;p38"/>
          <p:cNvGrpSpPr/>
          <p:nvPr/>
        </p:nvGrpSpPr>
        <p:grpSpPr>
          <a:xfrm rot="2700000" flipH="1">
            <a:off x="292457" y="2493179"/>
            <a:ext cx="1097742" cy="4163486"/>
            <a:chOff x="4591050" y="1653000"/>
            <a:chExt cx="560975" cy="2127650"/>
          </a:xfrm>
        </p:grpSpPr>
        <p:sp>
          <p:nvSpPr>
            <p:cNvPr id="9263" name="Google Shape;9263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5" name="Google Shape;9565;p38"/>
          <p:cNvGrpSpPr/>
          <p:nvPr/>
        </p:nvGrpSpPr>
        <p:grpSpPr>
          <a:xfrm rot="2700000" flipH="1">
            <a:off x="325994" y="2587738"/>
            <a:ext cx="1097742" cy="4163486"/>
            <a:chOff x="4591050" y="1653000"/>
            <a:chExt cx="560975" cy="2127650"/>
          </a:xfrm>
        </p:grpSpPr>
        <p:sp>
          <p:nvSpPr>
            <p:cNvPr id="9566" name="Google Shape;9566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" name="Google Shape;9259;p38"/>
          <p:cNvGrpSpPr/>
          <p:nvPr/>
        </p:nvGrpSpPr>
        <p:grpSpPr>
          <a:xfrm rot="18688443">
            <a:off x="8437560" y="501691"/>
            <a:ext cx="1293897" cy="83742"/>
            <a:chOff x="3445893" y="4053330"/>
            <a:chExt cx="2252199" cy="93989"/>
          </a:xfrm>
          <a:solidFill>
            <a:schemeClr val="accent3">
              <a:lumMod val="50000"/>
            </a:schemeClr>
          </a:solidFill>
        </p:grpSpPr>
        <p:sp>
          <p:nvSpPr>
            <p:cNvPr id="637" name="Google Shape;9260;p3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9261;p3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" name="Google Shape;9259;p38"/>
          <p:cNvGrpSpPr/>
          <p:nvPr/>
        </p:nvGrpSpPr>
        <p:grpSpPr>
          <a:xfrm rot="18616213">
            <a:off x="8468554" y="815835"/>
            <a:ext cx="1708821" cy="89261"/>
            <a:chOff x="3445893" y="4053330"/>
            <a:chExt cx="2252199" cy="93989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640" name="Google Shape;9260;p3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9261;p3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" name="Google Shape;9259;p38"/>
          <p:cNvGrpSpPr/>
          <p:nvPr/>
        </p:nvGrpSpPr>
        <p:grpSpPr>
          <a:xfrm rot="18616213">
            <a:off x="8438746" y="1047341"/>
            <a:ext cx="1927690" cy="94598"/>
            <a:chOff x="3445893" y="4053330"/>
            <a:chExt cx="2252199" cy="93989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643" name="Google Shape;9260;p3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9261;p3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" name="Google Shape;9259;p38"/>
          <p:cNvGrpSpPr/>
          <p:nvPr/>
        </p:nvGrpSpPr>
        <p:grpSpPr>
          <a:xfrm rot="18616213">
            <a:off x="8324243" y="1324043"/>
            <a:ext cx="2252199" cy="93989"/>
            <a:chOff x="3445893" y="4053330"/>
            <a:chExt cx="2252199" cy="93989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646" name="Google Shape;9260;p3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9261;p3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" name="Google Shape;26867;p70"/>
          <p:cNvGrpSpPr/>
          <p:nvPr/>
        </p:nvGrpSpPr>
        <p:grpSpPr>
          <a:xfrm>
            <a:off x="8265695" y="3805239"/>
            <a:ext cx="1408761" cy="1513975"/>
            <a:chOff x="3513010" y="3816134"/>
            <a:chExt cx="362223" cy="361108"/>
          </a:xfrm>
          <a:solidFill>
            <a:schemeClr val="accent2">
              <a:lumMod val="75000"/>
            </a:schemeClr>
          </a:solidFill>
        </p:grpSpPr>
        <p:sp>
          <p:nvSpPr>
            <p:cNvPr id="649" name="Google Shape;26868;p70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26869;p70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26870;p70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26871;p70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" name="Google Shape;26867;p70"/>
          <p:cNvGrpSpPr/>
          <p:nvPr/>
        </p:nvGrpSpPr>
        <p:grpSpPr>
          <a:xfrm>
            <a:off x="8265694" y="3812244"/>
            <a:ext cx="1408761" cy="1513975"/>
            <a:chOff x="3513010" y="3816134"/>
            <a:chExt cx="362223" cy="361108"/>
          </a:xfrm>
          <a:solidFill>
            <a:schemeClr val="bg1">
              <a:lumMod val="85000"/>
            </a:schemeClr>
          </a:solidFill>
        </p:grpSpPr>
        <p:sp>
          <p:nvSpPr>
            <p:cNvPr id="654" name="Google Shape;26868;p70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26869;p70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26870;p70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26871;p70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CuadroTexto 5"/>
          <p:cNvSpPr txBox="1"/>
          <p:nvPr/>
        </p:nvSpPr>
        <p:spPr>
          <a:xfrm>
            <a:off x="398821" y="1122091"/>
            <a:ext cx="8344656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sz="1600" dirty="0" smtClean="0">
                <a:latin typeface="Merriweather" panose="020B0604020202020204" charset="0"/>
              </a:rPr>
              <a:t>	Se </a:t>
            </a:r>
            <a:r>
              <a:rPr lang="es-MX" sz="1600" dirty="0">
                <a:latin typeface="Merriweather" panose="020B0604020202020204" charset="0"/>
              </a:rPr>
              <a:t>conoce con este nombre al </a:t>
            </a:r>
            <a:r>
              <a:rPr lang="es-MX" sz="1600" b="1" dirty="0">
                <a:latin typeface="Merriweather" panose="020B0604020202020204" charset="0"/>
              </a:rPr>
              <a:t>ejercicio de valoración y ordenamiento de la producción literaria</a:t>
            </a:r>
            <a:r>
              <a:rPr lang="es-MX" sz="1600" dirty="0">
                <a:latin typeface="Merriweather" panose="020B0604020202020204" charset="0"/>
              </a:rPr>
              <a:t> de un país durante una época específica. Cumple con un rol divulgativo, a través de reseñas y artículos de lectura, así como de uno legitimador, al separar las obras trascendentes de las innecesarias, considerar las herencias, filiaciones y ordenar el corpus literario de una nación.</a:t>
            </a:r>
          </a:p>
          <a:p>
            <a:pPr algn="just"/>
            <a:r>
              <a:rPr lang="es-MX" sz="1600" dirty="0" smtClean="0">
                <a:latin typeface="Merriweather" panose="020B0604020202020204" charset="0"/>
              </a:rPr>
              <a:t>	Junto </a:t>
            </a:r>
            <a:r>
              <a:rPr lang="es-MX" sz="1600" dirty="0">
                <a:latin typeface="Merriweather" panose="020B0604020202020204" charset="0"/>
              </a:rPr>
              <a:t>con la teoría literaria y la lingüística constituyen la terna de las ciencias literarias.</a:t>
            </a:r>
          </a:p>
          <a:p>
            <a:r>
              <a:rPr lang="es-MX" dirty="0"/>
              <a:t/>
            </a:r>
            <a:br>
              <a:rPr lang="es-MX" dirty="0"/>
            </a:br>
            <a:r>
              <a:rPr lang="es-MX" dirty="0"/>
              <a:t/>
            </a:r>
            <a:br>
              <a:rPr lang="es-MX" dirty="0"/>
            </a:br>
            <a:endParaRPr lang="es-CL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4" descr="Ratones de libros - Cafebrería ad Hoc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8700" y="83603"/>
            <a:ext cx="2205729" cy="1889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uadroTexto 1"/>
          <p:cNvSpPr txBox="1"/>
          <p:nvPr/>
        </p:nvSpPr>
        <p:spPr>
          <a:xfrm>
            <a:off x="144966" y="178420"/>
            <a:ext cx="8809463" cy="1508105"/>
          </a:xfrm>
          <a:prstGeom prst="rect">
            <a:avLst/>
          </a:prstGeom>
          <a:noFill/>
          <a:effectLst>
            <a:outerShdw blurRad="50800" dist="50800" dir="5400000" algn="ctr" rotWithShape="0">
              <a:srgbClr val="FF0000"/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s-CL" sz="4000" dirty="0" smtClean="0">
                <a:latin typeface="Merriweather" panose="020B0604020202020204" charset="0"/>
              </a:rPr>
              <a:t>Literatura</a:t>
            </a:r>
          </a:p>
          <a:p>
            <a:pPr algn="ctr"/>
            <a:r>
              <a:rPr lang="es-CL" sz="4000" dirty="0" smtClean="0">
                <a:latin typeface="Merriweather" panose="020B0604020202020204" charset="0"/>
              </a:rPr>
              <a:t>¿Qué es</a:t>
            </a:r>
            <a:r>
              <a:rPr lang="es-CL" sz="3600" dirty="0" smtClean="0">
                <a:latin typeface="Merriweather" panose="020B0604020202020204" charset="0"/>
              </a:rPr>
              <a:t>?</a:t>
            </a:r>
          </a:p>
          <a:p>
            <a:pPr algn="ctr"/>
            <a:endParaRPr lang="es-CL" sz="1200" dirty="0">
              <a:latin typeface="Merriweather" panose="020B0604020202020204" charset="0"/>
            </a:endParaRPr>
          </a:p>
        </p:txBody>
      </p:sp>
      <p:sp>
        <p:nvSpPr>
          <p:cNvPr id="4" name="CuadroTexto 3"/>
          <p:cNvSpPr txBox="1"/>
          <p:nvPr/>
        </p:nvSpPr>
        <p:spPr>
          <a:xfrm>
            <a:off x="546410" y="2129883"/>
            <a:ext cx="8307658" cy="3447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sz="1600" dirty="0" smtClean="0">
                <a:latin typeface="Merriweather" panose="020B0604020202020204" charset="0"/>
              </a:rPr>
              <a:t>	La </a:t>
            </a:r>
            <a:r>
              <a:rPr lang="es-MX" sz="1600" dirty="0">
                <a:latin typeface="Merriweather" panose="020B0604020202020204" charset="0"/>
              </a:rPr>
              <a:t>literatura es el </a:t>
            </a:r>
            <a:r>
              <a:rPr lang="es-MX" sz="1600" b="1" dirty="0">
                <a:latin typeface="Merriweather" panose="020B0604020202020204" charset="0"/>
              </a:rPr>
              <a:t>conjunto ordenado de relatos, mitos, disertaciones y elaboraciones poéticas</a:t>
            </a:r>
            <a:r>
              <a:rPr lang="es-MX" sz="1600" dirty="0">
                <a:latin typeface="Merriweather" panose="020B0604020202020204" charset="0"/>
              </a:rPr>
              <a:t> producidos por la humanidad, cuyo elemento común es la utilización de la palabra y el </a:t>
            </a:r>
            <a:r>
              <a:rPr lang="es-MX" sz="1600" dirty="0">
                <a:latin typeface="Merriweather" panose="020B0604020202020204" charset="0"/>
                <a:hlinkClick r:id="rId5"/>
              </a:rPr>
              <a:t>lenguaje</a:t>
            </a:r>
            <a:r>
              <a:rPr lang="es-MX" sz="1600" dirty="0">
                <a:latin typeface="Merriweather" panose="020B0604020202020204" charset="0"/>
              </a:rPr>
              <a:t> verbal de manera distinta, extraordinaria, alejada de lo común.</a:t>
            </a:r>
          </a:p>
          <a:p>
            <a:pPr algn="just"/>
            <a:r>
              <a:rPr lang="es-MX" sz="1600" dirty="0" smtClean="0">
                <a:latin typeface="Merriweather" panose="020B0604020202020204" charset="0"/>
              </a:rPr>
              <a:t>	La </a:t>
            </a:r>
            <a:r>
              <a:rPr lang="es-MX" sz="1600" dirty="0">
                <a:latin typeface="Merriweather" panose="020B0604020202020204" charset="0"/>
              </a:rPr>
              <a:t>literatura es una de las </a:t>
            </a:r>
            <a:r>
              <a:rPr lang="es-MX" sz="1600" dirty="0">
                <a:latin typeface="Merriweather" panose="020B0604020202020204" charset="0"/>
                <a:hlinkClick r:id="rId6"/>
              </a:rPr>
              <a:t>Bellas Artes</a:t>
            </a:r>
            <a:r>
              <a:rPr lang="es-MX" sz="1600" dirty="0">
                <a:latin typeface="Merriweather" panose="020B0604020202020204" charset="0"/>
              </a:rPr>
              <a:t>, y se la entiende como </a:t>
            </a:r>
            <a:r>
              <a:rPr lang="es-MX" sz="1600" b="1" dirty="0">
                <a:latin typeface="Merriweather" panose="020B0604020202020204" charset="0"/>
              </a:rPr>
              <a:t>la evocación de ciertas sensaciones, impresiones o reflexiones en el lector</a:t>
            </a:r>
            <a:r>
              <a:rPr lang="es-MX" sz="1600" dirty="0">
                <a:latin typeface="Merriweather" panose="020B0604020202020204" charset="0"/>
              </a:rPr>
              <a:t>, a partir de obras narrativas, descriptivas o reflexivas cuya naturaleza puede y suele ser ficcional, es decir, no necesariamente son extraídas de la vida real.</a:t>
            </a:r>
          </a:p>
          <a:p>
            <a:pPr algn="just"/>
            <a:r>
              <a:rPr lang="es-MX" sz="1600" dirty="0">
                <a:latin typeface="Merriweather" panose="020B0604020202020204" charset="0"/>
              </a:rPr>
              <a:t>También suele usarse el término literatura en un sentido mucho más amplio, para referir al </a:t>
            </a:r>
            <a:r>
              <a:rPr lang="es-MX" sz="1600" b="1" dirty="0">
                <a:latin typeface="Merriweather" panose="020B0604020202020204" charset="0"/>
              </a:rPr>
              <a:t>conjunto de la producción bibliográfica disponible en un área o respecto a un tema:</a:t>
            </a:r>
            <a:r>
              <a:rPr lang="es-MX" sz="1600" dirty="0">
                <a:latin typeface="Merriweather" panose="020B0604020202020204" charset="0"/>
              </a:rPr>
              <a:t> literatura médica, literatura empresarial, etc.</a:t>
            </a:r>
          </a:p>
          <a:p>
            <a:r>
              <a:rPr lang="es-MX" dirty="0"/>
              <a:t/>
            </a:r>
            <a:br>
              <a:rPr lang="es-MX" dirty="0"/>
            </a:br>
            <a:r>
              <a:rPr lang="es-MX" dirty="0"/>
              <a:t/>
            </a:r>
            <a:br>
              <a:rPr lang="es-MX" dirty="0"/>
            </a:br>
            <a:endParaRPr lang="es-CL" dirty="0"/>
          </a:p>
        </p:txBody>
      </p:sp>
      <p:pic>
        <p:nvPicPr>
          <p:cNvPr id="2052" name="Picture 4" descr="Ratones de libros - Cafebrería ad Hoc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4185" y="116090"/>
            <a:ext cx="2129883" cy="1824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30"/>
          <p:cNvGrpSpPr/>
          <p:nvPr/>
        </p:nvGrpSpPr>
        <p:grpSpPr>
          <a:xfrm>
            <a:off x="5795825" y="1126313"/>
            <a:ext cx="4109750" cy="3530675"/>
            <a:chOff x="4945925" y="1165200"/>
            <a:chExt cx="4109750" cy="3530675"/>
          </a:xfrm>
        </p:grpSpPr>
        <p:sp>
          <p:nvSpPr>
            <p:cNvPr id="323" name="Google Shape;323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" name="Google Shape;391;p30"/>
          <p:cNvGrpSpPr/>
          <p:nvPr/>
        </p:nvGrpSpPr>
        <p:grpSpPr>
          <a:xfrm>
            <a:off x="5805825" y="1156800"/>
            <a:ext cx="4109750" cy="3530675"/>
            <a:chOff x="4945925" y="1165200"/>
            <a:chExt cx="4109750" cy="3530675"/>
          </a:xfrm>
        </p:grpSpPr>
        <p:sp>
          <p:nvSpPr>
            <p:cNvPr id="392" name="Google Shape;392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0" name="Google Shape;460;p30"/>
          <p:cNvSpPr txBox="1">
            <a:spLocks noGrp="1"/>
          </p:cNvSpPr>
          <p:nvPr>
            <p:ph type="title"/>
          </p:nvPr>
        </p:nvSpPr>
        <p:spPr>
          <a:xfrm>
            <a:off x="490150" y="423782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s-MX" sz="3600" u="sng" dirty="0"/>
              <a:t>Características de la literatura</a:t>
            </a:r>
            <a:r>
              <a:rPr lang="es-MX" sz="3600" dirty="0"/>
              <a:t>:</a:t>
            </a:r>
            <a:r>
              <a:rPr lang="es-MX" dirty="0"/>
              <a:t/>
            </a:r>
            <a:br>
              <a:rPr lang="es-MX" dirty="0"/>
            </a:br>
            <a:endParaRPr dirty="0"/>
          </a:p>
        </p:txBody>
      </p:sp>
      <p:sp>
        <p:nvSpPr>
          <p:cNvPr id="14" name="CuadroTexto 13"/>
          <p:cNvSpPr txBox="1"/>
          <p:nvPr/>
        </p:nvSpPr>
        <p:spPr>
          <a:xfrm>
            <a:off x="233916" y="1379963"/>
            <a:ext cx="5621109" cy="3385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sz="24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erriweather" panose="020B0604020202020204" charset="0"/>
              </a:rPr>
              <a:t>Origen del </a:t>
            </a:r>
            <a:r>
              <a:rPr lang="es-MX" sz="2400" b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erriweather" panose="020B0604020202020204" charset="0"/>
              </a:rPr>
              <a:t>término</a:t>
            </a:r>
          </a:p>
          <a:p>
            <a:pPr algn="just"/>
            <a:endParaRPr lang="es-MX" sz="1800" b="1" dirty="0">
              <a:latin typeface="Merriweather" panose="020B0604020202020204" charset="0"/>
            </a:endParaRPr>
          </a:p>
          <a:p>
            <a:pPr algn="just"/>
            <a:r>
              <a:rPr lang="es-MX" sz="1800" b="1" dirty="0">
                <a:latin typeface="Merriweather" panose="020B0604020202020204" charset="0"/>
              </a:rPr>
              <a:t>«</a:t>
            </a:r>
            <a:r>
              <a:rPr lang="es-MX" sz="1800" b="1" i="1" dirty="0">
                <a:latin typeface="Merriweather" panose="020B0604020202020204" charset="0"/>
              </a:rPr>
              <a:t>Literatura</a:t>
            </a:r>
            <a:r>
              <a:rPr lang="es-MX" sz="1800" b="1" dirty="0">
                <a:latin typeface="Merriweather" panose="020B0604020202020204" charset="0"/>
              </a:rPr>
              <a:t>» proviene del latín </a:t>
            </a:r>
            <a:r>
              <a:rPr lang="es-MX" sz="1800" b="1" i="1" dirty="0" err="1">
                <a:latin typeface="Merriweather" panose="020B0604020202020204" charset="0"/>
              </a:rPr>
              <a:t>Litterae</a:t>
            </a:r>
            <a:r>
              <a:rPr lang="es-MX" sz="1800" b="1" dirty="0">
                <a:latin typeface="Merriweather" panose="020B0604020202020204" charset="0"/>
              </a:rPr>
              <a:t> (Letras, literatura)</a:t>
            </a:r>
            <a:r>
              <a:rPr lang="es-MX" sz="1800" dirty="0">
                <a:latin typeface="Merriweather" panose="020B0604020202020204" charset="0"/>
              </a:rPr>
              <a:t> y </a:t>
            </a:r>
            <a:r>
              <a:rPr lang="es-MX" sz="1800" i="1" dirty="0" err="1">
                <a:latin typeface="Merriweather" panose="020B0604020202020204" charset="0"/>
              </a:rPr>
              <a:t>Litterator</a:t>
            </a:r>
            <a:r>
              <a:rPr lang="es-MX" sz="1800" dirty="0">
                <a:latin typeface="Merriweather" panose="020B0604020202020204" charset="0"/>
              </a:rPr>
              <a:t> (maestro escolar), términos que nacen a su vez de </a:t>
            </a:r>
            <a:r>
              <a:rPr lang="es-MX" sz="1800" i="1" dirty="0" err="1">
                <a:latin typeface="Merriweather" panose="020B0604020202020204" charset="0"/>
              </a:rPr>
              <a:t>littera</a:t>
            </a:r>
            <a:r>
              <a:rPr lang="es-MX" sz="1800" i="1" dirty="0">
                <a:latin typeface="Merriweather" panose="020B0604020202020204" charset="0"/>
              </a:rPr>
              <a:t> </a:t>
            </a:r>
            <a:r>
              <a:rPr lang="es-MX" sz="1800" dirty="0">
                <a:latin typeface="Merriweather" panose="020B0604020202020204" charset="0"/>
              </a:rPr>
              <a:t>(letra) y por lo tanto están vinculados con ella a nivel semántico también.</a:t>
            </a:r>
          </a:p>
          <a:p>
            <a:pPr algn="just"/>
            <a:r>
              <a:rPr lang="es-MX" sz="1800" dirty="0">
                <a:latin typeface="Merriweather" panose="020B0604020202020204" charset="0"/>
              </a:rPr>
              <a:t>En el primer caso porque</a:t>
            </a:r>
            <a:r>
              <a:rPr lang="es-MX" sz="1800" b="1" dirty="0">
                <a:latin typeface="Merriweather" panose="020B0604020202020204" charset="0"/>
              </a:rPr>
              <a:t> designan al conjunto de textos escritos de valía estética e histórica</a:t>
            </a:r>
            <a:r>
              <a:rPr lang="es-MX" sz="1800" dirty="0">
                <a:latin typeface="Merriweather" panose="020B0604020202020204" charset="0"/>
              </a:rPr>
              <a:t>, y en el segundo porque se ocupaba de alfabetizar.</a:t>
            </a:r>
          </a:p>
          <a:p>
            <a:r>
              <a:rPr lang="es-MX" dirty="0"/>
              <a:t/>
            </a:r>
            <a:br>
              <a:rPr lang="es-MX" dirty="0"/>
            </a:br>
            <a:endParaRPr lang="es-CL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419304" y="2781493"/>
            <a:ext cx="2175635" cy="1942293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1844308" y="2620591"/>
            <a:ext cx="916641" cy="1243219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31"/>
          <p:cNvSpPr/>
          <p:nvPr/>
        </p:nvSpPr>
        <p:spPr>
          <a:xfrm rot="537707">
            <a:off x="476909" y="2847114"/>
            <a:ext cx="2099924" cy="1776710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31"/>
          <p:cNvSpPr/>
          <p:nvPr/>
        </p:nvSpPr>
        <p:spPr>
          <a:xfrm rot="1143741">
            <a:off x="1868422" y="2534438"/>
            <a:ext cx="868411" cy="1339900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CuadroTexto 8"/>
          <p:cNvSpPr txBox="1"/>
          <p:nvPr/>
        </p:nvSpPr>
        <p:spPr>
          <a:xfrm>
            <a:off x="2921409" y="1126513"/>
            <a:ext cx="5976644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dirty="0" smtClean="0"/>
              <a:t>	</a:t>
            </a:r>
            <a:r>
              <a:rPr lang="es-MX" dirty="0" smtClean="0">
                <a:latin typeface="Merriweather" panose="020B0604020202020204" charset="0"/>
              </a:rPr>
              <a:t>El </a:t>
            </a:r>
            <a:r>
              <a:rPr lang="es-MX" dirty="0">
                <a:latin typeface="Merriweather" panose="020B0604020202020204" charset="0"/>
              </a:rPr>
              <a:t>primer </a:t>
            </a:r>
            <a:r>
              <a:rPr lang="es-MX" dirty="0">
                <a:latin typeface="Merriweather" panose="020B0604020202020204" charset="0"/>
                <a:hlinkClick r:id="rId3"/>
              </a:rPr>
              <a:t>texto literario</a:t>
            </a:r>
            <a:r>
              <a:rPr lang="es-MX" dirty="0">
                <a:latin typeface="Merriweather" panose="020B0604020202020204" charset="0"/>
              </a:rPr>
              <a:t> de la </a:t>
            </a:r>
            <a:r>
              <a:rPr lang="es-MX" dirty="0">
                <a:latin typeface="Merriweather" panose="020B0604020202020204" charset="0"/>
                <a:hlinkClick r:id="rId4"/>
              </a:rPr>
              <a:t>historia</a:t>
            </a:r>
            <a:r>
              <a:rPr lang="es-MX" dirty="0">
                <a:latin typeface="Merriweather" panose="020B0604020202020204" charset="0"/>
              </a:rPr>
              <a:t> es</a:t>
            </a:r>
            <a:r>
              <a:rPr lang="es-MX" b="1" dirty="0">
                <a:latin typeface="Merriweather" panose="020B0604020202020204" charset="0"/>
              </a:rPr>
              <a:t> la </a:t>
            </a:r>
            <a:r>
              <a:rPr lang="es-MX" b="1" i="1" dirty="0">
                <a:latin typeface="Merriweather" panose="020B0604020202020204" charset="0"/>
              </a:rPr>
              <a:t>Epopeya de Gilgamesh</a:t>
            </a:r>
            <a:r>
              <a:rPr lang="es-MX" b="1" dirty="0">
                <a:latin typeface="Merriweather" panose="020B0604020202020204" charset="0"/>
              </a:rPr>
              <a:t>, un poema épico de origen sumerio</a:t>
            </a:r>
            <a:r>
              <a:rPr lang="es-MX" dirty="0">
                <a:latin typeface="Merriweather" panose="020B0604020202020204" charset="0"/>
              </a:rPr>
              <a:t>, inscrito en tabletas de arcilla con escritura cuneiforme. Sin embargo, como en la mayoría de los textos previos a la invención de la escritura, es probable que se transmitiera de manera oral. Se estima que este imaginario se remonte al año 2800 antes de Cristo.</a:t>
            </a:r>
          </a:p>
          <a:p>
            <a:pPr algn="just"/>
            <a:r>
              <a:rPr lang="es-MX" dirty="0" smtClean="0">
                <a:latin typeface="Merriweather" panose="020B0604020202020204" charset="0"/>
              </a:rPr>
              <a:t>	Algo </a:t>
            </a:r>
            <a:r>
              <a:rPr lang="es-MX" dirty="0">
                <a:latin typeface="Merriweather" panose="020B0604020202020204" charset="0"/>
              </a:rPr>
              <a:t>similar ocurre con</a:t>
            </a:r>
            <a:r>
              <a:rPr lang="es-MX" b="1" dirty="0">
                <a:latin typeface="Merriweather" panose="020B0604020202020204" charset="0"/>
              </a:rPr>
              <a:t> la </a:t>
            </a:r>
            <a:r>
              <a:rPr lang="es-MX" b="1" i="1" dirty="0">
                <a:latin typeface="Merriweather" panose="020B0604020202020204" charset="0"/>
              </a:rPr>
              <a:t>Ilíada</a:t>
            </a:r>
            <a:r>
              <a:rPr lang="es-MX" b="1" dirty="0">
                <a:latin typeface="Merriweather" panose="020B0604020202020204" charset="0"/>
              </a:rPr>
              <a:t> y la </a:t>
            </a:r>
            <a:r>
              <a:rPr lang="es-MX" b="1" i="1" dirty="0">
                <a:latin typeface="Merriweather" panose="020B0604020202020204" charset="0"/>
              </a:rPr>
              <a:t>Odisea</a:t>
            </a:r>
            <a:r>
              <a:rPr lang="es-MX" b="1" dirty="0">
                <a:latin typeface="Merriweather" panose="020B0604020202020204" charset="0"/>
              </a:rPr>
              <a:t>, epopeyas fundacionales helénicas</a:t>
            </a:r>
            <a:r>
              <a:rPr lang="es-MX" dirty="0">
                <a:latin typeface="Merriweather" panose="020B0604020202020204" charset="0"/>
              </a:rPr>
              <a:t> atribuidas a un aedo de nombre Homero, quien se acusa a menudo de haber sido un esclavo ciego del siglo VIII a.C. Lo cierto es que estas dos epopeyas se consideran, junto con las diversas </a:t>
            </a:r>
            <a:r>
              <a:rPr lang="es-MX" dirty="0">
                <a:latin typeface="Merriweather" panose="020B0604020202020204" charset="0"/>
                <a:hlinkClick r:id="rId5"/>
              </a:rPr>
              <a:t>tragedias</a:t>
            </a:r>
            <a:r>
              <a:rPr lang="es-MX" dirty="0">
                <a:latin typeface="Merriweather" panose="020B0604020202020204" charset="0"/>
              </a:rPr>
              <a:t> que luego inspiraron en los grandes dramaturgos griegos (Sófocles, Eurípides y Esquilo), como la piedra fundacional de la literatura occidental.</a:t>
            </a:r>
          </a:p>
          <a:p>
            <a:pPr algn="just"/>
            <a:r>
              <a:rPr lang="es-MX" dirty="0" smtClean="0">
                <a:latin typeface="Merriweather" panose="020B0604020202020204" charset="0"/>
              </a:rPr>
              <a:t>	Existen </a:t>
            </a:r>
            <a:r>
              <a:rPr lang="es-MX" dirty="0">
                <a:latin typeface="Merriweather" panose="020B0604020202020204" charset="0"/>
              </a:rPr>
              <a:t>tradiciones antiguas también en </a:t>
            </a:r>
            <a:r>
              <a:rPr lang="es-MX" dirty="0">
                <a:latin typeface="Merriweather" panose="020B0604020202020204" charset="0"/>
                <a:hlinkClick r:id="rId6"/>
              </a:rPr>
              <a:t>culturas</a:t>
            </a:r>
            <a:r>
              <a:rPr lang="es-MX" dirty="0">
                <a:latin typeface="Merriweather" panose="020B0604020202020204" charset="0"/>
              </a:rPr>
              <a:t> milenarias como la china, cuya tradición poética se inicia con</a:t>
            </a:r>
            <a:r>
              <a:rPr lang="es-MX" b="1" dirty="0">
                <a:latin typeface="Merriweather" panose="020B0604020202020204" charset="0"/>
              </a:rPr>
              <a:t> </a:t>
            </a:r>
            <a:r>
              <a:rPr lang="es-MX" b="1" dirty="0" err="1">
                <a:latin typeface="Merriweather" panose="020B0604020202020204" charset="0"/>
              </a:rPr>
              <a:t>Qu</a:t>
            </a:r>
            <a:r>
              <a:rPr lang="es-MX" b="1" dirty="0">
                <a:latin typeface="Merriweather" panose="020B0604020202020204" charset="0"/>
              </a:rPr>
              <a:t> Yuan y su poema </a:t>
            </a:r>
            <a:r>
              <a:rPr lang="es-MX" b="1" i="1" dirty="0" err="1">
                <a:latin typeface="Merriweather" panose="020B0604020202020204" charset="0"/>
              </a:rPr>
              <a:t>Lisao</a:t>
            </a:r>
            <a:r>
              <a:rPr lang="es-MX" b="1" dirty="0">
                <a:latin typeface="Merriweather" panose="020B0604020202020204" charset="0"/>
              </a:rPr>
              <a:t> (Dolor de lejanía)</a:t>
            </a:r>
            <a:r>
              <a:rPr lang="es-MX" dirty="0">
                <a:latin typeface="Merriweather" panose="020B0604020202020204" charset="0"/>
              </a:rPr>
              <a:t> durante la dinastía </a:t>
            </a:r>
            <a:r>
              <a:rPr lang="es-MX" dirty="0" err="1">
                <a:latin typeface="Merriweather" panose="020B0604020202020204" charset="0"/>
              </a:rPr>
              <a:t>Shang</a:t>
            </a:r>
            <a:r>
              <a:rPr lang="es-MX" dirty="0">
                <a:latin typeface="Merriweather" panose="020B0604020202020204" charset="0"/>
              </a:rPr>
              <a:t> (1765 a 1122 a.C</a:t>
            </a:r>
            <a:r>
              <a:rPr lang="es-MX" dirty="0" smtClean="0">
                <a:latin typeface="Merriweather" panose="020B0604020202020204" charset="0"/>
              </a:rPr>
              <a:t>.).</a:t>
            </a:r>
            <a:endParaRPr lang="es-MX" dirty="0">
              <a:latin typeface="Merriweather" panose="020B0604020202020204" charset="0"/>
            </a:endParaRPr>
          </a:p>
        </p:txBody>
      </p:sp>
      <p:sp>
        <p:nvSpPr>
          <p:cNvPr id="10" name="CuadroTexto 9"/>
          <p:cNvSpPr txBox="1"/>
          <p:nvPr/>
        </p:nvSpPr>
        <p:spPr>
          <a:xfrm>
            <a:off x="3828267" y="225849"/>
            <a:ext cx="3968196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4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erriweather" panose="020B0604020202020204" charset="0"/>
              </a:rPr>
              <a:t>Antigüedad</a:t>
            </a:r>
          </a:p>
          <a:p>
            <a:endParaRPr lang="es-CL" dirty="0"/>
          </a:p>
        </p:txBody>
      </p:sp>
      <p:pic>
        <p:nvPicPr>
          <p:cNvPr id="3078" name="Picture 6" descr="Galeria de Servicios – Acriluz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875" y="565484"/>
            <a:ext cx="1951288" cy="3067834"/>
          </a:xfrm>
          <a:prstGeom prst="rect">
            <a:avLst/>
          </a:prstGeom>
          <a:noFill/>
          <a:effectLst>
            <a:glow rad="63500">
              <a:schemeClr val="accent1">
                <a:lumMod val="50000"/>
                <a:alpha val="40000"/>
              </a:schemeClr>
            </a:glow>
            <a:outerShdw blurRad="50800" dist="50800" dir="54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32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489" name="Google Shape;489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79" name="Google Shape;4579;p32"/>
          <p:cNvSpPr txBox="1">
            <a:spLocks noGrp="1"/>
          </p:cNvSpPr>
          <p:nvPr>
            <p:ph type="title"/>
          </p:nvPr>
        </p:nvSpPr>
        <p:spPr>
          <a:xfrm>
            <a:off x="1056122" y="149381"/>
            <a:ext cx="463481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s-MX" sz="3600" dirty="0"/>
              <a:t>Géneros literarios</a:t>
            </a:r>
            <a:r>
              <a:rPr lang="es-MX" dirty="0"/>
              <a:t/>
            </a:r>
            <a:br>
              <a:rPr lang="es-MX" dirty="0"/>
            </a:br>
            <a:endParaRPr dirty="0"/>
          </a:p>
        </p:txBody>
      </p:sp>
      <p:sp>
        <p:nvSpPr>
          <p:cNvPr id="4580" name="Google Shape;4580;p32"/>
          <p:cNvSpPr txBox="1">
            <a:spLocks noGrp="1"/>
          </p:cNvSpPr>
          <p:nvPr>
            <p:ph type="body" idx="1"/>
          </p:nvPr>
        </p:nvSpPr>
        <p:spPr>
          <a:xfrm>
            <a:off x="155082" y="920011"/>
            <a:ext cx="6629399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/>
            <a:r>
              <a:rPr lang="es-MX" dirty="0">
                <a:latin typeface="Merriweather" panose="020B0604020202020204" charset="0"/>
              </a:rPr>
              <a:t>En la actualidad se contemplan cuatro formas literarias posibles, denominadas géneros literarios: la poesía, la narrativa, la dramaturgia y el ensayo. Dentro de cada uno puede haber distintas propuestas, elaboraciones y tendencias.</a:t>
            </a:r>
          </a:p>
          <a:p>
            <a:pPr algn="just"/>
            <a:r>
              <a:rPr lang="es-MX" b="1" dirty="0">
                <a:latin typeface="Merriweather" panose="020B0604020202020204" charset="0"/>
                <a:hlinkClick r:id="rId3"/>
              </a:rPr>
              <a:t>Narrativa</a:t>
            </a:r>
            <a:r>
              <a:rPr lang="es-MX" b="1" dirty="0">
                <a:latin typeface="Merriweather" panose="020B0604020202020204" charset="0"/>
              </a:rPr>
              <a:t>.</a:t>
            </a:r>
            <a:r>
              <a:rPr lang="es-MX" dirty="0">
                <a:latin typeface="Merriweather" panose="020B0604020202020204" charset="0"/>
              </a:rPr>
              <a:t> Los textos narrativos son aquellos que relatan una anécdota. Ya sean breves (</a:t>
            </a:r>
            <a:r>
              <a:rPr lang="es-MX" dirty="0">
                <a:latin typeface="Merriweather" panose="020B0604020202020204" charset="0"/>
                <a:hlinkClick r:id="rId4"/>
              </a:rPr>
              <a:t>cuento</a:t>
            </a:r>
            <a:r>
              <a:rPr lang="es-MX" dirty="0">
                <a:latin typeface="Merriweather" panose="020B0604020202020204" charset="0"/>
              </a:rPr>
              <a:t>, </a:t>
            </a:r>
            <a:r>
              <a:rPr lang="es-MX" dirty="0" err="1">
                <a:latin typeface="Merriweather" panose="020B0604020202020204" charset="0"/>
              </a:rPr>
              <a:t>microcuento</a:t>
            </a:r>
            <a:r>
              <a:rPr lang="es-MX" dirty="0">
                <a:latin typeface="Merriweather" panose="020B0604020202020204" charset="0"/>
              </a:rPr>
              <a:t>) o largos (</a:t>
            </a:r>
            <a:r>
              <a:rPr lang="es-MX" dirty="0">
                <a:latin typeface="Merriweather" panose="020B0604020202020204" charset="0"/>
                <a:hlinkClick r:id="rId5"/>
              </a:rPr>
              <a:t>novela</a:t>
            </a:r>
            <a:r>
              <a:rPr lang="es-MX" dirty="0">
                <a:latin typeface="Merriweather" panose="020B0604020202020204" charset="0"/>
              </a:rPr>
              <a:t>), o incluso de no-ficción (</a:t>
            </a:r>
            <a:r>
              <a:rPr lang="es-MX" dirty="0">
                <a:latin typeface="Merriweather" panose="020B0604020202020204" charset="0"/>
                <a:hlinkClick r:id="rId6"/>
              </a:rPr>
              <a:t>crónica</a:t>
            </a:r>
            <a:r>
              <a:rPr lang="es-MX" dirty="0">
                <a:latin typeface="Merriweather" panose="020B0604020202020204" charset="0"/>
              </a:rPr>
              <a:t>).</a:t>
            </a:r>
          </a:p>
          <a:p>
            <a:pPr algn="just"/>
            <a:r>
              <a:rPr lang="es-MX" b="1" dirty="0">
                <a:latin typeface="Merriweather" panose="020B0604020202020204" charset="0"/>
                <a:hlinkClick r:id="rId7"/>
              </a:rPr>
              <a:t>Poesía</a:t>
            </a:r>
            <a:r>
              <a:rPr lang="es-MX" b="1" dirty="0">
                <a:latin typeface="Merriweather" panose="020B0604020202020204" charset="0"/>
              </a:rPr>
              <a:t>.</a:t>
            </a:r>
            <a:r>
              <a:rPr lang="es-MX" dirty="0">
                <a:latin typeface="Merriweather" panose="020B0604020202020204" charset="0"/>
              </a:rPr>
              <a:t> Se entiende por </a:t>
            </a:r>
            <a:r>
              <a:rPr lang="es-MX" dirty="0">
                <a:latin typeface="Merriweather" panose="020B0604020202020204" charset="0"/>
                <a:hlinkClick r:id="rId8"/>
              </a:rPr>
              <a:t>poemas</a:t>
            </a:r>
            <a:r>
              <a:rPr lang="es-MX" dirty="0">
                <a:latin typeface="Merriweather" panose="020B0604020202020204" charset="0"/>
              </a:rPr>
              <a:t>, del tipo que sea, los textos reflexivos o descriptivos que, en vez de relatar un evento o exponer claramente algún tipo de idea, intentan más bien transmitirla a partir de la metáfora y el juego lingüístico.</a:t>
            </a:r>
          </a:p>
          <a:p>
            <a:pPr algn="just"/>
            <a:r>
              <a:rPr lang="es-MX" b="1" dirty="0">
                <a:latin typeface="Merriweather" panose="020B0604020202020204" charset="0"/>
              </a:rPr>
              <a:t>Dramaturgia.</a:t>
            </a:r>
            <a:r>
              <a:rPr lang="es-MX" dirty="0">
                <a:latin typeface="Merriweather" panose="020B0604020202020204" charset="0"/>
              </a:rPr>
              <a:t> Llamamos dramaturgia a la </a:t>
            </a:r>
            <a:r>
              <a:rPr lang="es-MX" dirty="0">
                <a:latin typeface="Merriweather" panose="020B0604020202020204" charset="0"/>
                <a:hlinkClick r:id="rId9"/>
              </a:rPr>
              <a:t>escritura</a:t>
            </a:r>
            <a:r>
              <a:rPr lang="es-MX" dirty="0">
                <a:latin typeface="Merriweather" panose="020B0604020202020204" charset="0"/>
              </a:rPr>
              <a:t> de textos destinados a ser representados teatralmente, por lo que poseen una convención totalmente distinta a los narrativos (carecen de narrador).</a:t>
            </a:r>
          </a:p>
          <a:p>
            <a:pPr algn="just"/>
            <a:r>
              <a:rPr lang="es-MX" b="1" dirty="0">
                <a:latin typeface="Merriweather" panose="020B0604020202020204" charset="0"/>
                <a:hlinkClick r:id="rId10"/>
              </a:rPr>
              <a:t>Ensayo</a:t>
            </a:r>
            <a:r>
              <a:rPr lang="es-MX" b="1" dirty="0">
                <a:latin typeface="Merriweather" panose="020B0604020202020204" charset="0"/>
              </a:rPr>
              <a:t>.</a:t>
            </a:r>
            <a:r>
              <a:rPr lang="es-MX" dirty="0">
                <a:latin typeface="Merriweather" panose="020B0604020202020204" charset="0"/>
              </a:rPr>
              <a:t> Los textos ensayísticos discurren poéticamente respecto a un tema de interés, vale decir, exponen una serie de ideas con claridad, gracia y un estilo expositivo propio.</a:t>
            </a:r>
          </a:p>
          <a:p>
            <a:pPr marL="177800" indent="0" algn="just">
              <a:buNone/>
            </a:pPr>
            <a:endParaRPr dirty="0">
              <a:latin typeface="Merriweather" panose="020B0604020202020204" charset="0"/>
            </a:endParaRPr>
          </a:p>
        </p:txBody>
      </p:sp>
      <p:sp>
        <p:nvSpPr>
          <p:cNvPr id="4581" name="Google Shape;4581;p32"/>
          <p:cNvSpPr/>
          <p:nvPr/>
        </p:nvSpPr>
        <p:spPr>
          <a:xfrm>
            <a:off x="276726" y="240632"/>
            <a:ext cx="6749715" cy="4728409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2" name="Google Shape;4582;p32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583" name="Google Shape;4583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8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79" name="Google Shape;8679;p33"/>
          <p:cNvGrpSpPr/>
          <p:nvPr/>
        </p:nvGrpSpPr>
        <p:grpSpPr>
          <a:xfrm>
            <a:off x="7929298" y="553479"/>
            <a:ext cx="532797" cy="433138"/>
            <a:chOff x="3463225" y="1863975"/>
            <a:chExt cx="1899850" cy="1254150"/>
          </a:xfrm>
        </p:grpSpPr>
        <p:sp>
          <p:nvSpPr>
            <p:cNvPr id="8680" name="Google Shape;8680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2" name="Google Shape;8682;p33"/>
          <p:cNvGrpSpPr/>
          <p:nvPr/>
        </p:nvGrpSpPr>
        <p:grpSpPr>
          <a:xfrm rot="10800000">
            <a:off x="8462095" y="255529"/>
            <a:ext cx="532796" cy="451465"/>
            <a:chOff x="3463225" y="1863975"/>
            <a:chExt cx="1899850" cy="1254150"/>
          </a:xfrm>
        </p:grpSpPr>
        <p:sp>
          <p:nvSpPr>
            <p:cNvPr id="8683" name="Google Shape;8683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Picture 8" descr="INICIO | Dona Un Libro Cambia Una Ment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232358" y="2569956"/>
            <a:ext cx="2827101" cy="2385324"/>
          </a:xfrm>
          <a:prstGeom prst="rect">
            <a:avLst/>
          </a:prstGeom>
          <a:noFill/>
          <a:effectLst>
            <a:glow rad="12700">
              <a:schemeClr val="bg1"/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CuadroTexto 3"/>
          <p:cNvSpPr txBox="1"/>
          <p:nvPr/>
        </p:nvSpPr>
        <p:spPr>
          <a:xfrm>
            <a:off x="312822" y="974583"/>
            <a:ext cx="6186338" cy="4678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sz="1600" dirty="0" smtClean="0">
                <a:latin typeface="Merriweather" panose="020B0604020202020204" charset="0"/>
              </a:rPr>
              <a:t>Para </a:t>
            </a:r>
            <a:r>
              <a:rPr lang="es-MX" sz="1600" dirty="0">
                <a:latin typeface="Merriweather" panose="020B0604020202020204" charset="0"/>
              </a:rPr>
              <a:t>poder decidir qué se considera literatura y qué no, y por lo tanto qué será leído a futuro y qué será echado al olvido, existe una figura imaginaria llamada el canon. Canon viene de la palabra griega (</a:t>
            </a:r>
            <a:r>
              <a:rPr lang="es-MX" sz="1600" i="1" dirty="0" err="1">
                <a:latin typeface="Merriweather" panose="020B0604020202020204" charset="0"/>
              </a:rPr>
              <a:t>kanon</a:t>
            </a:r>
            <a:r>
              <a:rPr lang="es-MX" sz="1600" dirty="0">
                <a:latin typeface="Merriweather" panose="020B0604020202020204" charset="0"/>
              </a:rPr>
              <a:t>) para “norma” o “vara de medir”, de allí que se tenga como </a:t>
            </a:r>
            <a:r>
              <a:rPr lang="es-MX" sz="1600" b="1" dirty="0">
                <a:latin typeface="Merriweather" panose="020B0604020202020204" charset="0"/>
              </a:rPr>
              <a:t>una guía de lo aceptado hasta el momento</a:t>
            </a:r>
            <a:r>
              <a:rPr lang="es-MX" sz="1600" dirty="0">
                <a:latin typeface="Merriweather" panose="020B0604020202020204" charset="0"/>
              </a:rPr>
              <a:t>, más un criterio retroactivo que taxativo, a pesar de que también lo sea de alguna manera.</a:t>
            </a:r>
          </a:p>
          <a:p>
            <a:pPr algn="just"/>
            <a:r>
              <a:rPr lang="es-MX" sz="1600" dirty="0">
                <a:latin typeface="Merriweather" panose="020B0604020202020204" charset="0"/>
              </a:rPr>
              <a:t>El canon opera en base a lo ya escrito: </a:t>
            </a:r>
            <a:r>
              <a:rPr lang="es-MX" sz="1600" b="1" dirty="0">
                <a:latin typeface="Merriweather" panose="020B0604020202020204" charset="0"/>
              </a:rPr>
              <a:t>todo lo que hasta la fecha se considera parte de la literatura</a:t>
            </a:r>
            <a:r>
              <a:rPr lang="es-MX" sz="1600" dirty="0">
                <a:latin typeface="Merriweather" panose="020B0604020202020204" charset="0"/>
              </a:rPr>
              <a:t>. Habrá, así, </a:t>
            </a:r>
            <a:r>
              <a:rPr lang="es-MX" sz="1600" dirty="0">
                <a:latin typeface="Merriweather" panose="020B0604020202020204" charset="0"/>
                <a:hlinkClick r:id="rId4"/>
              </a:rPr>
              <a:t>lecturas</a:t>
            </a:r>
            <a:r>
              <a:rPr lang="es-MX" sz="1600" dirty="0">
                <a:latin typeface="Merriweather" panose="020B0604020202020204" charset="0"/>
              </a:rPr>
              <a:t> más canónicas que otras, tal y como habrá obras que aspiren a romper o ensanchar el canon, y otras que se ajusten más cómodamente a lo que en su momento era canónico.</a:t>
            </a:r>
          </a:p>
          <a:p>
            <a:pPr algn="just"/>
            <a:r>
              <a:rPr lang="es-MX" sz="1600" dirty="0">
                <a:latin typeface="Merriweather" panose="020B0604020202020204" charset="0"/>
              </a:rPr>
              <a:t>Ya que el canon literario </a:t>
            </a:r>
            <a:r>
              <a:rPr lang="es-MX" sz="1600" b="1" dirty="0">
                <a:latin typeface="Merriweather" panose="020B0604020202020204" charset="0"/>
              </a:rPr>
              <a:t>varía con el tiempo</a:t>
            </a:r>
            <a:r>
              <a:rPr lang="es-MX" sz="1600" dirty="0">
                <a:latin typeface="Merriweather" panose="020B0604020202020204" charset="0"/>
              </a:rPr>
              <a:t>, a menudo obras que eran tenidas por literatura son desplazadas a otras regiones del saber, y viceversa.</a:t>
            </a:r>
          </a:p>
          <a:p>
            <a:r>
              <a:rPr lang="es-MX" dirty="0"/>
              <a:t/>
            </a:r>
            <a:br>
              <a:rPr lang="es-MX" dirty="0"/>
            </a:br>
            <a:r>
              <a:rPr lang="es-MX" dirty="0"/>
              <a:t/>
            </a:r>
            <a:br>
              <a:rPr lang="es-MX" dirty="0"/>
            </a:br>
            <a:endParaRPr lang="es-CL" dirty="0"/>
          </a:p>
        </p:txBody>
      </p:sp>
      <p:sp>
        <p:nvSpPr>
          <p:cNvPr id="5" name="CuadroTexto 4"/>
          <p:cNvSpPr txBox="1"/>
          <p:nvPr/>
        </p:nvSpPr>
        <p:spPr>
          <a:xfrm>
            <a:off x="625642" y="161148"/>
            <a:ext cx="5606716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4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 canon literario</a:t>
            </a:r>
          </a:p>
          <a:p>
            <a:endParaRPr lang="es-CL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3" name="Google Shape;8693;p34"/>
          <p:cNvGrpSpPr/>
          <p:nvPr/>
        </p:nvGrpSpPr>
        <p:grpSpPr>
          <a:xfrm>
            <a:off x="6412263" y="1135242"/>
            <a:ext cx="2319576" cy="2514864"/>
            <a:chOff x="3779925" y="1751900"/>
            <a:chExt cx="1395150" cy="1512700"/>
          </a:xfrm>
          <a:effectLst>
            <a:outerShdw blurRad="50800" dist="50800" dir="5400000" algn="ctr" rotWithShape="0">
              <a:schemeClr val="bg2">
                <a:lumMod val="60000"/>
                <a:lumOff val="40000"/>
              </a:schemeClr>
            </a:outerShdw>
          </a:effectLst>
        </p:grpSpPr>
        <p:sp>
          <p:nvSpPr>
            <p:cNvPr id="8694" name="Google Shape;8694;p34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CuadroTexto 1"/>
          <p:cNvSpPr txBox="1"/>
          <p:nvPr/>
        </p:nvSpPr>
        <p:spPr>
          <a:xfrm>
            <a:off x="620768" y="273468"/>
            <a:ext cx="525780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36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 palabra poética</a:t>
            </a:r>
          </a:p>
          <a:p>
            <a:endParaRPr lang="es-CL" dirty="0"/>
          </a:p>
        </p:txBody>
      </p:sp>
      <p:sp>
        <p:nvSpPr>
          <p:cNvPr id="3" name="CuadroTexto 2"/>
          <p:cNvSpPr txBox="1"/>
          <p:nvPr/>
        </p:nvSpPr>
        <p:spPr>
          <a:xfrm>
            <a:off x="264695" y="962526"/>
            <a:ext cx="6302065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sz="1600" dirty="0">
                <a:latin typeface="Merriweather" panose="020B0604020202020204" charset="0"/>
              </a:rPr>
              <a:t>Al contrario de lo que se piensa, </a:t>
            </a:r>
            <a:r>
              <a:rPr lang="es-MX" sz="1600" b="1" dirty="0">
                <a:latin typeface="Merriweather" panose="020B0604020202020204" charset="0"/>
              </a:rPr>
              <a:t>no existe un lenguaje “más literario” o “más poético”</a:t>
            </a:r>
            <a:r>
              <a:rPr lang="es-MX" sz="1600" dirty="0">
                <a:latin typeface="Merriweather" panose="020B0604020202020204" charset="0"/>
              </a:rPr>
              <a:t> que otro, ni palabras más propensas a la poesía que otras. La diferencia entre el lenguaje poético y el de uso cotidiano radica más en su utilización que en su escogencia: no se trata de que las obras literarias estén escritas en un lenguaje rimbombante o rebuscado, de hecho muchas de ellas lo están en un lenguaje simple que a menudo imita la oralidad.</a:t>
            </a:r>
          </a:p>
          <a:p>
            <a:pPr algn="just"/>
            <a:r>
              <a:rPr lang="es-MX" sz="1600" dirty="0">
                <a:latin typeface="Merriweather" panose="020B0604020202020204" charset="0"/>
              </a:rPr>
              <a:t>La diferencia está, según estudiosos del tema como </a:t>
            </a:r>
            <a:r>
              <a:rPr lang="es-MX" sz="1600" dirty="0" err="1">
                <a:latin typeface="Merriweather" panose="020B0604020202020204" charset="0"/>
              </a:rPr>
              <a:t>Roman</a:t>
            </a:r>
            <a:r>
              <a:rPr lang="es-MX" sz="1600" dirty="0">
                <a:latin typeface="Merriweather" panose="020B0604020202020204" charset="0"/>
              </a:rPr>
              <a:t> Jakobson, en que el lenguaje común se comporta como un medio translúcido, transparente, mediante el cual aludir y representar la realidad; y </a:t>
            </a:r>
            <a:r>
              <a:rPr lang="es-MX" sz="1600" b="1" dirty="0">
                <a:latin typeface="Merriweather" panose="020B0604020202020204" charset="0"/>
              </a:rPr>
              <a:t>el lenguaje poético encuentra en su opacidad su razón de existir</a:t>
            </a:r>
            <a:r>
              <a:rPr lang="es-MX" sz="1600" dirty="0">
                <a:latin typeface="Merriweather" panose="020B0604020202020204" charset="0"/>
              </a:rPr>
              <a:t>, haciéndonos notar la manera singular en que está escrito.</a:t>
            </a:r>
          </a:p>
          <a:p>
            <a:pPr algn="just"/>
            <a:r>
              <a:rPr lang="es-MX" sz="1600" dirty="0">
                <a:latin typeface="Merriweather" panose="020B0604020202020204" charset="0"/>
              </a:rPr>
              <a:t>Hay mucho de juego en el acto poético, de variación intencional y de cambio de sentidos</a:t>
            </a:r>
            <a:r>
              <a:rPr lang="es-MX" sz="1600" dirty="0" smtClean="0">
                <a:latin typeface="Merriweather" panose="020B0604020202020204" charset="0"/>
              </a:rPr>
              <a:t>.</a:t>
            </a:r>
            <a:endParaRPr lang="es-MX" sz="1600" dirty="0">
              <a:latin typeface="Merriweather" panose="020B060402020202020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8" name="Google Shape;8738;p35"/>
          <p:cNvGrpSpPr/>
          <p:nvPr/>
        </p:nvGrpSpPr>
        <p:grpSpPr>
          <a:xfrm>
            <a:off x="2206623" y="3989950"/>
            <a:ext cx="5035502" cy="1842426"/>
            <a:chOff x="2048150" y="1951500"/>
            <a:chExt cx="3702575" cy="1354725"/>
          </a:xfrm>
        </p:grpSpPr>
        <p:sp>
          <p:nvSpPr>
            <p:cNvPr id="8739" name="Google Shape;8739;p35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5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5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5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5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5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5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5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5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5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5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5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5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5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5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5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5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5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5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5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35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35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35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35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35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5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5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35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35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5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5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5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5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5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5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5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5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5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5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5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5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5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5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5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5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5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5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5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5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5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5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5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5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5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5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5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5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5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5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5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5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5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5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5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5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5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5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5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35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5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5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5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5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5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5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5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5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5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5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5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5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5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5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5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5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5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5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5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5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5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5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5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5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5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5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5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5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5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5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5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5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5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5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5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5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5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5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5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5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5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5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5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5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5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5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5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5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5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5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5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5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5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5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5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5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5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5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5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5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5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5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5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5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5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5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5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5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5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5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5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5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5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5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5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5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5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5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5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5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5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5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5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5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5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5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5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5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5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5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5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5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5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5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5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5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5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5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5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5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5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5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5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5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5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5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5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5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5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5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5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5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5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5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22" name="Google Shape;8922;p35"/>
          <p:cNvSpPr txBox="1">
            <a:spLocks noGrp="1"/>
          </p:cNvSpPr>
          <p:nvPr>
            <p:ph type="title"/>
          </p:nvPr>
        </p:nvSpPr>
        <p:spPr>
          <a:xfrm>
            <a:off x="667880" y="-14409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MX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Verosimilitud</a:t>
            </a:r>
            <a:r>
              <a:rPr lang="es-MX" dirty="0"/>
              <a:t/>
            </a:r>
            <a:br>
              <a:rPr lang="es-MX" dirty="0"/>
            </a:br>
            <a:endParaRPr sz="1800" dirty="0"/>
          </a:p>
        </p:txBody>
      </p:sp>
      <p:grpSp>
        <p:nvGrpSpPr>
          <p:cNvPr id="8935" name="Google Shape;8935;p35"/>
          <p:cNvGrpSpPr/>
          <p:nvPr/>
        </p:nvGrpSpPr>
        <p:grpSpPr>
          <a:xfrm>
            <a:off x="2054223" y="3989950"/>
            <a:ext cx="5035502" cy="1842426"/>
            <a:chOff x="2048150" y="1951500"/>
            <a:chExt cx="3702575" cy="1354725"/>
          </a:xfrm>
        </p:grpSpPr>
        <p:sp>
          <p:nvSpPr>
            <p:cNvPr id="8936" name="Google Shape;8936;p35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5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5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5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5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5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5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5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5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5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5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5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5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5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5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5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5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5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5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5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5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5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5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5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5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5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5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5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5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5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5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5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5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5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5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5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5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5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5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5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5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5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5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5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5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5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5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5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5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5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5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5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5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5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5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5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5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5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5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5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5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5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5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5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5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5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5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5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5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5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5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5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5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5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5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5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5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5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5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5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5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5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5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5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5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5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5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5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5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5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5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5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5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5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5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5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5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5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5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5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5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5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5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5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5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5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5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5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5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5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5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5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5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5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5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5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5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5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5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5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5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5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5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5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5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5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5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5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5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5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5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5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5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5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5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5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5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5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5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5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5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5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5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5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5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5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5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5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5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5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5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5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5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5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5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5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5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5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5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5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5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5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5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5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5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5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5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5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5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5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5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5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5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5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5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5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5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5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5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5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5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5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5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CuadroTexto 7"/>
          <p:cNvSpPr txBox="1"/>
          <p:nvPr/>
        </p:nvSpPr>
        <p:spPr>
          <a:xfrm>
            <a:off x="195275" y="537032"/>
            <a:ext cx="883117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sz="1600" dirty="0" smtClean="0">
                <a:latin typeface="Merriweather" panose="020B0604020202020204" charset="0"/>
              </a:rPr>
              <a:t>	Lo </a:t>
            </a:r>
            <a:r>
              <a:rPr lang="es-MX" sz="1600" dirty="0">
                <a:latin typeface="Merriweather" panose="020B0604020202020204" charset="0"/>
              </a:rPr>
              <a:t>verosímil es </a:t>
            </a:r>
            <a:r>
              <a:rPr lang="es-MX" sz="1600" b="1" dirty="0">
                <a:latin typeface="Merriweather" panose="020B0604020202020204" charset="0"/>
              </a:rPr>
              <a:t>una categoría clave para las obras literarias, en especial las narrativas</a:t>
            </a:r>
            <a:r>
              <a:rPr lang="es-MX" sz="1600" dirty="0">
                <a:latin typeface="Merriweather" panose="020B0604020202020204" charset="0"/>
              </a:rPr>
              <a:t>. Todo lector, al inicia una lectura, suscribe un pacto de suspensión temporal de la incredulidad (o pacto </a:t>
            </a:r>
            <a:r>
              <a:rPr lang="es-MX" sz="1600" dirty="0" err="1">
                <a:latin typeface="Merriweather" panose="020B0604020202020204" charset="0"/>
              </a:rPr>
              <a:t>metaficcional</a:t>
            </a:r>
            <a:r>
              <a:rPr lang="es-MX" sz="1600" dirty="0">
                <a:latin typeface="Merriweather" panose="020B0604020202020204" charset="0"/>
              </a:rPr>
              <a:t>), el cual le permite leer cosas que no son reales como si estuvieran siéndolo, pero que al cerrar el libro habrán vuelto al reino de lo imaginario.</a:t>
            </a:r>
          </a:p>
          <a:p>
            <a:pPr algn="just"/>
            <a:r>
              <a:rPr lang="es-MX" sz="1600" dirty="0" smtClean="0">
                <a:latin typeface="Merriweather" panose="020B0604020202020204" charset="0"/>
              </a:rPr>
              <a:t>	De </a:t>
            </a:r>
            <a:r>
              <a:rPr lang="es-MX" sz="1600" dirty="0">
                <a:latin typeface="Merriweather" panose="020B0604020202020204" charset="0"/>
              </a:rPr>
              <a:t>esta manera, el pacto </a:t>
            </a:r>
            <a:r>
              <a:rPr lang="es-MX" sz="1600" b="1" dirty="0">
                <a:latin typeface="Merriweather" panose="020B0604020202020204" charset="0"/>
              </a:rPr>
              <a:t>obliga al lector a tomar como cierto todo lo dicho durante la lectura</a:t>
            </a:r>
            <a:r>
              <a:rPr lang="es-MX" sz="1600" dirty="0">
                <a:latin typeface="Merriweather" panose="020B0604020202020204" charset="0"/>
              </a:rPr>
              <a:t>, siempre y cuando ésta no se lo imposibilite. Allí es donde la verosimilitud, es decir, la semejanza con la verdad, entra en juego.</a:t>
            </a:r>
          </a:p>
          <a:p>
            <a:pPr algn="just"/>
            <a:r>
              <a:rPr lang="es-MX" sz="1600" dirty="0">
                <a:latin typeface="Merriweather" panose="020B0604020202020204" charset="0"/>
              </a:rPr>
              <a:t>Un texto literario ha de ser verosímil en el sentido de que </a:t>
            </a:r>
            <a:r>
              <a:rPr lang="es-MX" sz="1600" b="1" dirty="0">
                <a:latin typeface="Merriweather" panose="020B0604020202020204" charset="0"/>
              </a:rPr>
              <a:t>ha de convencer al lector de que ese mundo que le ofrece es posible</a:t>
            </a:r>
            <a:r>
              <a:rPr lang="es-MX" sz="1600" dirty="0">
                <a:latin typeface="Merriweather" panose="020B0604020202020204" charset="0"/>
              </a:rPr>
              <a:t>, incluso si se trata de un universo fantástico. Y eso se consigue respetando sus propias reglas de </a:t>
            </a:r>
            <a:r>
              <a:rPr lang="es-MX" sz="1600" dirty="0">
                <a:latin typeface="Merriweather" panose="020B0604020202020204" charset="0"/>
                <a:hlinkClick r:id="rId3"/>
              </a:rPr>
              <a:t>juego</a:t>
            </a:r>
            <a:r>
              <a:rPr lang="es-MX" sz="1600" dirty="0">
                <a:latin typeface="Merriweather" panose="020B0604020202020204" charset="0"/>
              </a:rPr>
              <a:t>, es decir, pareciéndose a sí mismo por encima de todas las cosas.</a:t>
            </a:r>
          </a:p>
          <a:p>
            <a:pPr algn="just"/>
            <a:r>
              <a:rPr lang="es-MX" sz="1600" dirty="0" smtClean="0">
                <a:latin typeface="Merriweather" panose="020B0604020202020204" charset="0"/>
              </a:rPr>
              <a:t>	Caso </a:t>
            </a:r>
            <a:r>
              <a:rPr lang="es-MX" sz="1600" dirty="0">
                <a:latin typeface="Merriweather" panose="020B0604020202020204" charset="0"/>
              </a:rPr>
              <a:t>contrario, estaremos en presencia de un texto inverosímil, que rompe el pacto ficcional y por ende que expulsa al lector del embrujo artístico.</a:t>
            </a:r>
          </a:p>
          <a:p>
            <a:r>
              <a:rPr lang="es-MX" dirty="0"/>
              <a:t/>
            </a:r>
            <a:br>
              <a:rPr lang="es-MX" dirty="0"/>
            </a:br>
            <a:endParaRPr lang="es-CL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Shape 9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59378" y="2629766"/>
            <a:ext cx="2949223" cy="2229252"/>
          </a:xfrm>
          <a:prstGeom prst="rect">
            <a:avLst/>
          </a:prstGeom>
        </p:spPr>
      </p:pic>
      <p:sp>
        <p:nvSpPr>
          <p:cNvPr id="9123" name="Google Shape;9123;p36"/>
          <p:cNvSpPr txBox="1">
            <a:spLocks noGrp="1"/>
          </p:cNvSpPr>
          <p:nvPr>
            <p:ph type="title"/>
          </p:nvPr>
        </p:nvSpPr>
        <p:spPr>
          <a:xfrm>
            <a:off x="845572" y="1058635"/>
            <a:ext cx="4303943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MX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Gratuidad</a:t>
            </a:r>
            <a:r>
              <a:rPr lang="es-MX" smtClean="0"/>
              <a:t/>
            </a:r>
            <a:br>
              <a:rPr lang="es-MX" smtClean="0"/>
            </a:br>
            <a:endParaRPr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60868" y="2454442"/>
            <a:ext cx="3047733" cy="2621145"/>
          </a:xfrm>
          <a:prstGeom prst="rect">
            <a:avLst/>
          </a:prstGeom>
          <a:effectLst>
            <a:outerShdw blurRad="50800" dist="50800" dir="5400000" algn="ctr" rotWithShape="0">
              <a:schemeClr val="bg2">
                <a:lumMod val="20000"/>
                <a:lumOff val="80000"/>
              </a:schemeClr>
            </a:outerShdw>
          </a:effectLst>
        </p:spPr>
      </p:pic>
      <p:sp>
        <p:nvSpPr>
          <p:cNvPr id="4" name="CuadroTexto 3"/>
          <p:cNvSpPr txBox="1"/>
          <p:nvPr/>
        </p:nvSpPr>
        <p:spPr>
          <a:xfrm>
            <a:off x="598192" y="2057401"/>
            <a:ext cx="511342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MX" sz="1800" dirty="0"/>
              <a:t>Como todas las </a:t>
            </a:r>
            <a:r>
              <a:rPr lang="es-MX" sz="1800" dirty="0">
                <a:hlinkClick r:id="rId5"/>
              </a:rPr>
              <a:t>artes</a:t>
            </a:r>
            <a:r>
              <a:rPr lang="es-MX" sz="1800" dirty="0"/>
              <a:t>, la literatura</a:t>
            </a:r>
            <a:r>
              <a:rPr lang="es-MX" sz="1800" b="1" dirty="0"/>
              <a:t> carece de objetivo definido y de utilidad alguna</a:t>
            </a:r>
            <a:r>
              <a:rPr lang="es-MX" sz="1800" dirty="0"/>
              <a:t>. Si bien puede usarse como vehículo para la formación ideológica, pedagógica o emotiva, lo cierto es que la literatura no se compone con ningún fin determinado más que el de ser literatura.</a:t>
            </a:r>
            <a:br>
              <a:rPr lang="es-MX" sz="1800" dirty="0"/>
            </a:br>
            <a:r>
              <a:rPr lang="es-MX" sz="1800" dirty="0"/>
              <a:t/>
            </a:r>
            <a:br>
              <a:rPr lang="es-MX" sz="1800" dirty="0"/>
            </a:br>
            <a:endParaRPr lang="es-CL" sz="1800" dirty="0"/>
          </a:p>
        </p:txBody>
      </p:sp>
      <p:pic>
        <p:nvPicPr>
          <p:cNvPr id="5122" name="Picture 2" descr="Alfabeto dorado PNG | Fondos de pantalla y mucho más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7796" y="1556386"/>
            <a:ext cx="1584783" cy="1403381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Alfabeto dorado PNG | Alfabeto, Fontes para convite, Letras do alfabeto  para impressã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8639" y="-228600"/>
            <a:ext cx="1240738" cy="1924917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885</TotalTime>
  <Words>162</Words>
  <Application>Microsoft Office PowerPoint</Application>
  <PresentationFormat>Presentación en pantalla (16:9)</PresentationFormat>
  <Paragraphs>50</Paragraphs>
  <Slides>11</Slides>
  <Notes>11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11</vt:i4>
      </vt:variant>
    </vt:vector>
  </HeadingPairs>
  <TitlesOfParts>
    <vt:vector size="20" baseType="lpstr">
      <vt:lpstr>Arial</vt:lpstr>
      <vt:lpstr>Roboto</vt:lpstr>
      <vt:lpstr>Livvic</vt:lpstr>
      <vt:lpstr>Muli</vt:lpstr>
      <vt:lpstr>Merriweather</vt:lpstr>
      <vt:lpstr>Nunito Light</vt:lpstr>
      <vt:lpstr>Georgia</vt:lpstr>
      <vt:lpstr>Berkshire Swash</vt:lpstr>
      <vt:lpstr>Writing History Thesis by Slidesgo</vt:lpstr>
      <vt:lpstr>Lenguaje y comunicación </vt:lpstr>
      <vt:lpstr>Presentación de PowerPoint</vt:lpstr>
      <vt:lpstr>Características de la literatura: </vt:lpstr>
      <vt:lpstr>Presentación de PowerPoint</vt:lpstr>
      <vt:lpstr>Géneros literarios </vt:lpstr>
      <vt:lpstr>Presentación de PowerPoint</vt:lpstr>
      <vt:lpstr>Presentación de PowerPoint</vt:lpstr>
      <vt:lpstr>Verosimilitud </vt:lpstr>
      <vt:lpstr>Gratuidad </vt:lpstr>
      <vt:lpstr>Teoría literaria </vt:lpstr>
      <vt:lpstr>Crítica literaria 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Lenguaje y comunicación</dc:title>
  <dc:creator>Dave Villarroel</dc:creator>
  <cp:lastModifiedBy>HP</cp:lastModifiedBy>
  <cp:revision>16</cp:revision>
  <dcterms:modified xsi:type="dcterms:W3CDTF">2021-03-09T18:27:52Z</dcterms:modified>
</cp:coreProperties>
</file>