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3" r:id="rId10"/>
    <p:sldId id="266" r:id="rId11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12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751E8-A1EF-4F90-A278-D33EACA5EFA5}" type="datetimeFigureOut">
              <a:rPr lang="es-ES" smtClean="0"/>
              <a:t>24/11/2020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71863-731F-4821-BDEC-DDD7048B4D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8840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46098-6D7A-AB4D-B2A2-89F19AC6CEC0}" type="datetimeFigureOut">
              <a:rPr lang="es-ES" smtClean="0"/>
              <a:t>24/11/2020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05CAD-71B1-0F43-A08E-0D7386A43C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1406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46098-6D7A-AB4D-B2A2-89F19AC6CEC0}" type="datetimeFigureOut">
              <a:rPr lang="es-ES" smtClean="0"/>
              <a:t>24/11/2020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05CAD-71B1-0F43-A08E-0D7386A43C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1242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46098-6D7A-AB4D-B2A2-89F19AC6CEC0}" type="datetimeFigureOut">
              <a:rPr lang="es-ES" smtClean="0"/>
              <a:t>24/11/2020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05CAD-71B1-0F43-A08E-0D7386A43C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0253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751E8-A1EF-4F90-A278-D33EACA5EFA5}" type="datetimeFigureOut">
              <a:rPr lang="es-ES" smtClean="0"/>
              <a:t>24/11/2020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71863-731F-4821-BDEC-DDD7048B4D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5379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46098-6D7A-AB4D-B2A2-89F19AC6CEC0}" type="datetimeFigureOut">
              <a:rPr lang="es-ES" smtClean="0"/>
              <a:t>24/11/2020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05CAD-71B1-0F43-A08E-0D7386A43C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5474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46098-6D7A-AB4D-B2A2-89F19AC6CEC0}" type="datetimeFigureOut">
              <a:rPr lang="es-ES" smtClean="0"/>
              <a:t>24/11/2020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05CAD-71B1-0F43-A08E-0D7386A43C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5133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46098-6D7A-AB4D-B2A2-89F19AC6CEC0}" type="datetimeFigureOut">
              <a:rPr lang="es-ES" smtClean="0"/>
              <a:t>24/11/2020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05CAD-71B1-0F43-A08E-0D7386A43C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6686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46098-6D7A-AB4D-B2A2-89F19AC6CEC0}" type="datetimeFigureOut">
              <a:rPr lang="es-ES" smtClean="0"/>
              <a:t>24/11/2020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05CAD-71B1-0F43-A08E-0D7386A43C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2977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46098-6D7A-AB4D-B2A2-89F19AC6CEC0}" type="datetimeFigureOut">
              <a:rPr lang="es-ES" smtClean="0"/>
              <a:t>24/11/2020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05CAD-71B1-0F43-A08E-0D7386A43C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7681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46098-6D7A-AB4D-B2A2-89F19AC6CEC0}" type="datetimeFigureOut">
              <a:rPr lang="es-ES" smtClean="0"/>
              <a:t>24/11/2020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05CAD-71B1-0F43-A08E-0D7386A43C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1596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46098-6D7A-AB4D-B2A2-89F19AC6CEC0}" type="datetimeFigureOut">
              <a:rPr lang="es-ES" smtClean="0"/>
              <a:t>24/11/2020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05CAD-71B1-0F43-A08E-0D7386A43C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652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emf"/><Relationship Id="rId5" Type="http://schemas.openxmlformats.org/officeDocument/2006/relationships/image" Target="../media/image11.emf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em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emf"/><Relationship Id="rId5" Type="http://schemas.openxmlformats.org/officeDocument/2006/relationships/image" Target="../media/image16.emf"/><Relationship Id="rId4" Type="http://schemas.openxmlformats.org/officeDocument/2006/relationships/image" Target="../media/image1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Prof.  Paola Vidal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Clase 10  Matemática </a:t>
            </a:r>
            <a:br>
              <a:rPr lang="es-ES" dirty="0" smtClean="0"/>
            </a:br>
            <a:r>
              <a:rPr lang="es-ES" dirty="0" smtClean="0"/>
              <a:t>Cuarto Medio </a:t>
            </a:r>
            <a:br>
              <a:rPr lang="es-ES" dirty="0" smtClean="0"/>
            </a:br>
            <a:r>
              <a:rPr lang="es-ES" dirty="0" smtClean="0"/>
              <a:t>24/11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7074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231" y="3174400"/>
            <a:ext cx="8594886" cy="2437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231" y="265394"/>
            <a:ext cx="8583144" cy="2433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206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 rot="21000000">
            <a:off x="600151" y="3076238"/>
            <a:ext cx="7622161" cy="1679594"/>
          </a:xfrm>
        </p:spPr>
        <p:txBody>
          <a:bodyPr/>
          <a:lstStyle/>
          <a:p>
            <a:r>
              <a:rPr lang="es-ES" sz="4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 Black" charset="0"/>
              </a:rPr>
              <a:t>OBJETIVO</a:t>
            </a:r>
            <a:endParaRPr lang="es-ES" dirty="0"/>
          </a:p>
        </p:txBody>
      </p:sp>
      <p:sp>
        <p:nvSpPr>
          <p:cNvPr id="2" name="Marcador de texto 1"/>
          <p:cNvSpPr>
            <a:spLocks noGrp="1"/>
          </p:cNvSpPr>
          <p:nvPr>
            <p:ph type="body" idx="1"/>
          </p:nvPr>
        </p:nvSpPr>
        <p:spPr>
          <a:xfrm rot="21000000">
            <a:off x="889854" y="5450679"/>
            <a:ext cx="6904501" cy="947001"/>
          </a:xfrm>
        </p:spPr>
        <p:txBody>
          <a:bodyPr>
            <a:noAutofit/>
          </a:bodyPr>
          <a:lstStyle/>
          <a:p>
            <a:r>
              <a:rPr lang="es-CL" sz="3200" dirty="0">
                <a:latin typeface="Arial Black" charset="0"/>
              </a:rPr>
              <a:t>Conocer y aplicar el teorema de Euclides </a:t>
            </a:r>
          </a:p>
          <a:p>
            <a:endParaRPr lang="es-ES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685800" y="673926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4800" smtClean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 Black" charset="0"/>
              </a:rPr>
              <a:t>TEOREMA DE EUCLIDES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0756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>
                <a:latin typeface="Arial" charset="0"/>
              </a:rPr>
              <a:t>TRIÁNGULO RECTÁNGULO</a:t>
            </a:r>
            <a:endParaRPr lang="es-ES" dirty="0"/>
          </a:p>
        </p:txBody>
      </p:sp>
      <p:pic>
        <p:nvPicPr>
          <p:cNvPr id="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8731" y="2287994"/>
            <a:ext cx="5326538" cy="315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479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>
                <a:latin typeface="Arial" charset="0"/>
              </a:rPr>
              <a:t>Teorema de Euclides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Teorema de la altura</a:t>
            </a:r>
            <a:endParaRPr lang="es-ES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s-CL" dirty="0">
                <a:latin typeface="Arial" charset="0"/>
              </a:rPr>
              <a:t>El cuadrado de la altura sobre la hipotenusa es igual al producto de las proyecciones de los catetos sobre la </a:t>
            </a:r>
            <a:r>
              <a:rPr lang="es-CL" dirty="0" smtClean="0">
                <a:latin typeface="Arial" charset="0"/>
              </a:rPr>
              <a:t>hipotenusa:</a:t>
            </a:r>
          </a:p>
          <a:p>
            <a:pPr marL="349250" lvl="1" indent="0">
              <a:buNone/>
            </a:pPr>
            <a:endParaRPr lang="es-CL" dirty="0" smtClean="0">
              <a:latin typeface="Arial" charset="0"/>
            </a:endParaRPr>
          </a:p>
          <a:p>
            <a:pPr marL="0" indent="0">
              <a:buNone/>
            </a:pPr>
            <a:endParaRPr lang="es-ES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ES" dirty="0"/>
              <a:t>T</a:t>
            </a:r>
            <a:r>
              <a:rPr lang="es-ES" dirty="0" smtClean="0"/>
              <a:t>eorema de los catetos</a:t>
            </a:r>
            <a:endParaRPr lang="es-ES" dirty="0"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s-CL" dirty="0">
                <a:latin typeface="Arial" charset="0"/>
              </a:rPr>
              <a:t>El cuadrado de un cateto es igual al producto de la hipotenusa por la proyección del cateto sobre la hipotenusa:</a:t>
            </a:r>
          </a:p>
          <a:p>
            <a:pPr marL="0" indent="0">
              <a:buNone/>
            </a:pPr>
            <a:endParaRPr lang="es-ES" dirty="0"/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3467" y="5261167"/>
            <a:ext cx="1798608" cy="660713"/>
          </a:xfrm>
          <a:prstGeom prst="rect">
            <a:avLst/>
          </a:prstGeom>
        </p:spPr>
      </p:pic>
      <p:pic>
        <p:nvPicPr>
          <p:cNvPr id="18" name="Imagen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3706" y="5261166"/>
            <a:ext cx="1725195" cy="660713"/>
          </a:xfrm>
          <a:prstGeom prst="rect">
            <a:avLst/>
          </a:prstGeom>
        </p:spPr>
      </p:pic>
      <p:pic>
        <p:nvPicPr>
          <p:cNvPr id="19" name="Imagen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74354" y="5261167"/>
            <a:ext cx="1761902" cy="660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94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>
                <a:latin typeface="Arial" charset="0"/>
              </a:rPr>
              <a:t>Teorema de Euclides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Teorema de la </a:t>
            </a:r>
            <a:r>
              <a:rPr lang="es-ES" dirty="0" smtClean="0"/>
              <a:t>altura</a:t>
            </a:r>
            <a:endParaRPr lang="es-ES" dirty="0"/>
          </a:p>
        </p:txBody>
      </p:sp>
      <p:pic>
        <p:nvPicPr>
          <p:cNvPr id="7" name="Marcador de contenido 6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7765" y="3159780"/>
            <a:ext cx="3639058" cy="1981477"/>
          </a:xfrm>
        </p:spPr>
      </p:pic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ES" dirty="0"/>
              <a:t>Teorema </a:t>
            </a:r>
            <a:r>
              <a:rPr lang="es-ES" dirty="0" smtClean="0"/>
              <a:t>delos catetos</a:t>
            </a:r>
            <a:endParaRPr lang="es-ES" dirty="0"/>
          </a:p>
        </p:txBody>
      </p:sp>
      <p:pic>
        <p:nvPicPr>
          <p:cNvPr id="8" name="Marcador de contenido 7"/>
          <p:cNvPicPr>
            <a:picLocks noGrp="1" noChangeAspect="1"/>
          </p:cNvPicPr>
          <p:nvPr>
            <p:ph sz="quarter" idx="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32094" y="3183596"/>
            <a:ext cx="3667637" cy="1933845"/>
          </a:xfrm>
        </p:spPr>
      </p:pic>
    </p:spTree>
    <p:extLst>
      <p:ext uri="{BB962C8B-B14F-4D97-AF65-F5344CB8AC3E}">
        <p14:creationId xmlns:p14="http://schemas.microsoft.com/office/powerpoint/2010/main" val="276292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15468"/>
            <a:ext cx="8429625" cy="1336135"/>
          </a:xfrm>
        </p:spPr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Relación entre los teoremas 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8448" y="1286648"/>
            <a:ext cx="8824424" cy="4107927"/>
          </a:xfrm>
        </p:spPr>
        <p:txBody>
          <a:bodyPr/>
          <a:lstStyle/>
          <a:p>
            <a:r>
              <a:rPr lang="es-ES" dirty="0" smtClean="0"/>
              <a:t>En todo triángulo rectángulo si despejamos p y q del teorema referido a los catetos y lo remplazamos en el teorema de la altura, se cumple que la altura es igual al producto de los catetos dividido por la hipotenusa</a:t>
            </a:r>
          </a:p>
          <a:p>
            <a:pPr marL="0" indent="0">
              <a:buNone/>
            </a:pPr>
            <a:endParaRPr lang="es-ES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4106" y="3816304"/>
            <a:ext cx="4317238" cy="2747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308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</a:t>
            </a:r>
            <a:r>
              <a:rPr lang="es-ES" dirty="0" smtClean="0"/>
              <a:t>xplicación</a:t>
            </a:r>
            <a:endParaRPr lang="es-ES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4499" y="2254896"/>
            <a:ext cx="1159392" cy="1256008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568" y="2146251"/>
            <a:ext cx="1159408" cy="1282749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560804" y="1417638"/>
            <a:ext cx="25730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Despejamos p y q</a:t>
            </a:r>
            <a:endParaRPr lang="es-ES" sz="2000" dirty="0"/>
          </a:p>
        </p:txBody>
      </p:sp>
      <p:sp>
        <p:nvSpPr>
          <p:cNvPr id="9" name="CuadroTexto 8"/>
          <p:cNvSpPr txBox="1"/>
          <p:nvPr/>
        </p:nvSpPr>
        <p:spPr>
          <a:xfrm>
            <a:off x="4178300" y="1463805"/>
            <a:ext cx="44000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/>
              <a:t>R</a:t>
            </a:r>
            <a:r>
              <a:rPr lang="es-ES" sz="2000" dirty="0" smtClean="0"/>
              <a:t>eemplazamos p y q en el teorema de la altura </a:t>
            </a:r>
            <a:endParaRPr lang="es-ES" sz="2000" dirty="0"/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78300" y="2882900"/>
            <a:ext cx="787400" cy="1092200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78300" y="2882900"/>
            <a:ext cx="787400" cy="1092200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81612" y="2345949"/>
            <a:ext cx="1679703" cy="2329910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67375" y="2254896"/>
            <a:ext cx="1546522" cy="1524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186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2"/>
          <p:cNvSpPr txBox="1">
            <a:spLocks/>
          </p:cNvSpPr>
          <p:nvPr/>
        </p:nvSpPr>
        <p:spPr>
          <a:xfrm>
            <a:off x="118994" y="160322"/>
            <a:ext cx="8523993" cy="110519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ts val="0"/>
              </a:spcBef>
              <a:spcAft>
                <a:spcPts val="2000"/>
              </a:spcAft>
              <a:buFontTx/>
              <a:buBlip>
                <a:blip r:embed="rId2"/>
              </a:buBlip>
              <a:defRPr sz="2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31825" indent="-282575" algn="l" defTabSz="914400" rtl="0" eaLnBrk="1" latinLnBrk="0" hangingPunct="1">
              <a:spcBef>
                <a:spcPts val="0"/>
              </a:spcBef>
              <a:spcAft>
                <a:spcPts val="1000"/>
              </a:spcAft>
              <a:buFontTx/>
              <a:buBlip>
                <a:blip r:embed="rId2"/>
              </a:buBlip>
              <a:defRPr sz="22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-282575" algn="l" defTabSz="914400" rtl="0" eaLnBrk="1" latinLnBrk="0" hangingPunct="1">
              <a:spcBef>
                <a:spcPts val="0"/>
              </a:spcBef>
              <a:spcAft>
                <a:spcPts val="1000"/>
              </a:spcAft>
              <a:buFontTx/>
              <a:buBlip>
                <a:blip r:embed="rId2"/>
              </a:buBlip>
              <a:defRPr sz="20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196975" indent="-282575" algn="l" defTabSz="914400" rtl="0" eaLnBrk="1" latinLnBrk="0" hangingPunct="1">
              <a:spcBef>
                <a:spcPts val="0"/>
              </a:spcBef>
              <a:spcAft>
                <a:spcPts val="1000"/>
              </a:spcAft>
              <a:buFontTx/>
              <a:buBlip>
                <a:blip r:embed="rId2"/>
              </a:buBlip>
              <a:defRPr sz="18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492250" indent="-295275" algn="l" defTabSz="914400" rtl="0" eaLnBrk="1" latinLnBrk="0" hangingPunct="1">
              <a:spcBef>
                <a:spcPts val="0"/>
              </a:spcBef>
              <a:spcAft>
                <a:spcPts val="1000"/>
              </a:spcAft>
              <a:buFontTx/>
              <a:buBlip>
                <a:blip r:embed="rId2"/>
              </a:buBlip>
              <a:defRPr sz="18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774825" indent="-288925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Tx/>
              <a:buBlip>
                <a:blip r:embed="rId2"/>
              </a:buBlip>
              <a:defRPr lang="en-US" sz="1800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055813" indent="-288925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Tx/>
              <a:buBlip>
                <a:blip r:embed="rId2"/>
              </a:buBlip>
              <a:defRPr lang="en-US" sz="1800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344738" indent="-288925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Tx/>
              <a:buBlip>
                <a:blip r:embed="rId2"/>
              </a:buBlip>
              <a:defRPr lang="en-US" sz="1800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625725" indent="-288925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Tx/>
              <a:buBlip>
                <a:blip r:embed="rId2"/>
              </a:buBlip>
              <a:defRPr lang="en-US" sz="1800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dirty="0" smtClean="0">
                <a:solidFill>
                  <a:schemeClr val="tx1"/>
                </a:solidFill>
              </a:rPr>
              <a:t>Ejemplo</a:t>
            </a:r>
          </a:p>
          <a:p>
            <a:r>
              <a:rPr lang="es-ES" dirty="0" smtClean="0">
                <a:solidFill>
                  <a:schemeClr val="tx1"/>
                </a:solidFill>
              </a:rPr>
              <a:t>Dado el triángulo ABC, rectángulo en A, si AB=15 cm y BD=9 cm ¿</a:t>
            </a:r>
            <a:r>
              <a:rPr lang="sk-SK" dirty="0" smtClean="0">
                <a:solidFill>
                  <a:schemeClr val="tx1"/>
                </a:solidFill>
              </a:rPr>
              <a:t>Cuá</a:t>
            </a:r>
            <a:r>
              <a:rPr lang="es-ES" dirty="0" err="1" smtClean="0">
                <a:solidFill>
                  <a:schemeClr val="tx1"/>
                </a:solidFill>
              </a:rPr>
              <a:t>nto</a:t>
            </a:r>
            <a:r>
              <a:rPr lang="es-ES" dirty="0" smtClean="0">
                <a:solidFill>
                  <a:schemeClr val="tx1"/>
                </a:solidFill>
              </a:rPr>
              <a:t> mide </a:t>
            </a:r>
            <a:r>
              <a:rPr lang="es-ES" dirty="0">
                <a:solidFill>
                  <a:schemeClr val="tx1"/>
                </a:solidFill>
              </a:rPr>
              <a:t>AC y AD</a:t>
            </a:r>
            <a:r>
              <a:rPr lang="es-ES" dirty="0" smtClean="0">
                <a:solidFill>
                  <a:schemeClr val="tx1"/>
                </a:solidFill>
              </a:rPr>
              <a:t>?</a:t>
            </a:r>
          </a:p>
          <a:p>
            <a:pPr marL="0" indent="0">
              <a:buFontTx/>
              <a:buNone/>
            </a:pPr>
            <a:endParaRPr lang="es-ES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885" y="2135929"/>
            <a:ext cx="2679700" cy="3517900"/>
          </a:xfrm>
          <a:prstGeom prst="rect">
            <a:avLst/>
          </a:prstGeom>
        </p:spPr>
      </p:pic>
      <p:sp>
        <p:nvSpPr>
          <p:cNvPr id="5" name="Marcador de contenido 2"/>
          <p:cNvSpPr txBox="1">
            <a:spLocks/>
          </p:cNvSpPr>
          <p:nvPr/>
        </p:nvSpPr>
        <p:spPr>
          <a:xfrm>
            <a:off x="5075272" y="2828738"/>
            <a:ext cx="4021915" cy="6643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ts val="0"/>
              </a:spcBef>
              <a:spcAft>
                <a:spcPts val="2000"/>
              </a:spcAft>
              <a:buFontTx/>
              <a:buBlip>
                <a:blip r:embed="rId2"/>
              </a:buBlip>
              <a:defRPr sz="2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31825" indent="-282575" algn="l" defTabSz="914400" rtl="0" eaLnBrk="1" latinLnBrk="0" hangingPunct="1">
              <a:spcBef>
                <a:spcPts val="0"/>
              </a:spcBef>
              <a:spcAft>
                <a:spcPts val="1000"/>
              </a:spcAft>
              <a:buFontTx/>
              <a:buBlip>
                <a:blip r:embed="rId2"/>
              </a:buBlip>
              <a:defRPr sz="22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-282575" algn="l" defTabSz="914400" rtl="0" eaLnBrk="1" latinLnBrk="0" hangingPunct="1">
              <a:spcBef>
                <a:spcPts val="0"/>
              </a:spcBef>
              <a:spcAft>
                <a:spcPts val="1000"/>
              </a:spcAft>
              <a:buFontTx/>
              <a:buBlip>
                <a:blip r:embed="rId2"/>
              </a:buBlip>
              <a:defRPr sz="20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196975" indent="-282575" algn="l" defTabSz="914400" rtl="0" eaLnBrk="1" latinLnBrk="0" hangingPunct="1">
              <a:spcBef>
                <a:spcPts val="0"/>
              </a:spcBef>
              <a:spcAft>
                <a:spcPts val="1000"/>
              </a:spcAft>
              <a:buFontTx/>
              <a:buBlip>
                <a:blip r:embed="rId2"/>
              </a:buBlip>
              <a:defRPr sz="18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492250" indent="-295275" algn="l" defTabSz="914400" rtl="0" eaLnBrk="1" latinLnBrk="0" hangingPunct="1">
              <a:spcBef>
                <a:spcPts val="0"/>
              </a:spcBef>
              <a:spcAft>
                <a:spcPts val="1000"/>
              </a:spcAft>
              <a:buFontTx/>
              <a:buBlip>
                <a:blip r:embed="rId2"/>
              </a:buBlip>
              <a:defRPr sz="18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774825" indent="-288925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Tx/>
              <a:buBlip>
                <a:blip r:embed="rId2"/>
              </a:buBlip>
              <a:defRPr lang="en-US" sz="1800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055813" indent="-288925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Tx/>
              <a:buBlip>
                <a:blip r:embed="rId2"/>
              </a:buBlip>
              <a:defRPr lang="en-US" sz="1800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344738" indent="-288925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Tx/>
              <a:buBlip>
                <a:blip r:embed="rId2"/>
              </a:buBlip>
              <a:defRPr lang="en-US" sz="1800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625725" indent="-288925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Tx/>
              <a:buBlip>
                <a:blip r:embed="rId2"/>
              </a:buBlip>
              <a:defRPr lang="en-US" sz="1800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s-ES" dirty="0" smtClean="0">
                <a:solidFill>
                  <a:schemeClr val="tx1"/>
                </a:solidFill>
              </a:rPr>
              <a:t>Aplicamos el teorema de los catetos nuevamente para calcular AC y AD</a:t>
            </a:r>
            <a:endParaRPr lang="es-ES" dirty="0">
              <a:solidFill>
                <a:schemeClr val="tx1"/>
              </a:solidFill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97570" y="2618971"/>
            <a:ext cx="1815647" cy="2004285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97570" y="4752563"/>
            <a:ext cx="1777702" cy="744713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13217" y="4144095"/>
            <a:ext cx="1605927" cy="191475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16471" y="4144095"/>
            <a:ext cx="1626516" cy="1914759"/>
          </a:xfrm>
          <a:prstGeom prst="rect">
            <a:avLst/>
          </a:prstGeom>
        </p:spPr>
      </p:pic>
      <p:sp>
        <p:nvSpPr>
          <p:cNvPr id="10" name="Marcador de contenido 2"/>
          <p:cNvSpPr txBox="1">
            <a:spLocks/>
          </p:cNvSpPr>
          <p:nvPr/>
        </p:nvSpPr>
        <p:spPr>
          <a:xfrm>
            <a:off x="3484238" y="2135929"/>
            <a:ext cx="5575056" cy="6643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ts val="0"/>
              </a:spcBef>
              <a:spcAft>
                <a:spcPts val="2000"/>
              </a:spcAft>
              <a:buFontTx/>
              <a:buBlip>
                <a:blip r:embed="rId2"/>
              </a:buBlip>
              <a:defRPr sz="2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31825" indent="-282575" algn="l" defTabSz="914400" rtl="0" eaLnBrk="1" latinLnBrk="0" hangingPunct="1">
              <a:spcBef>
                <a:spcPts val="0"/>
              </a:spcBef>
              <a:spcAft>
                <a:spcPts val="1000"/>
              </a:spcAft>
              <a:buFontTx/>
              <a:buBlip>
                <a:blip r:embed="rId2"/>
              </a:buBlip>
              <a:defRPr sz="22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-282575" algn="l" defTabSz="914400" rtl="0" eaLnBrk="1" latinLnBrk="0" hangingPunct="1">
              <a:spcBef>
                <a:spcPts val="0"/>
              </a:spcBef>
              <a:spcAft>
                <a:spcPts val="1000"/>
              </a:spcAft>
              <a:buFontTx/>
              <a:buBlip>
                <a:blip r:embed="rId2"/>
              </a:buBlip>
              <a:defRPr sz="20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196975" indent="-282575" algn="l" defTabSz="914400" rtl="0" eaLnBrk="1" latinLnBrk="0" hangingPunct="1">
              <a:spcBef>
                <a:spcPts val="0"/>
              </a:spcBef>
              <a:spcAft>
                <a:spcPts val="1000"/>
              </a:spcAft>
              <a:buFontTx/>
              <a:buBlip>
                <a:blip r:embed="rId2"/>
              </a:buBlip>
              <a:defRPr sz="18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492250" indent="-295275" algn="l" defTabSz="914400" rtl="0" eaLnBrk="1" latinLnBrk="0" hangingPunct="1">
              <a:spcBef>
                <a:spcPts val="0"/>
              </a:spcBef>
              <a:spcAft>
                <a:spcPts val="1000"/>
              </a:spcAft>
              <a:buFontTx/>
              <a:buBlip>
                <a:blip r:embed="rId2"/>
              </a:buBlip>
              <a:defRPr sz="18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774825" indent="-288925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Tx/>
              <a:buBlip>
                <a:blip r:embed="rId2"/>
              </a:buBlip>
              <a:defRPr lang="en-US" sz="1800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055813" indent="-288925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Tx/>
              <a:buBlip>
                <a:blip r:embed="rId2"/>
              </a:buBlip>
              <a:defRPr lang="en-US" sz="1800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344738" indent="-288925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Tx/>
              <a:buBlip>
                <a:blip r:embed="rId2"/>
              </a:buBlip>
              <a:defRPr lang="en-US" sz="1800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625725" indent="-288925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Tx/>
              <a:buBlip>
                <a:blip r:embed="rId2"/>
              </a:buBlip>
              <a:defRPr lang="en-US" sz="1800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s-ES" dirty="0" smtClean="0">
                <a:solidFill>
                  <a:schemeClr val="tx1"/>
                </a:solidFill>
              </a:rPr>
              <a:t>Aplicando el teorema de los catetos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329885" y="6080358"/>
            <a:ext cx="50639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</a:rPr>
              <a:t>AC mide 20 cm y AD  mide 12 cm</a:t>
            </a:r>
            <a:endParaRPr lang="es-E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59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ejercicios</a:t>
            </a:r>
            <a:endParaRPr lang="es-E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4251" y="1251541"/>
            <a:ext cx="7992549" cy="2066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1250" y="3734742"/>
            <a:ext cx="8205927" cy="2060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378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</TotalTime>
  <Words>196</Words>
  <Application>Microsoft Office PowerPoint</Application>
  <PresentationFormat>Presentación en pantalla (4:3)</PresentationFormat>
  <Paragraphs>25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Clase 10  Matemática  Cuarto Medio  24/11</vt:lpstr>
      <vt:lpstr>OBJETIVO</vt:lpstr>
      <vt:lpstr>TRIÁNGULO RECTÁNGULO</vt:lpstr>
      <vt:lpstr>Teorema de Euclides</vt:lpstr>
      <vt:lpstr>Teorema de Euclides</vt:lpstr>
      <vt:lpstr>Relación entre los teoremas </vt:lpstr>
      <vt:lpstr>Explicación</vt:lpstr>
      <vt:lpstr>Presentación de PowerPoint</vt:lpstr>
      <vt:lpstr>ejercicios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TEOREMAS DE EUCLIDES</dc:title>
  <dc:creator>Gema Palma</dc:creator>
  <cp:lastModifiedBy>HP</cp:lastModifiedBy>
  <cp:revision>13</cp:revision>
  <dcterms:created xsi:type="dcterms:W3CDTF">2016-06-28T01:26:47Z</dcterms:created>
  <dcterms:modified xsi:type="dcterms:W3CDTF">2020-11-24T15:25:32Z</dcterms:modified>
</cp:coreProperties>
</file>