
<file path=[Content_Types].xml><?xml version="1.0" encoding="utf-8"?>
<Types xmlns="http://schemas.openxmlformats.org/package/2006/content-types">
  <Default Extension="png" ContentType="image/png"/>
  <Default Extension="svg" ContentType="image/svg+xml"/>
  <Default Extension="jpeg" ContentType="image/jpeg"/>
  <Default Extension="wma" ContentType="audio/x-ms-wma"/>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77" r:id="rId2"/>
    <p:sldId id="278" r:id="rId3"/>
    <p:sldId id="280" r:id="rId4"/>
    <p:sldId id="284" r:id="rId5"/>
    <p:sldId id="283" r:id="rId6"/>
    <p:sldId id="258" r:id="rId7"/>
    <p:sldId id="259" r:id="rId8"/>
    <p:sldId id="260" r:id="rId9"/>
    <p:sldId id="262" r:id="rId10"/>
    <p:sldId id="263" r:id="rId11"/>
    <p:sldId id="264" r:id="rId12"/>
    <p:sldId id="266" r:id="rId13"/>
    <p:sldId id="265" r:id="rId14"/>
    <p:sldId id="267" r:id="rId15"/>
    <p:sldId id="269" r:id="rId16"/>
    <p:sldId id="268" r:id="rId17"/>
    <p:sldId id="270" r:id="rId18"/>
    <p:sldId id="271" r:id="rId19"/>
    <p:sldId id="272" r:id="rId20"/>
    <p:sldId id="274" r:id="rId21"/>
    <p:sldId id="273" r:id="rId22"/>
    <p:sldId id="275" r:id="rId23"/>
    <p:sldId id="276" r:id="rId24"/>
    <p:sldId id="282" r:id="rId25"/>
    <p:sldId id="281" r:id="rId26"/>
    <p:sldId id="261" r:id="rId27"/>
    <p:sldId id="286" r:id="rId28"/>
    <p:sldId id="285"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8" d="100"/>
          <a:sy n="78" d="100"/>
        </p:scale>
        <p:origin x="-3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0EA6A2-FEDB-4914-B212-7DA912C4FB70}" type="datetimeFigureOut">
              <a:rPr lang="es-CL" smtClean="0"/>
              <a:t>12-11-2020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665BECF-37AE-4774-8AC3-ED2EEECCD3DB}"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466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EA6A2-FEDB-4914-B212-7DA912C4FB70}" type="datetimeFigureOut">
              <a:rPr lang="es-CL" smtClean="0"/>
              <a:t>12-11-2020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5046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EA6A2-FEDB-4914-B212-7DA912C4FB70}" type="datetimeFigureOut">
              <a:rPr lang="es-CL" smtClean="0"/>
              <a:t>12-11-2020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1393578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10EA6A2-FEDB-4914-B212-7DA912C4FB70}" type="datetimeFigureOut">
              <a:rPr lang="es-CL" smtClean="0"/>
              <a:t>12-11-2020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3645898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10EA6A2-FEDB-4914-B212-7DA912C4FB70}" type="datetimeFigureOut">
              <a:rPr lang="es-CL" smtClean="0"/>
              <a:t>12-11-2020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665BECF-37AE-4774-8AC3-ED2EEECCD3DB}"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264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10EA6A2-FEDB-4914-B212-7DA912C4FB70}" type="datetimeFigureOut">
              <a:rPr lang="es-CL" smtClean="0"/>
              <a:t>12-11-2020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145145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10EA6A2-FEDB-4914-B212-7DA912C4FB70}" type="datetimeFigureOut">
              <a:rPr lang="es-CL" smtClean="0"/>
              <a:t>12-11-2020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3229971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10EA6A2-FEDB-4914-B212-7DA912C4FB70}" type="datetimeFigureOut">
              <a:rPr lang="es-CL" smtClean="0"/>
              <a:t>12-11-2020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131156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0EA6A2-FEDB-4914-B212-7DA912C4FB70}" type="datetimeFigureOut">
              <a:rPr lang="es-CL" smtClean="0"/>
              <a:t>12-11-2020</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310260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0EA6A2-FEDB-4914-B212-7DA912C4FB70}" type="datetimeFigureOut">
              <a:rPr lang="es-CL" smtClean="0"/>
              <a:t>12-11-2020</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65BECF-37AE-4774-8AC3-ED2EEECCD3DB}" type="slidenum">
              <a:rPr lang="es-CL" smtClean="0"/>
              <a:t>‹Nº›</a:t>
            </a:fld>
            <a:endParaRPr lang="es-CL"/>
          </a:p>
        </p:txBody>
      </p:sp>
    </p:spTree>
    <p:extLst>
      <p:ext uri="{BB962C8B-B14F-4D97-AF65-F5344CB8AC3E}">
        <p14:creationId xmlns:p14="http://schemas.microsoft.com/office/powerpoint/2010/main" val="101900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EA6A2-FEDB-4914-B212-7DA912C4FB70}" type="datetimeFigureOut">
              <a:rPr lang="es-CL" smtClean="0"/>
              <a:t>12-11-2020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665BECF-37AE-4774-8AC3-ED2EEECCD3DB}" type="slidenum">
              <a:rPr lang="es-CL" smtClean="0"/>
              <a:t>‹Nº›</a:t>
            </a:fld>
            <a:endParaRPr lang="es-CL"/>
          </a:p>
        </p:txBody>
      </p:sp>
    </p:spTree>
    <p:extLst>
      <p:ext uri="{BB962C8B-B14F-4D97-AF65-F5344CB8AC3E}">
        <p14:creationId xmlns:p14="http://schemas.microsoft.com/office/powerpoint/2010/main" val="3135119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0EA6A2-FEDB-4914-B212-7DA912C4FB70}" type="datetimeFigureOut">
              <a:rPr lang="es-CL" smtClean="0"/>
              <a:t>12-11-2020</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65BECF-37AE-4774-8AC3-ED2EEECCD3DB}"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9785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9.png"/><Relationship Id="rId3" Type="http://schemas.openxmlformats.org/officeDocument/2006/relationships/image" Target="NULL"/><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media/image7.png"/><Relationship Id="rId1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D58F5-4F03-3A49-ACD9-2C1B79BBB3B0}"/>
              </a:ext>
            </a:extLst>
          </p:cNvPr>
          <p:cNvSpPr>
            <a:spLocks noGrp="1"/>
          </p:cNvSpPr>
          <p:nvPr>
            <p:ph type="ctrTitle"/>
          </p:nvPr>
        </p:nvSpPr>
        <p:spPr>
          <a:xfrm>
            <a:off x="2414588" y="850477"/>
            <a:ext cx="8327549" cy="3222264"/>
          </a:xfrm>
        </p:spPr>
        <p:txBody>
          <a:bodyPr>
            <a:normAutofit/>
          </a:bodyPr>
          <a:lstStyle/>
          <a:p>
            <a:pPr>
              <a:spcAft>
                <a:spcPts val="600"/>
              </a:spcAft>
            </a:pPr>
            <a:r>
              <a:rPr lang="en-US" sz="2200" dirty="0"/>
              <a:t>   </a:t>
            </a:r>
            <a:br>
              <a:rPr lang="en-US" sz="2200" dirty="0"/>
            </a:br>
            <a:r>
              <a:rPr lang="en-US" sz="2200" dirty="0"/>
              <a:t/>
            </a:r>
            <a:br>
              <a:rPr lang="en-US" sz="2200" dirty="0"/>
            </a:br>
            <a:r>
              <a:rPr lang="en-US" sz="2800" b="1" dirty="0"/>
              <a:t>Colegio Mater Dolorosa</a:t>
            </a:r>
            <a:r>
              <a:rPr lang="en-US" sz="2800" dirty="0"/>
              <a:t/>
            </a:r>
            <a:br>
              <a:rPr lang="en-US" sz="2800" dirty="0"/>
            </a:br>
            <a:r>
              <a:rPr lang="en-US" sz="2800" dirty="0" err="1" smtClean="0"/>
              <a:t>Profesora</a:t>
            </a:r>
            <a:r>
              <a:rPr lang="en-US" sz="2800" dirty="0" smtClean="0"/>
              <a:t> : </a:t>
            </a:r>
            <a:r>
              <a:rPr lang="en-US" sz="2800" dirty="0"/>
              <a:t>MARÍA EUGENIA AHUMADA </a:t>
            </a:r>
            <a:r>
              <a:rPr lang="en-US" sz="2800" b="1" u="sng" dirty="0"/>
              <a:t/>
            </a:r>
            <a:br>
              <a:rPr lang="en-US" sz="2800" b="1" u="sng" dirty="0"/>
            </a:br>
            <a:r>
              <a:rPr lang="en-US" sz="2800" b="1" u="sng" dirty="0"/>
              <a:t/>
            </a:r>
            <a:br>
              <a:rPr lang="en-US" sz="2800" b="1" u="sng" dirty="0"/>
            </a:br>
            <a:r>
              <a:rPr lang="en-US" sz="2800" b="1" u="sng" dirty="0"/>
              <a:t>CLASE </a:t>
            </a:r>
            <a:r>
              <a:rPr lang="en-US" sz="2800" b="1" u="sng" dirty="0" smtClean="0"/>
              <a:t>º 6      </a:t>
            </a:r>
            <a:r>
              <a:rPr lang="en-US" sz="2800" b="1" u="sng" dirty="0"/>
              <a:t>FÍSICA        </a:t>
            </a:r>
            <a:r>
              <a:rPr lang="en-US" sz="2800" b="1" u="sng" dirty="0" smtClean="0"/>
              <a:t>CUARTO </a:t>
            </a:r>
            <a:r>
              <a:rPr lang="en-US" sz="2800" b="1" u="sng" dirty="0"/>
              <a:t>MEDIO ELECTIVO</a:t>
            </a:r>
            <a:r>
              <a:rPr lang="en-US" sz="2800" u="sng" dirty="0"/>
              <a:t>.-</a:t>
            </a:r>
            <a:r>
              <a:rPr lang="en-US" sz="2800" dirty="0"/>
              <a:t/>
            </a:r>
            <a:br>
              <a:rPr lang="en-US" sz="2800" dirty="0"/>
            </a:br>
            <a:r>
              <a:rPr lang="en-US" sz="2800" dirty="0"/>
              <a:t/>
            </a:r>
            <a:br>
              <a:rPr lang="en-US" sz="2800" dirty="0"/>
            </a:br>
            <a:r>
              <a:rPr lang="en-US" sz="2800" dirty="0"/>
              <a:t>11 de </a:t>
            </a:r>
            <a:r>
              <a:rPr lang="en-US" sz="2800" dirty="0" err="1" smtClean="0"/>
              <a:t>Noviembre</a:t>
            </a:r>
            <a:r>
              <a:rPr lang="en-US" sz="2800" dirty="0" smtClean="0"/>
              <a:t>  </a:t>
            </a:r>
            <a:r>
              <a:rPr lang="en-US" sz="2800" dirty="0"/>
              <a:t>2020</a:t>
            </a:r>
            <a:endParaRPr lang="es-CL" sz="2800" dirty="0"/>
          </a:p>
        </p:txBody>
      </p:sp>
      <p:sp>
        <p:nvSpPr>
          <p:cNvPr id="3" name="Subtítulo 2">
            <a:extLst>
              <a:ext uri="{FF2B5EF4-FFF2-40B4-BE49-F238E27FC236}">
                <a16:creationId xmlns:a16="http://schemas.microsoft.com/office/drawing/2014/main" xmlns="" id="{9D0AEECA-8E26-B24B-BDC4-2920D70D0DB4}"/>
              </a:ext>
            </a:extLst>
          </p:cNvPr>
          <p:cNvSpPr>
            <a:spLocks noGrp="1"/>
          </p:cNvSpPr>
          <p:nvPr>
            <p:ph type="subTitle" idx="1"/>
          </p:nvPr>
        </p:nvSpPr>
        <p:spPr>
          <a:xfrm>
            <a:off x="2414588" y="4339241"/>
            <a:ext cx="6513037" cy="882568"/>
          </a:xfrm>
        </p:spPr>
        <p:txBody>
          <a:bodyPr>
            <a:normAutofit fontScale="92500" lnSpcReduction="20000"/>
          </a:bodyPr>
          <a:lstStyle/>
          <a:p>
            <a:pPr>
              <a:lnSpc>
                <a:spcPct val="110000"/>
              </a:lnSpc>
            </a:pPr>
            <a:r>
              <a:rPr lang="es-CL" sz="2800" b="1" dirty="0"/>
              <a:t>TEST DE   FÍSICA ELECTIVA  DEL   DEMRE </a:t>
            </a:r>
            <a:r>
              <a:rPr lang="es-CL" sz="2800" b="1" dirty="0" smtClean="0"/>
              <a:t>2019</a:t>
            </a:r>
            <a:r>
              <a:rPr lang="es-CL" sz="2800" dirty="0" smtClean="0"/>
              <a:t>.</a:t>
            </a:r>
            <a:endParaRPr lang="es-CL" sz="2800" dirty="0"/>
          </a:p>
        </p:txBody>
      </p:sp>
      <p:pic>
        <p:nvPicPr>
          <p:cNvPr id="4" name="Imagen 3" descr="page1image31357152">
            <a:extLst>
              <a:ext uri="{FF2B5EF4-FFF2-40B4-BE49-F238E27FC236}">
                <a16:creationId xmlns:a16="http://schemas.microsoft.com/office/drawing/2014/main" xmlns="" id="{7DC1E951-288B-4B40-82CC-751912D04C0E}"/>
              </a:ext>
            </a:extLst>
          </p:cNvPr>
          <p:cNvPicPr/>
          <p:nvPr/>
        </p:nvPicPr>
        <p:blipFill rotWithShape="1">
          <a:blip r:embed="rId2">
            <a:extLst>
              <a:ext uri="{28A0092B-C50C-407E-A947-70E740481C1C}">
                <a14:useLocalDpi xmlns:a14="http://schemas.microsoft.com/office/drawing/2010/main" val="0"/>
              </a:ext>
            </a:extLst>
          </a:blip>
          <a:srcRect r="5340" b="-1"/>
          <a:stretch/>
        </p:blipFill>
        <p:spPr bwMode="auto">
          <a:xfrm>
            <a:off x="328294" y="464777"/>
            <a:ext cx="1853797" cy="2382332"/>
          </a:xfrm>
          <a:prstGeom prst="rect">
            <a:avLst/>
          </a:prstGeom>
          <a:noFill/>
        </p:spPr>
      </p:pic>
      <p:pic>
        <p:nvPicPr>
          <p:cNvPr id="5" name="Imagen 4"/>
          <p:cNvPicPr>
            <a:picLocks noChangeAspect="1"/>
          </p:cNvPicPr>
          <p:nvPr/>
        </p:nvPicPr>
        <p:blipFill>
          <a:blip r:embed="rId3"/>
          <a:stretch>
            <a:fillRect/>
          </a:stretch>
        </p:blipFill>
        <p:spPr>
          <a:xfrm>
            <a:off x="8927625" y="2977373"/>
            <a:ext cx="2692873" cy="2692873"/>
          </a:xfrm>
          <a:prstGeom prst="rect">
            <a:avLst/>
          </a:prstGeom>
        </p:spPr>
      </p:pic>
    </p:spTree>
    <p:extLst>
      <p:ext uri="{BB962C8B-B14F-4D97-AF65-F5344CB8AC3E}">
        <p14:creationId xmlns:p14="http://schemas.microsoft.com/office/powerpoint/2010/main" val="3914921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1460" y="64397"/>
            <a:ext cx="8275869" cy="4163542"/>
          </a:xfrm>
          <a:prstGeom prst="rect">
            <a:avLst/>
          </a:prstGeom>
        </p:spPr>
      </p:pic>
      <p:pic>
        <p:nvPicPr>
          <p:cNvPr id="3" name="Imagen 2"/>
          <p:cNvPicPr>
            <a:picLocks noChangeAspect="1"/>
          </p:cNvPicPr>
          <p:nvPr/>
        </p:nvPicPr>
        <p:blipFill>
          <a:blip r:embed="rId3"/>
          <a:stretch>
            <a:fillRect/>
          </a:stretch>
        </p:blipFill>
        <p:spPr>
          <a:xfrm>
            <a:off x="954540" y="4043967"/>
            <a:ext cx="8266734" cy="3101339"/>
          </a:xfrm>
          <a:prstGeom prst="rect">
            <a:avLst/>
          </a:prstGeom>
        </p:spPr>
      </p:pic>
    </p:spTree>
    <p:extLst>
      <p:ext uri="{BB962C8B-B14F-4D97-AF65-F5344CB8AC3E}">
        <p14:creationId xmlns:p14="http://schemas.microsoft.com/office/powerpoint/2010/main" val="402909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5883" y="476518"/>
            <a:ext cx="9575396" cy="5048320"/>
          </a:xfrm>
          <a:prstGeom prst="rect">
            <a:avLst/>
          </a:prstGeom>
        </p:spPr>
      </p:pic>
    </p:spTree>
    <p:extLst>
      <p:ext uri="{BB962C8B-B14F-4D97-AF65-F5344CB8AC3E}">
        <p14:creationId xmlns:p14="http://schemas.microsoft.com/office/powerpoint/2010/main" val="3091706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72732" y="333296"/>
            <a:ext cx="10431888" cy="2585323"/>
          </a:xfrm>
          <a:prstGeom prst="rect">
            <a:avLst/>
          </a:prstGeom>
        </p:spPr>
        <p:txBody>
          <a:bodyPr wrap="square">
            <a:spAutoFit/>
          </a:bodyPr>
          <a:lstStyle/>
          <a:p>
            <a:r>
              <a:rPr lang="es-ES" dirty="0" smtClean="0"/>
              <a:t>PREGUNTA 7 (Módulo Común)</a:t>
            </a:r>
          </a:p>
          <a:p>
            <a:r>
              <a:rPr lang="es-ES" dirty="0" smtClean="0"/>
              <a:t>¿De qué depende el que se pueda mejorar la precisión del valor medido de una</a:t>
            </a:r>
          </a:p>
          <a:p>
            <a:r>
              <a:rPr lang="es-ES" dirty="0" smtClean="0"/>
              <a:t>constante física?</a:t>
            </a:r>
          </a:p>
          <a:p>
            <a:endParaRPr lang="es-ES" dirty="0" smtClean="0"/>
          </a:p>
          <a:p>
            <a:r>
              <a:rPr lang="es-ES" dirty="0" smtClean="0"/>
              <a:t>A) De la vigencia del marco conceptual empleado en el análisis.</a:t>
            </a:r>
          </a:p>
          <a:p>
            <a:r>
              <a:rPr lang="es-ES" dirty="0" smtClean="0"/>
              <a:t>B) Del contexto histórico en el que se hacen las mediciones.</a:t>
            </a:r>
          </a:p>
          <a:p>
            <a:r>
              <a:rPr lang="es-ES" dirty="0" smtClean="0"/>
              <a:t>C) De la hipótesis planteada para la investigación.</a:t>
            </a:r>
          </a:p>
          <a:p>
            <a:r>
              <a:rPr lang="es-ES" dirty="0" smtClean="0"/>
              <a:t>D) De la tecnología empleada en las mediciones.</a:t>
            </a:r>
          </a:p>
          <a:p>
            <a:r>
              <a:rPr lang="es-ES" dirty="0" smtClean="0"/>
              <a:t>E) De la cantidad de instrumentos disponibles.</a:t>
            </a:r>
            <a:endParaRPr lang="es-ES" dirty="0"/>
          </a:p>
        </p:txBody>
      </p:sp>
    </p:spTree>
    <p:extLst>
      <p:ext uri="{BB962C8B-B14F-4D97-AF65-F5344CB8AC3E}">
        <p14:creationId xmlns:p14="http://schemas.microsoft.com/office/powerpoint/2010/main" val="5901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4614" y="-38637"/>
            <a:ext cx="7401651" cy="6691290"/>
          </a:xfrm>
          <a:prstGeom prst="rect">
            <a:avLst/>
          </a:prstGeom>
        </p:spPr>
      </p:pic>
    </p:spTree>
    <p:extLst>
      <p:ext uri="{BB962C8B-B14F-4D97-AF65-F5344CB8AC3E}">
        <p14:creationId xmlns:p14="http://schemas.microsoft.com/office/powerpoint/2010/main" val="286810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04552" y="1997839"/>
            <a:ext cx="10908406" cy="2862322"/>
          </a:xfrm>
          <a:prstGeom prst="rect">
            <a:avLst/>
          </a:prstGeom>
        </p:spPr>
        <p:txBody>
          <a:bodyPr wrap="square">
            <a:spAutoFit/>
          </a:bodyPr>
          <a:lstStyle/>
          <a:p>
            <a:r>
              <a:rPr lang="es-ES" dirty="0" smtClean="0"/>
              <a:t>PREGUNTA 9 (Módulo Común)</a:t>
            </a:r>
          </a:p>
          <a:p>
            <a:r>
              <a:rPr lang="es-ES" dirty="0" smtClean="0"/>
              <a:t>La pendiente de la curva en un gráfico de </a:t>
            </a:r>
            <a:r>
              <a:rPr lang="es-ES" dirty="0" err="1" smtClean="0"/>
              <a:t>momentum</a:t>
            </a:r>
            <a:r>
              <a:rPr lang="es-ES" dirty="0" smtClean="0"/>
              <a:t> lineal (cantidad de movimiento) en función del tiempo, en un movimiento rectilíneo, representa</a:t>
            </a:r>
          </a:p>
          <a:p>
            <a:endParaRPr lang="es-ES" dirty="0"/>
          </a:p>
          <a:p>
            <a:endParaRPr lang="es-ES" dirty="0" smtClean="0"/>
          </a:p>
          <a:p>
            <a:r>
              <a:rPr lang="es-ES" dirty="0" smtClean="0"/>
              <a:t>A) la masa.</a:t>
            </a:r>
          </a:p>
          <a:p>
            <a:r>
              <a:rPr lang="es-ES" dirty="0" smtClean="0"/>
              <a:t>B) la aceleración.</a:t>
            </a:r>
          </a:p>
          <a:p>
            <a:r>
              <a:rPr lang="es-ES" dirty="0" smtClean="0"/>
              <a:t>C) la fuerza neta.</a:t>
            </a:r>
          </a:p>
          <a:p>
            <a:r>
              <a:rPr lang="es-ES" dirty="0" smtClean="0"/>
              <a:t>D) el desplazamiento.</a:t>
            </a:r>
          </a:p>
          <a:p>
            <a:r>
              <a:rPr lang="es-ES" dirty="0" smtClean="0"/>
              <a:t>E) la velocidad media.</a:t>
            </a:r>
            <a:endParaRPr lang="es-ES" dirty="0"/>
          </a:p>
        </p:txBody>
      </p:sp>
    </p:spTree>
    <p:extLst>
      <p:ext uri="{BB962C8B-B14F-4D97-AF65-F5344CB8AC3E}">
        <p14:creationId xmlns:p14="http://schemas.microsoft.com/office/powerpoint/2010/main" val="622637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00494" y="540494"/>
            <a:ext cx="8259930" cy="5461061"/>
          </a:xfrm>
          <a:prstGeom prst="rect">
            <a:avLst/>
          </a:prstGeom>
        </p:spPr>
      </p:pic>
    </p:spTree>
    <p:extLst>
      <p:ext uri="{BB962C8B-B14F-4D97-AF65-F5344CB8AC3E}">
        <p14:creationId xmlns:p14="http://schemas.microsoft.com/office/powerpoint/2010/main" val="2181330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23493" y="119767"/>
            <a:ext cx="8615966" cy="5851657"/>
          </a:xfrm>
          <a:prstGeom prst="rect">
            <a:avLst/>
          </a:prstGeom>
        </p:spPr>
      </p:pic>
    </p:spTree>
    <p:extLst>
      <p:ext uri="{BB962C8B-B14F-4D97-AF65-F5344CB8AC3E}">
        <p14:creationId xmlns:p14="http://schemas.microsoft.com/office/powerpoint/2010/main" val="468779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7800" y="643943"/>
            <a:ext cx="9835071" cy="4765183"/>
          </a:xfrm>
          <a:prstGeom prst="rect">
            <a:avLst/>
          </a:prstGeom>
        </p:spPr>
      </p:pic>
    </p:spTree>
    <p:extLst>
      <p:ext uri="{BB962C8B-B14F-4D97-AF65-F5344CB8AC3E}">
        <p14:creationId xmlns:p14="http://schemas.microsoft.com/office/powerpoint/2010/main" val="213747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342" y="1493949"/>
            <a:ext cx="11143520" cy="3026301"/>
          </a:xfrm>
          <a:prstGeom prst="rect">
            <a:avLst/>
          </a:prstGeom>
        </p:spPr>
      </p:pic>
    </p:spTree>
    <p:extLst>
      <p:ext uri="{BB962C8B-B14F-4D97-AF65-F5344CB8AC3E}">
        <p14:creationId xmlns:p14="http://schemas.microsoft.com/office/powerpoint/2010/main" val="4095644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0629" y="682580"/>
            <a:ext cx="9289071" cy="5190186"/>
          </a:xfrm>
          <a:prstGeom prst="rect">
            <a:avLst/>
          </a:prstGeom>
        </p:spPr>
      </p:pic>
    </p:spTree>
    <p:extLst>
      <p:ext uri="{BB962C8B-B14F-4D97-AF65-F5344CB8AC3E}">
        <p14:creationId xmlns:p14="http://schemas.microsoft.com/office/powerpoint/2010/main" val="907958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09" y="468584"/>
            <a:ext cx="5726269" cy="5726269"/>
          </a:xfrm>
          <a:prstGeom prst="rect">
            <a:avLst/>
          </a:prstGeom>
        </p:spPr>
      </p:pic>
      <p:sp>
        <p:nvSpPr>
          <p:cNvPr id="2" name="CuadroTexto 1"/>
          <p:cNvSpPr txBox="1"/>
          <p:nvPr/>
        </p:nvSpPr>
        <p:spPr>
          <a:xfrm>
            <a:off x="7897091" y="1267691"/>
            <a:ext cx="3782291" cy="954107"/>
          </a:xfrm>
          <a:prstGeom prst="rect">
            <a:avLst/>
          </a:prstGeom>
          <a:noFill/>
        </p:spPr>
        <p:txBody>
          <a:bodyPr wrap="square" rtlCol="0">
            <a:spAutoFit/>
          </a:bodyPr>
          <a:lstStyle/>
          <a:p>
            <a:r>
              <a:rPr lang="es-CL" sz="2800" dirty="0" smtClean="0"/>
              <a:t>ENSAYO FÍSICA COMÚN  18 PREGUNTAS 36 MIN.- </a:t>
            </a:r>
            <a:endParaRPr lang="es-CL" sz="2800" dirty="0"/>
          </a:p>
        </p:txBody>
      </p:sp>
    </p:spTree>
    <p:extLst>
      <p:ext uri="{BB962C8B-B14F-4D97-AF65-F5344CB8AC3E}">
        <p14:creationId xmlns:p14="http://schemas.microsoft.com/office/powerpoint/2010/main" val="358002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56403" y="437882"/>
            <a:ext cx="11167157" cy="3885646"/>
          </a:xfrm>
          <a:prstGeom prst="rect">
            <a:avLst/>
          </a:prstGeom>
        </p:spPr>
      </p:pic>
    </p:spTree>
    <p:extLst>
      <p:ext uri="{BB962C8B-B14F-4D97-AF65-F5344CB8AC3E}">
        <p14:creationId xmlns:p14="http://schemas.microsoft.com/office/powerpoint/2010/main" val="2873106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046" y="538533"/>
            <a:ext cx="10771030" cy="3693319"/>
          </a:xfrm>
          <a:prstGeom prst="rect">
            <a:avLst/>
          </a:prstGeom>
        </p:spPr>
        <p:txBody>
          <a:bodyPr wrap="square">
            <a:spAutoFit/>
          </a:bodyPr>
          <a:lstStyle/>
          <a:p>
            <a:r>
              <a:rPr lang="es-ES" dirty="0" smtClean="0"/>
              <a:t>PREGUNTA 16 (Módulo Común)</a:t>
            </a:r>
          </a:p>
          <a:p>
            <a:endParaRPr lang="es-ES" dirty="0" smtClean="0"/>
          </a:p>
          <a:p>
            <a:r>
              <a:rPr lang="es-ES" dirty="0" smtClean="0"/>
              <a:t>Giordano Bruno, en el siglo XVI, planteó teorías cosmológicas que mejoraban lo propuesto por el modelo heliocéntrico de Nicolás Copérnico. En el siglo XVII, Galileo Galilei fue el primero que realizó observaciones de objetos imperceptibles a simple vista, describiendo unos extraños apéndices en Saturno, los que medio siglo más tarde fueron observados como anillos por </a:t>
            </a:r>
            <a:r>
              <a:rPr lang="es-ES" dirty="0" err="1" smtClean="0"/>
              <a:t>Christiaan</a:t>
            </a:r>
            <a:r>
              <a:rPr lang="es-ES" dirty="0"/>
              <a:t> </a:t>
            </a:r>
            <a:r>
              <a:rPr lang="es-ES" dirty="0" smtClean="0"/>
              <a:t>Huygens. Con la información proporcionada, es correcto inferir que</a:t>
            </a:r>
          </a:p>
          <a:p>
            <a:endParaRPr lang="es-ES" dirty="0" smtClean="0"/>
          </a:p>
          <a:p>
            <a:r>
              <a:rPr lang="es-ES" dirty="0" smtClean="0"/>
              <a:t>A) no pudieron realizarse avances científicos en ausencia de avances  tecnológicos.</a:t>
            </a:r>
          </a:p>
          <a:p>
            <a:r>
              <a:rPr lang="es-ES" dirty="0" smtClean="0"/>
              <a:t>B) no fue hasta </a:t>
            </a:r>
            <a:r>
              <a:rPr lang="es-ES" dirty="0" err="1" smtClean="0"/>
              <a:t>Christiaan</a:t>
            </a:r>
            <a:r>
              <a:rPr lang="es-ES" dirty="0" smtClean="0"/>
              <a:t> Huygens que se realizaron observaciones cosmológicas.</a:t>
            </a:r>
          </a:p>
          <a:p>
            <a:r>
              <a:rPr lang="es-ES" dirty="0" smtClean="0"/>
              <a:t>C) el telescopio permitió invalidar el modelo heliocéntrico de Nicolás Copérnico.</a:t>
            </a:r>
          </a:p>
          <a:p>
            <a:r>
              <a:rPr lang="es-ES" dirty="0" smtClean="0"/>
              <a:t>D) el telescopio permitió realizar avances inéditos a partir de su uso científico.</a:t>
            </a:r>
          </a:p>
          <a:p>
            <a:r>
              <a:rPr lang="es-ES" dirty="0" smtClean="0"/>
              <a:t>E) no se realizaron avances en cosmología antes de Galileo Galilei.</a:t>
            </a:r>
            <a:endParaRPr lang="es-CL" dirty="0"/>
          </a:p>
        </p:txBody>
      </p:sp>
    </p:spTree>
    <p:extLst>
      <p:ext uri="{BB962C8B-B14F-4D97-AF65-F5344CB8AC3E}">
        <p14:creationId xmlns:p14="http://schemas.microsoft.com/office/powerpoint/2010/main" val="3002625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9701" y="458710"/>
            <a:ext cx="10792496" cy="2585323"/>
          </a:xfrm>
          <a:prstGeom prst="rect">
            <a:avLst/>
          </a:prstGeom>
        </p:spPr>
        <p:txBody>
          <a:bodyPr wrap="square">
            <a:spAutoFit/>
          </a:bodyPr>
          <a:lstStyle/>
          <a:p>
            <a:r>
              <a:rPr lang="es-ES" dirty="0" smtClean="0"/>
              <a:t>PREGUNTA 17 (Módulo Común)</a:t>
            </a:r>
          </a:p>
          <a:p>
            <a:r>
              <a:rPr lang="es-ES" dirty="0" smtClean="0"/>
              <a:t>¿Cuál de las siguientes afirmaciones respecto de las ondas sísmicas P es siempre correcta?</a:t>
            </a:r>
          </a:p>
          <a:p>
            <a:endParaRPr lang="es-ES" dirty="0"/>
          </a:p>
          <a:p>
            <a:endParaRPr lang="es-ES" dirty="0" smtClean="0"/>
          </a:p>
          <a:p>
            <a:r>
              <a:rPr lang="es-ES" dirty="0" smtClean="0"/>
              <a:t>A) Su rapidez aumenta a medida que se propagan.</a:t>
            </a:r>
          </a:p>
          <a:p>
            <a:r>
              <a:rPr lang="es-ES" dirty="0" smtClean="0"/>
              <a:t>B) Solo pueden propagarse en materiales en fase líquida.</a:t>
            </a:r>
          </a:p>
          <a:p>
            <a:r>
              <a:rPr lang="es-ES" dirty="0" smtClean="0"/>
              <a:t>C) Son las últimas ondas que se detectan en un sismógrafo.</a:t>
            </a:r>
          </a:p>
          <a:p>
            <a:r>
              <a:rPr lang="es-ES" dirty="0" smtClean="0"/>
              <a:t>D) Se originan en el epicentro propagándose hacia el interior de la Tierra.</a:t>
            </a:r>
          </a:p>
          <a:p>
            <a:r>
              <a:rPr lang="es-ES" dirty="0" smtClean="0"/>
              <a:t>E) Es posible detectarlas en cualquier sismógrafo ubicado en la corteza  terrestre.</a:t>
            </a:r>
            <a:endParaRPr lang="es-ES" dirty="0"/>
          </a:p>
        </p:txBody>
      </p:sp>
    </p:spTree>
    <p:extLst>
      <p:ext uri="{BB962C8B-B14F-4D97-AF65-F5344CB8AC3E}">
        <p14:creationId xmlns:p14="http://schemas.microsoft.com/office/powerpoint/2010/main" val="862312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339" y="425003"/>
            <a:ext cx="10818793" cy="5342115"/>
          </a:xfrm>
          <a:prstGeom prst="rect">
            <a:avLst/>
          </a:prstGeom>
        </p:spPr>
      </p:pic>
    </p:spTree>
    <p:extLst>
      <p:ext uri="{BB962C8B-B14F-4D97-AF65-F5344CB8AC3E}">
        <p14:creationId xmlns:p14="http://schemas.microsoft.com/office/powerpoint/2010/main" val="3207419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0491" y="1101436"/>
            <a:ext cx="10287000" cy="156966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CL" sz="9600" dirty="0" smtClean="0"/>
              <a:t>SOLUCIONES</a:t>
            </a:r>
            <a:endParaRPr lang="es-CL" sz="9600" dirty="0"/>
          </a:p>
        </p:txBody>
      </p:sp>
      <p:pic>
        <p:nvPicPr>
          <p:cNvPr id="3" name="Imagen 2"/>
          <p:cNvPicPr>
            <a:picLocks noChangeAspect="1"/>
          </p:cNvPicPr>
          <p:nvPr/>
        </p:nvPicPr>
        <p:blipFill>
          <a:blip r:embed="rId2"/>
          <a:stretch>
            <a:fillRect/>
          </a:stretch>
        </p:blipFill>
        <p:spPr>
          <a:xfrm>
            <a:off x="7904017" y="3034145"/>
            <a:ext cx="3004993" cy="3004993"/>
          </a:xfrm>
          <a:prstGeom prst="rect">
            <a:avLst/>
          </a:prstGeom>
        </p:spPr>
      </p:pic>
      <p:sp>
        <p:nvSpPr>
          <p:cNvPr id="4" name="CuadroTexto 3"/>
          <p:cNvSpPr txBox="1"/>
          <p:nvPr/>
        </p:nvSpPr>
        <p:spPr>
          <a:xfrm>
            <a:off x="810491" y="3296992"/>
            <a:ext cx="6427436"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L" sz="4400" dirty="0" smtClean="0">
                <a:solidFill>
                  <a:srgbClr val="00B050"/>
                </a:solidFill>
              </a:rPr>
              <a:t>Revisar que sus respuestas estén el Chat.</a:t>
            </a:r>
            <a:endParaRPr lang="es-CL" sz="4400" dirty="0">
              <a:solidFill>
                <a:srgbClr val="00B050"/>
              </a:solidFill>
            </a:endParaRPr>
          </a:p>
        </p:txBody>
      </p:sp>
    </p:spTree>
    <p:extLst>
      <p:ext uri="{BB962C8B-B14F-4D97-AF65-F5344CB8AC3E}">
        <p14:creationId xmlns:p14="http://schemas.microsoft.com/office/powerpoint/2010/main" val="178696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6822354"/>
              </p:ext>
            </p:extLst>
          </p:nvPr>
        </p:nvGraphicFramePr>
        <p:xfrm>
          <a:off x="2032000" y="768926"/>
          <a:ext cx="2103582" cy="2926080"/>
        </p:xfrm>
        <a:graphic>
          <a:graphicData uri="http://schemas.openxmlformats.org/drawingml/2006/table">
            <a:tbl>
              <a:tblPr firstRow="1" bandRow="1">
                <a:tableStyleId>{5C22544A-7EE6-4342-B048-85BDC9FD1C3A}</a:tableStyleId>
              </a:tblPr>
              <a:tblGrid>
                <a:gridCol w="669636"/>
                <a:gridCol w="1433946"/>
              </a:tblGrid>
              <a:tr h="364682">
                <a:tc>
                  <a:txBody>
                    <a:bodyPr/>
                    <a:lstStyle/>
                    <a:p>
                      <a:r>
                        <a:rPr lang="es-CL" dirty="0" smtClean="0"/>
                        <a:t>N°</a:t>
                      </a:r>
                      <a:r>
                        <a:rPr lang="es-CL" baseline="0" dirty="0" smtClean="0"/>
                        <a:t> </a:t>
                      </a:r>
                      <a:endParaRPr lang="es-CL" dirty="0"/>
                    </a:p>
                  </a:txBody>
                  <a:tcPr/>
                </a:tc>
                <a:tc>
                  <a:txBody>
                    <a:bodyPr/>
                    <a:lstStyle/>
                    <a:p>
                      <a:r>
                        <a:rPr lang="es-CL" dirty="0" smtClean="0"/>
                        <a:t>Respuesta</a:t>
                      </a:r>
                      <a:endParaRPr lang="es-CL" dirty="0"/>
                    </a:p>
                  </a:txBody>
                  <a:tcPr/>
                </a:tc>
              </a:tr>
              <a:tr h="364682">
                <a:tc>
                  <a:txBody>
                    <a:bodyPr/>
                    <a:lstStyle/>
                    <a:p>
                      <a:r>
                        <a:rPr lang="es-CL" dirty="0" smtClean="0"/>
                        <a:t>1</a:t>
                      </a:r>
                      <a:endParaRPr lang="es-CL" dirty="0"/>
                    </a:p>
                  </a:txBody>
                  <a:tcPr/>
                </a:tc>
                <a:tc>
                  <a:txBody>
                    <a:bodyPr/>
                    <a:lstStyle/>
                    <a:p>
                      <a:r>
                        <a:rPr lang="es-CL" dirty="0" smtClean="0"/>
                        <a:t>A</a:t>
                      </a:r>
                    </a:p>
                  </a:txBody>
                  <a:tcPr/>
                </a:tc>
              </a:tr>
              <a:tr h="364682">
                <a:tc>
                  <a:txBody>
                    <a:bodyPr/>
                    <a:lstStyle/>
                    <a:p>
                      <a:r>
                        <a:rPr lang="es-CL" dirty="0" smtClean="0"/>
                        <a:t>2</a:t>
                      </a:r>
                      <a:endParaRPr lang="es-CL" dirty="0"/>
                    </a:p>
                  </a:txBody>
                  <a:tcPr/>
                </a:tc>
                <a:tc>
                  <a:txBody>
                    <a:bodyPr/>
                    <a:lstStyle/>
                    <a:p>
                      <a:r>
                        <a:rPr lang="es-CL" dirty="0" smtClean="0"/>
                        <a:t>C</a:t>
                      </a:r>
                      <a:endParaRPr lang="es-CL" dirty="0"/>
                    </a:p>
                  </a:txBody>
                  <a:tcPr/>
                </a:tc>
              </a:tr>
              <a:tr h="364682">
                <a:tc>
                  <a:txBody>
                    <a:bodyPr/>
                    <a:lstStyle/>
                    <a:p>
                      <a:r>
                        <a:rPr lang="es-CL" dirty="0" smtClean="0"/>
                        <a:t>3</a:t>
                      </a:r>
                      <a:endParaRPr lang="es-CL" dirty="0"/>
                    </a:p>
                  </a:txBody>
                  <a:tcPr/>
                </a:tc>
                <a:tc>
                  <a:txBody>
                    <a:bodyPr/>
                    <a:lstStyle/>
                    <a:p>
                      <a:r>
                        <a:rPr lang="es-CL" dirty="0" smtClean="0"/>
                        <a:t>B</a:t>
                      </a:r>
                      <a:endParaRPr lang="es-CL" dirty="0"/>
                    </a:p>
                  </a:txBody>
                  <a:tcPr/>
                </a:tc>
              </a:tr>
              <a:tr h="364682">
                <a:tc>
                  <a:txBody>
                    <a:bodyPr/>
                    <a:lstStyle/>
                    <a:p>
                      <a:r>
                        <a:rPr lang="es-CL" dirty="0" smtClean="0"/>
                        <a:t>4</a:t>
                      </a:r>
                      <a:endParaRPr lang="es-CL" dirty="0"/>
                    </a:p>
                  </a:txBody>
                  <a:tcPr/>
                </a:tc>
                <a:tc>
                  <a:txBody>
                    <a:bodyPr/>
                    <a:lstStyle/>
                    <a:p>
                      <a:r>
                        <a:rPr lang="es-CL" dirty="0" smtClean="0"/>
                        <a:t>C</a:t>
                      </a:r>
                      <a:endParaRPr lang="es-CL" dirty="0"/>
                    </a:p>
                  </a:txBody>
                  <a:tcPr/>
                </a:tc>
              </a:tr>
              <a:tr h="364682">
                <a:tc>
                  <a:txBody>
                    <a:bodyPr/>
                    <a:lstStyle/>
                    <a:p>
                      <a:r>
                        <a:rPr lang="es-CL" dirty="0" smtClean="0"/>
                        <a:t>5</a:t>
                      </a:r>
                      <a:endParaRPr lang="es-CL" dirty="0"/>
                    </a:p>
                  </a:txBody>
                  <a:tcPr/>
                </a:tc>
                <a:tc>
                  <a:txBody>
                    <a:bodyPr/>
                    <a:lstStyle/>
                    <a:p>
                      <a:r>
                        <a:rPr lang="es-CL" baseline="0" dirty="0" smtClean="0"/>
                        <a:t>E</a:t>
                      </a:r>
                      <a:endParaRPr lang="es-CL" baseline="0" dirty="0"/>
                    </a:p>
                  </a:txBody>
                  <a:tcPr/>
                </a:tc>
              </a:tr>
              <a:tr h="0">
                <a:tc>
                  <a:txBody>
                    <a:bodyPr/>
                    <a:lstStyle/>
                    <a:p>
                      <a:r>
                        <a:rPr lang="es-CL" dirty="0" smtClean="0"/>
                        <a:t>6</a:t>
                      </a:r>
                      <a:endParaRPr lang="es-CL" dirty="0"/>
                    </a:p>
                  </a:txBody>
                  <a:tcPr/>
                </a:tc>
                <a:tc>
                  <a:txBody>
                    <a:bodyPr/>
                    <a:lstStyle/>
                    <a:p>
                      <a:r>
                        <a:rPr lang="es-CL" dirty="0" smtClean="0"/>
                        <a:t>B</a:t>
                      </a:r>
                      <a:endParaRPr lang="es-CL" dirty="0"/>
                    </a:p>
                  </a:txBody>
                  <a:tcPr/>
                </a:tc>
              </a:tr>
              <a:tr h="364682">
                <a:tc>
                  <a:txBody>
                    <a:bodyPr/>
                    <a:lstStyle/>
                    <a:p>
                      <a:r>
                        <a:rPr lang="es-CL" dirty="0" smtClean="0"/>
                        <a:t>7</a:t>
                      </a:r>
                      <a:endParaRPr lang="es-CL" dirty="0"/>
                    </a:p>
                  </a:txBody>
                  <a:tcPr/>
                </a:tc>
                <a:tc>
                  <a:txBody>
                    <a:bodyPr/>
                    <a:lstStyle/>
                    <a:p>
                      <a:r>
                        <a:rPr lang="es-CL" dirty="0" smtClean="0"/>
                        <a:t>D</a:t>
                      </a:r>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02642095"/>
              </p:ext>
            </p:extLst>
          </p:nvPr>
        </p:nvGraphicFramePr>
        <p:xfrm>
          <a:off x="4525817" y="906705"/>
          <a:ext cx="3267365" cy="3200477"/>
        </p:xfrm>
        <a:graphic>
          <a:graphicData uri="http://schemas.openxmlformats.org/drawingml/2006/table">
            <a:tbl>
              <a:tblPr firstRow="1" bandRow="1">
                <a:tableStyleId>{5C22544A-7EE6-4342-B048-85BDC9FD1C3A}</a:tableStyleId>
              </a:tblPr>
              <a:tblGrid>
                <a:gridCol w="1654075"/>
                <a:gridCol w="1613290"/>
              </a:tblGrid>
              <a:tr h="328253">
                <a:tc>
                  <a:txBody>
                    <a:bodyPr/>
                    <a:lstStyle/>
                    <a:p>
                      <a:r>
                        <a:rPr lang="es-CL" dirty="0" smtClean="0"/>
                        <a:t>N°</a:t>
                      </a:r>
                      <a:endParaRPr lang="es-CL" dirty="0"/>
                    </a:p>
                  </a:txBody>
                  <a:tcPr/>
                </a:tc>
                <a:tc>
                  <a:txBody>
                    <a:bodyPr/>
                    <a:lstStyle/>
                    <a:p>
                      <a:r>
                        <a:rPr lang="es-CL" dirty="0" smtClean="0"/>
                        <a:t>Respuesta</a:t>
                      </a:r>
                      <a:endParaRPr lang="es-CL" dirty="0"/>
                    </a:p>
                  </a:txBody>
                  <a:tcPr/>
                </a:tc>
              </a:tr>
              <a:tr h="328253">
                <a:tc>
                  <a:txBody>
                    <a:bodyPr/>
                    <a:lstStyle/>
                    <a:p>
                      <a:r>
                        <a:rPr lang="es-CL" dirty="0" smtClean="0"/>
                        <a:t>8</a:t>
                      </a:r>
                      <a:endParaRPr lang="es-CL" dirty="0"/>
                    </a:p>
                  </a:txBody>
                  <a:tcPr/>
                </a:tc>
                <a:tc>
                  <a:txBody>
                    <a:bodyPr/>
                    <a:lstStyle/>
                    <a:p>
                      <a:r>
                        <a:rPr lang="es-CL" dirty="0" smtClean="0"/>
                        <a:t>D</a:t>
                      </a:r>
                      <a:endParaRPr lang="es-CL" dirty="0"/>
                    </a:p>
                  </a:txBody>
                  <a:tcPr/>
                </a:tc>
              </a:tr>
              <a:tr h="328253">
                <a:tc>
                  <a:txBody>
                    <a:bodyPr/>
                    <a:lstStyle/>
                    <a:p>
                      <a:r>
                        <a:rPr lang="es-CL" dirty="0" smtClean="0"/>
                        <a:t>9</a:t>
                      </a:r>
                      <a:endParaRPr lang="es-CL" dirty="0"/>
                    </a:p>
                  </a:txBody>
                  <a:tcPr/>
                </a:tc>
                <a:tc>
                  <a:txBody>
                    <a:bodyPr/>
                    <a:lstStyle/>
                    <a:p>
                      <a:r>
                        <a:rPr lang="es-CL" dirty="0" smtClean="0"/>
                        <a:t>C</a:t>
                      </a:r>
                      <a:endParaRPr lang="es-CL" dirty="0"/>
                    </a:p>
                  </a:txBody>
                  <a:tcPr/>
                </a:tc>
              </a:tr>
              <a:tr h="328253">
                <a:tc>
                  <a:txBody>
                    <a:bodyPr/>
                    <a:lstStyle/>
                    <a:p>
                      <a:r>
                        <a:rPr lang="es-CL" dirty="0" smtClean="0"/>
                        <a:t>10</a:t>
                      </a:r>
                      <a:endParaRPr lang="es-CL" dirty="0"/>
                    </a:p>
                  </a:txBody>
                  <a:tcPr/>
                </a:tc>
                <a:tc>
                  <a:txBody>
                    <a:bodyPr/>
                    <a:lstStyle/>
                    <a:p>
                      <a:r>
                        <a:rPr lang="es-CL" dirty="0" smtClean="0"/>
                        <a:t>D</a:t>
                      </a:r>
                      <a:endParaRPr lang="es-CL" dirty="0"/>
                    </a:p>
                  </a:txBody>
                  <a:tcPr/>
                </a:tc>
              </a:tr>
              <a:tr h="328253">
                <a:tc>
                  <a:txBody>
                    <a:bodyPr/>
                    <a:lstStyle/>
                    <a:p>
                      <a:r>
                        <a:rPr lang="es-CL" dirty="0" smtClean="0"/>
                        <a:t>11</a:t>
                      </a:r>
                      <a:endParaRPr lang="es-CL" dirty="0"/>
                    </a:p>
                  </a:txBody>
                  <a:tcPr/>
                </a:tc>
                <a:tc>
                  <a:txBody>
                    <a:bodyPr/>
                    <a:lstStyle/>
                    <a:p>
                      <a:r>
                        <a:rPr lang="es-CL" dirty="0" smtClean="0"/>
                        <a:t>A</a:t>
                      </a:r>
                      <a:endParaRPr lang="es-CL" dirty="0"/>
                    </a:p>
                  </a:txBody>
                  <a:tcPr/>
                </a:tc>
              </a:tr>
              <a:tr h="328253">
                <a:tc>
                  <a:txBody>
                    <a:bodyPr/>
                    <a:lstStyle/>
                    <a:p>
                      <a:r>
                        <a:rPr lang="es-CL" dirty="0" smtClean="0"/>
                        <a:t>12</a:t>
                      </a:r>
                      <a:endParaRPr lang="es-CL" dirty="0"/>
                    </a:p>
                  </a:txBody>
                  <a:tcPr/>
                </a:tc>
                <a:tc>
                  <a:txBody>
                    <a:bodyPr/>
                    <a:lstStyle/>
                    <a:p>
                      <a:r>
                        <a:rPr lang="es-CL" dirty="0" smtClean="0"/>
                        <a:t>B</a:t>
                      </a:r>
                      <a:endParaRPr lang="es-CL" dirty="0"/>
                    </a:p>
                  </a:txBody>
                  <a:tcPr/>
                </a:tc>
              </a:tr>
              <a:tr h="328253">
                <a:tc>
                  <a:txBody>
                    <a:bodyPr/>
                    <a:lstStyle/>
                    <a:p>
                      <a:r>
                        <a:rPr lang="es-CL" dirty="0" smtClean="0"/>
                        <a:t>13</a:t>
                      </a:r>
                      <a:endParaRPr lang="es-CL" dirty="0"/>
                    </a:p>
                  </a:txBody>
                  <a:tcPr/>
                </a:tc>
                <a:tc>
                  <a:txBody>
                    <a:bodyPr/>
                    <a:lstStyle/>
                    <a:p>
                      <a:r>
                        <a:rPr lang="es-CL" dirty="0" smtClean="0"/>
                        <a:t>B</a:t>
                      </a:r>
                      <a:endParaRPr lang="es-CL" dirty="0"/>
                    </a:p>
                  </a:txBody>
                  <a:tcPr/>
                </a:tc>
              </a:tr>
              <a:tr h="640157">
                <a:tc>
                  <a:txBody>
                    <a:bodyPr/>
                    <a:lstStyle/>
                    <a:p>
                      <a:r>
                        <a:rPr lang="es-CL" dirty="0" smtClean="0"/>
                        <a:t>14</a:t>
                      </a:r>
                    </a:p>
                  </a:txBody>
                  <a:tcPr/>
                </a:tc>
                <a:tc>
                  <a:txBody>
                    <a:bodyPr/>
                    <a:lstStyle/>
                    <a:p>
                      <a:r>
                        <a:rPr lang="es-CL" dirty="0" smtClean="0"/>
                        <a:t>D</a:t>
                      </a:r>
                    </a:p>
                  </a:txBody>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341005332"/>
              </p:ext>
            </p:extLst>
          </p:nvPr>
        </p:nvGraphicFramePr>
        <p:xfrm>
          <a:off x="8271162" y="719666"/>
          <a:ext cx="2597728" cy="1752600"/>
        </p:xfrm>
        <a:graphic>
          <a:graphicData uri="http://schemas.openxmlformats.org/drawingml/2006/table">
            <a:tbl>
              <a:tblPr firstRow="1" bandRow="1">
                <a:tableStyleId>{5C22544A-7EE6-4342-B048-85BDC9FD1C3A}</a:tableStyleId>
              </a:tblPr>
              <a:tblGrid>
                <a:gridCol w="1298864"/>
                <a:gridCol w="1298864"/>
              </a:tblGrid>
              <a:tr h="370840">
                <a:tc>
                  <a:txBody>
                    <a:bodyPr/>
                    <a:lstStyle/>
                    <a:p>
                      <a:r>
                        <a:rPr lang="es-CL" dirty="0" smtClean="0"/>
                        <a:t>N°</a:t>
                      </a:r>
                      <a:endParaRPr lang="es-CL" dirty="0"/>
                    </a:p>
                  </a:txBody>
                  <a:tcPr/>
                </a:tc>
                <a:tc>
                  <a:txBody>
                    <a:bodyPr/>
                    <a:lstStyle/>
                    <a:p>
                      <a:r>
                        <a:rPr lang="es-CL" dirty="0" smtClean="0"/>
                        <a:t>respuesta</a:t>
                      </a:r>
                      <a:endParaRPr lang="es-CL" dirty="0"/>
                    </a:p>
                  </a:txBody>
                  <a:tcPr/>
                </a:tc>
              </a:tr>
              <a:tr h="370840">
                <a:tc>
                  <a:txBody>
                    <a:bodyPr/>
                    <a:lstStyle/>
                    <a:p>
                      <a:r>
                        <a:rPr lang="es-CL" dirty="0" smtClean="0"/>
                        <a:t>15</a:t>
                      </a:r>
                      <a:endParaRPr lang="es-CL" dirty="0"/>
                    </a:p>
                  </a:txBody>
                  <a:tcPr/>
                </a:tc>
                <a:tc>
                  <a:txBody>
                    <a:bodyPr/>
                    <a:lstStyle/>
                    <a:p>
                      <a:r>
                        <a:rPr lang="es-CL" dirty="0" smtClean="0"/>
                        <a:t>B</a:t>
                      </a:r>
                      <a:endParaRPr lang="es-CL" dirty="0"/>
                    </a:p>
                  </a:txBody>
                  <a:tcPr/>
                </a:tc>
              </a:tr>
              <a:tr h="370840">
                <a:tc>
                  <a:txBody>
                    <a:bodyPr/>
                    <a:lstStyle/>
                    <a:p>
                      <a:r>
                        <a:rPr lang="es-CL" dirty="0" smtClean="0"/>
                        <a:t>16</a:t>
                      </a:r>
                      <a:endParaRPr lang="es-CL" dirty="0"/>
                    </a:p>
                  </a:txBody>
                  <a:tcPr/>
                </a:tc>
                <a:tc>
                  <a:txBody>
                    <a:bodyPr/>
                    <a:lstStyle/>
                    <a:p>
                      <a:r>
                        <a:rPr lang="es-CL" dirty="0" smtClean="0"/>
                        <a:t>D</a:t>
                      </a:r>
                      <a:endParaRPr lang="es-CL" dirty="0"/>
                    </a:p>
                  </a:txBody>
                  <a:tcPr/>
                </a:tc>
              </a:tr>
              <a:tr h="370840">
                <a:tc>
                  <a:txBody>
                    <a:bodyPr/>
                    <a:lstStyle/>
                    <a:p>
                      <a:r>
                        <a:rPr lang="es-CL" dirty="0" smtClean="0"/>
                        <a:t>17</a:t>
                      </a:r>
                    </a:p>
                    <a:p>
                      <a:r>
                        <a:rPr lang="es-CL" dirty="0" smtClean="0"/>
                        <a:t>18</a:t>
                      </a:r>
                      <a:endParaRPr lang="es-CL" dirty="0"/>
                    </a:p>
                  </a:txBody>
                  <a:tcPr/>
                </a:tc>
                <a:tc>
                  <a:txBody>
                    <a:bodyPr/>
                    <a:lstStyle/>
                    <a:p>
                      <a:r>
                        <a:rPr lang="es-CL" dirty="0" smtClean="0"/>
                        <a:t>E</a:t>
                      </a:r>
                    </a:p>
                    <a:p>
                      <a:r>
                        <a:rPr lang="es-CL" dirty="0" smtClean="0"/>
                        <a:t>E</a:t>
                      </a:r>
                      <a:endParaRPr lang="es-CL" dirty="0"/>
                    </a:p>
                  </a:txBody>
                  <a:tcPr/>
                </a:tc>
              </a:tr>
            </a:tbl>
          </a:graphicData>
        </a:graphic>
      </p:graphicFrame>
    </p:spTree>
    <p:extLst>
      <p:ext uri="{BB962C8B-B14F-4D97-AF65-F5344CB8AC3E}">
        <p14:creationId xmlns:p14="http://schemas.microsoft.com/office/powerpoint/2010/main" val="412056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302797"/>
            <a:ext cx="6818527" cy="3688436"/>
          </a:xfrm>
          <a:prstGeom prst="rect">
            <a:avLst/>
          </a:prstGeom>
        </p:spPr>
      </p:pic>
      <p:pic>
        <p:nvPicPr>
          <p:cNvPr id="1026" name="Picture 2" descr="Refraction of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442" y="392412"/>
            <a:ext cx="6394940" cy="283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3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12617" y="604404"/>
            <a:ext cx="8468355" cy="3863687"/>
          </a:xfrm>
          <a:prstGeom prst="rect">
            <a:avLst/>
          </a:prstGeom>
        </p:spPr>
      </p:pic>
    </p:spTree>
    <p:extLst>
      <p:ext uri="{BB962C8B-B14F-4D97-AF65-F5344CB8AC3E}">
        <p14:creationId xmlns:p14="http://schemas.microsoft.com/office/powerpoint/2010/main" val="2982782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38981" y="1143000"/>
            <a:ext cx="8354648" cy="3703443"/>
          </a:xfrm>
          <a:prstGeom prst="rect">
            <a:avLst/>
          </a:prstGeom>
        </p:spPr>
      </p:pic>
    </p:spTree>
    <p:extLst>
      <p:ext uri="{BB962C8B-B14F-4D97-AF65-F5344CB8AC3E}">
        <p14:creationId xmlns:p14="http://schemas.microsoft.com/office/powerpoint/2010/main" val="2839418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descr="Colegial">
            <a:extLst>
              <a:ext uri="{FF2B5EF4-FFF2-40B4-BE49-F238E27FC236}">
                <a16:creationId xmlns:a16="http://schemas.microsoft.com/office/drawing/2014/main" xmlns="" id="{800D0F14-F65B-0042-A61B-974E9339E2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965639" y="1838888"/>
            <a:ext cx="783198" cy="783198"/>
          </a:xfrm>
          <a:prstGeom prst="rect">
            <a:avLst/>
          </a:prstGeom>
        </p:spPr>
      </p:pic>
      <p:sp>
        <p:nvSpPr>
          <p:cNvPr id="2" name="Título 1">
            <a:extLst>
              <a:ext uri="{FF2B5EF4-FFF2-40B4-BE49-F238E27FC236}">
                <a16:creationId xmlns:a16="http://schemas.microsoft.com/office/drawing/2014/main" xmlns="" id="{D4C13FCF-FAE4-DD49-B2FE-4E96933F7C97}"/>
              </a:ext>
            </a:extLst>
          </p:cNvPr>
          <p:cNvSpPr>
            <a:spLocks noGrp="1"/>
          </p:cNvSpPr>
          <p:nvPr>
            <p:ph type="title"/>
          </p:nvPr>
        </p:nvSpPr>
        <p:spPr>
          <a:ln>
            <a:solidFill>
              <a:srgbClr val="00B050"/>
            </a:solidFill>
          </a:ln>
          <a:effectLst>
            <a:outerShdw blurRad="50800" dist="38100" dir="10800000" algn="r" rotWithShape="0">
              <a:prstClr val="black">
                <a:alpha val="40000"/>
              </a:prstClr>
            </a:outerShdw>
          </a:effectLst>
        </p:spPr>
        <p:txBody>
          <a:bodyPr/>
          <a:lstStyle/>
          <a:p>
            <a:r>
              <a:rPr lang="es-CL" dirty="0"/>
              <a:t>Pautas de clase.-</a:t>
            </a:r>
          </a:p>
        </p:txBody>
      </p:sp>
      <p:sp>
        <p:nvSpPr>
          <p:cNvPr id="3" name="Marcador de contenido 2">
            <a:extLst>
              <a:ext uri="{FF2B5EF4-FFF2-40B4-BE49-F238E27FC236}">
                <a16:creationId xmlns:a16="http://schemas.microsoft.com/office/drawing/2014/main" xmlns="" id="{D28B0DEC-DDE2-384E-B1F2-BEFFEB4B45A0}"/>
              </a:ext>
            </a:extLst>
          </p:cNvPr>
          <p:cNvSpPr>
            <a:spLocks noGrp="1"/>
          </p:cNvSpPr>
          <p:nvPr>
            <p:ph idx="1"/>
          </p:nvPr>
        </p:nvSpPr>
        <p:spPr>
          <a:xfrm>
            <a:off x="457200" y="2367092"/>
            <a:ext cx="10820400" cy="3424107"/>
          </a:xfrm>
          <a:prstGeom prst="rect">
            <a:avLst/>
          </a:prstGeom>
        </p:spPr>
        <p:txBody>
          <a:bodyPr>
            <a:normAutofit/>
          </a:bodyPr>
          <a:lstStyle/>
          <a:p>
            <a:r>
              <a:rPr lang="es-CL" dirty="0"/>
              <a:t>Alumnas y alumnos deben tener su nombre en imagen de zoom.</a:t>
            </a:r>
          </a:p>
          <a:p>
            <a:r>
              <a:rPr lang="es-CL" dirty="0"/>
              <a:t>Anotar sus asistencia en el chat al inicio y al final de la clase para puntaje de asistencia a clase.</a:t>
            </a:r>
          </a:p>
          <a:p>
            <a:r>
              <a:rPr lang="es-CL" dirty="0"/>
              <a:t>Mantener silenciados sus micrófonos.</a:t>
            </a:r>
          </a:p>
          <a:p>
            <a:r>
              <a:rPr lang="es-CL" dirty="0" smtClean="0"/>
              <a:t>Activar micrófono </a:t>
            </a:r>
            <a:r>
              <a:rPr lang="es-CL" dirty="0"/>
              <a:t>al momento de hacer consultas o intervenir en clases un vez que ha pedido la palabra – levatando la mano o a  </a:t>
            </a:r>
            <a:r>
              <a:rPr lang="es-CL" dirty="0" smtClean="0"/>
              <a:t>través </a:t>
            </a:r>
            <a:r>
              <a:rPr lang="es-CL" dirty="0"/>
              <a:t>del chat.</a:t>
            </a:r>
          </a:p>
          <a:p>
            <a:r>
              <a:rPr lang="es-CL" dirty="0"/>
              <a:t>Break   de   9:45     a 9:55 </a:t>
            </a:r>
            <a:r>
              <a:rPr lang="es-CL" dirty="0" err="1" smtClean="0"/>
              <a:t>hrs</a:t>
            </a:r>
            <a:r>
              <a:rPr lang="es-CL" dirty="0"/>
              <a:t> </a:t>
            </a:r>
            <a:r>
              <a:rPr lang="es-CL" dirty="0" smtClean="0"/>
              <a:t>         11:45      a   11:50  </a:t>
            </a:r>
            <a:r>
              <a:rPr lang="es-CL" dirty="0" err="1" smtClean="0"/>
              <a:t>hrs</a:t>
            </a:r>
            <a:r>
              <a:rPr lang="es-CL" dirty="0" smtClean="0"/>
              <a:t> </a:t>
            </a:r>
            <a:endParaRPr lang="es-CL" dirty="0"/>
          </a:p>
          <a:p>
            <a:r>
              <a:rPr lang="es-CL" dirty="0"/>
              <a:t>Las actividades a evaluar  se indican cada clase y deben ser enviadas al correo institucuional.  </a:t>
            </a:r>
          </a:p>
          <a:p>
            <a:r>
              <a:rPr lang="es-CL" dirty="0"/>
              <a:t>maria_ahumada@materdolorosa.cl </a:t>
            </a:r>
          </a:p>
          <a:p>
            <a:pPr marL="0" indent="0">
              <a:buNone/>
            </a:pPr>
            <a:endParaRPr lang="es-CL" dirty="0"/>
          </a:p>
        </p:txBody>
      </p:sp>
      <p:pic>
        <p:nvPicPr>
          <p:cNvPr id="5" name="Gráfico 4" descr="Micrófono de radiocomunicación">
            <a:extLst>
              <a:ext uri="{FF2B5EF4-FFF2-40B4-BE49-F238E27FC236}">
                <a16:creationId xmlns:a16="http://schemas.microsoft.com/office/drawing/2014/main" xmlns="" id="{6417E435-5FC6-C549-88EB-C3CC036591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91889" y="3160972"/>
            <a:ext cx="764148" cy="764148"/>
          </a:xfrm>
          <a:prstGeom prst="rect">
            <a:avLst/>
          </a:prstGeom>
        </p:spPr>
      </p:pic>
      <p:pic>
        <p:nvPicPr>
          <p:cNvPr id="13" name="Gráfico 12" descr="Colegiala">
            <a:extLst>
              <a:ext uri="{FF2B5EF4-FFF2-40B4-BE49-F238E27FC236}">
                <a16:creationId xmlns:a16="http://schemas.microsoft.com/office/drawing/2014/main" xmlns="" id="{8D644218-1EA5-7F4F-BC97-5544CD0D05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06177" y="1417278"/>
            <a:ext cx="685712" cy="685712"/>
          </a:xfrm>
          <a:prstGeom prst="rect">
            <a:avLst/>
          </a:prstGeom>
        </p:spPr>
      </p:pic>
      <p:pic>
        <p:nvPicPr>
          <p:cNvPr id="19" name="Gráfico 18" descr="Enviar">
            <a:extLst>
              <a:ext uri="{FF2B5EF4-FFF2-40B4-BE49-F238E27FC236}">
                <a16:creationId xmlns:a16="http://schemas.microsoft.com/office/drawing/2014/main" xmlns="" id="{76DDE1EA-7599-8045-95F0-CCBBE9C1BAB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78460" y="5295899"/>
            <a:ext cx="914400" cy="914400"/>
          </a:xfrm>
          <a:prstGeom prst="rect">
            <a:avLst/>
          </a:prstGeom>
        </p:spPr>
      </p:pic>
      <p:pic>
        <p:nvPicPr>
          <p:cNvPr id="21" name="Gráfico 20" descr="Documento">
            <a:extLst>
              <a:ext uri="{FF2B5EF4-FFF2-40B4-BE49-F238E27FC236}">
                <a16:creationId xmlns:a16="http://schemas.microsoft.com/office/drawing/2014/main" xmlns="" id="{D019F736-6FD0-8047-9BFE-274659E28E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977349" y="4512732"/>
            <a:ext cx="914400" cy="914400"/>
          </a:xfrm>
          <a:prstGeom prst="rect">
            <a:avLst/>
          </a:prstGeom>
        </p:spPr>
      </p:pic>
      <p:pic>
        <p:nvPicPr>
          <p:cNvPr id="23" name="Gráfico 22" descr="Burbuja de chat">
            <a:extLst>
              <a:ext uri="{FF2B5EF4-FFF2-40B4-BE49-F238E27FC236}">
                <a16:creationId xmlns:a16="http://schemas.microsoft.com/office/drawing/2014/main" xmlns="" id="{F4FA7AD4-6BE9-5D43-BD09-06FE7EBC5BF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1127349" y="2517344"/>
            <a:ext cx="764148" cy="764148"/>
          </a:xfrm>
          <a:prstGeom prst="rect">
            <a:avLst/>
          </a:prstGeom>
        </p:spPr>
      </p:pic>
    </p:spTree>
    <p:extLst>
      <p:ext uri="{BB962C8B-B14F-4D97-AF65-F5344CB8AC3E}">
        <p14:creationId xmlns:p14="http://schemas.microsoft.com/office/powerpoint/2010/main" val="1731576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blinds(horizontal)">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9" dur="5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69" dur="5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550" y="671494"/>
            <a:ext cx="10648832" cy="1450757"/>
          </a:xfrm>
        </p:spPr>
        <p:txBody>
          <a:bodyPr>
            <a:normAutofit fontScale="90000"/>
          </a:bodyPr>
          <a:lstStyle/>
          <a:p>
            <a:r>
              <a:rPr lang="es-ES" dirty="0" smtClean="0">
                <a:solidFill>
                  <a:schemeClr val="accent2"/>
                </a:solidFill>
              </a:rPr>
              <a:t/>
            </a:r>
            <a:br>
              <a:rPr lang="es-ES" dirty="0" smtClean="0">
                <a:solidFill>
                  <a:schemeClr val="accent2"/>
                </a:solidFill>
              </a:rPr>
            </a:br>
            <a:r>
              <a:rPr lang="es-ES" dirty="0">
                <a:solidFill>
                  <a:schemeClr val="accent2"/>
                </a:solidFill>
              </a:rPr>
              <a:t/>
            </a:r>
            <a:br>
              <a:rPr lang="es-ES" dirty="0">
                <a:solidFill>
                  <a:schemeClr val="accent2"/>
                </a:solidFill>
              </a:rPr>
            </a:br>
            <a:r>
              <a:rPr lang="es-ES" dirty="0" smtClean="0">
                <a:solidFill>
                  <a:schemeClr val="accent2"/>
                </a:solidFill>
              </a:rPr>
              <a:t/>
            </a:r>
            <a:br>
              <a:rPr lang="es-ES" dirty="0" smtClean="0">
                <a:solidFill>
                  <a:schemeClr val="accent2"/>
                </a:solidFill>
              </a:rPr>
            </a:br>
            <a:r>
              <a:rPr lang="es-ES" dirty="0">
                <a:solidFill>
                  <a:schemeClr val="accent2"/>
                </a:solidFill>
              </a:rPr>
              <a:t/>
            </a:r>
            <a:br>
              <a:rPr lang="es-ES" dirty="0">
                <a:solidFill>
                  <a:schemeClr val="accent2"/>
                </a:solidFill>
              </a:rPr>
            </a:br>
            <a:r>
              <a:rPr lang="es-ES" dirty="0" smtClean="0">
                <a:solidFill>
                  <a:schemeClr val="accent2"/>
                </a:solidFill>
              </a:rPr>
              <a:t>Saludo </a:t>
            </a:r>
            <a:r>
              <a:rPr lang="es-ES" dirty="0">
                <a:solidFill>
                  <a:schemeClr val="accent2"/>
                </a:solidFill>
              </a:rPr>
              <a:t>a cada alumno y alumna del grupo Electivo física.</a:t>
            </a:r>
            <a:br>
              <a:rPr lang="es-ES" dirty="0">
                <a:solidFill>
                  <a:schemeClr val="accent2"/>
                </a:solidFill>
              </a:rPr>
            </a:br>
            <a:endParaRPr lang="es-CL" dirty="0">
              <a:solidFill>
                <a:schemeClr val="accent2"/>
              </a:solidFill>
            </a:endParaRPr>
          </a:p>
        </p:txBody>
      </p:sp>
      <p:sp>
        <p:nvSpPr>
          <p:cNvPr id="7" name="Marcador de texto 6"/>
          <p:cNvSpPr>
            <a:spLocks noGrp="1"/>
          </p:cNvSpPr>
          <p:nvPr>
            <p:ph type="body" idx="1"/>
          </p:nvPr>
        </p:nvSpPr>
        <p:spPr>
          <a:xfrm>
            <a:off x="425004" y="2204079"/>
            <a:ext cx="5400562" cy="1375103"/>
          </a:xfrm>
        </p:spPr>
        <p:txBody>
          <a:bodyPr>
            <a:normAutofit fontScale="25000" lnSpcReduction="20000"/>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r>
              <a:rPr lang="es-ES" dirty="0"/>
              <a:t>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CL" dirty="0"/>
          </a:p>
        </p:txBody>
      </p:sp>
      <p:sp>
        <p:nvSpPr>
          <p:cNvPr id="3" name="Marcador de contenido 2"/>
          <p:cNvSpPr>
            <a:spLocks noGrp="1"/>
          </p:cNvSpPr>
          <p:nvPr>
            <p:ph sz="half" idx="2"/>
          </p:nvPr>
        </p:nvSpPr>
        <p:spPr>
          <a:xfrm>
            <a:off x="579550" y="3179762"/>
            <a:ext cx="5400562" cy="2840039"/>
          </a:xfrm>
        </p:spPr>
        <p:txBody>
          <a:bodyPr>
            <a:noAutofit/>
          </a:bodyPr>
          <a:lstStyle/>
          <a:p>
            <a:r>
              <a:rPr lang="es-ES" sz="2000" dirty="0"/>
              <a:t>1.-BASTIÁN  AGUILERA</a:t>
            </a:r>
          </a:p>
          <a:p>
            <a:r>
              <a:rPr lang="es-ES" sz="2000" dirty="0"/>
              <a:t>2.-MATÍAS ARAVENA</a:t>
            </a:r>
          </a:p>
          <a:p>
            <a:r>
              <a:rPr lang="es-ES" sz="2000" dirty="0"/>
              <a:t>3.-JAVIERA BARRERA</a:t>
            </a:r>
          </a:p>
          <a:p>
            <a:r>
              <a:rPr lang="es-ES" sz="2000" dirty="0"/>
              <a:t>4.-NICOLÁS CONTRERAS</a:t>
            </a:r>
          </a:p>
          <a:p>
            <a:r>
              <a:rPr lang="es-ES" sz="2000" dirty="0"/>
              <a:t>5.-CARLOS ESPINOZA</a:t>
            </a:r>
          </a:p>
        </p:txBody>
      </p:sp>
      <p:sp>
        <p:nvSpPr>
          <p:cNvPr id="9" name="Marcador de contenido 8"/>
          <p:cNvSpPr>
            <a:spLocks noGrp="1"/>
          </p:cNvSpPr>
          <p:nvPr>
            <p:ph sz="quarter" idx="4"/>
          </p:nvPr>
        </p:nvSpPr>
        <p:spPr>
          <a:xfrm>
            <a:off x="5400676" y="2302410"/>
            <a:ext cx="4685086" cy="3491983"/>
          </a:xfrm>
        </p:spPr>
        <p:txBody>
          <a:bodyPr>
            <a:normAutofit fontScale="25000" lnSpcReduction="20000"/>
          </a:bodyPr>
          <a:lstStyle/>
          <a:p>
            <a:endParaRPr lang="es-CL" dirty="0"/>
          </a:p>
          <a:p>
            <a:endParaRPr lang="es-CL" dirty="0"/>
          </a:p>
          <a:p>
            <a:endParaRPr lang="es-CL" dirty="0"/>
          </a:p>
          <a:p>
            <a:r>
              <a:rPr lang="es-CL" sz="9600" dirty="0"/>
              <a:t>6.-RENATO MOLINA</a:t>
            </a:r>
          </a:p>
          <a:p>
            <a:r>
              <a:rPr lang="es-ES" sz="9600" dirty="0"/>
              <a:t>7.-PEDRO MUÑOZ</a:t>
            </a:r>
          </a:p>
          <a:p>
            <a:r>
              <a:rPr lang="es-ES" sz="9600" dirty="0"/>
              <a:t>8.-ANTONONIA PARÍS</a:t>
            </a:r>
          </a:p>
          <a:p>
            <a:r>
              <a:rPr lang="es-ES" sz="9600" dirty="0"/>
              <a:t>9.-DANIEL SILVA</a:t>
            </a:r>
          </a:p>
          <a:p>
            <a:r>
              <a:rPr lang="es-ES" sz="9600" dirty="0"/>
              <a:t>10.-FELIPE VALENZUELA</a:t>
            </a:r>
          </a:p>
          <a:p>
            <a:r>
              <a:rPr lang="es-ES" sz="9600" dirty="0"/>
              <a:t>11.-NICOLÁS VALLADARES</a:t>
            </a:r>
          </a:p>
          <a:p>
            <a:endParaRPr lang="es-ES" dirty="0"/>
          </a:p>
          <a:p>
            <a:endParaRPr lang="es-CL" dirty="0"/>
          </a:p>
          <a:p>
            <a:endParaRPr lang="es-CL" dirty="0"/>
          </a:p>
        </p:txBody>
      </p:sp>
      <p:pic>
        <p:nvPicPr>
          <p:cNvPr id="10" name="Gráfico 9" descr="Niños">
            <a:extLst>
              <a:ext uri="{FF2B5EF4-FFF2-40B4-BE49-F238E27FC236}">
                <a16:creationId xmlns:a16="http://schemas.microsoft.com/office/drawing/2014/main" xmlns="" id="{A66E14C5-5A26-3D48-964C-D53DB160E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1257" y="1785335"/>
            <a:ext cx="1643665" cy="1643665"/>
          </a:xfrm>
          <a:prstGeom prst="rect">
            <a:avLst/>
          </a:prstGeom>
        </p:spPr>
      </p:pic>
      <p:pic>
        <p:nvPicPr>
          <p:cNvPr id="5" name="Gráfico 4" descr="Apretón de manos">
            <a:extLst>
              <a:ext uri="{FF2B5EF4-FFF2-40B4-BE49-F238E27FC236}">
                <a16:creationId xmlns:a16="http://schemas.microsoft.com/office/drawing/2014/main" xmlns="" id="{9FFE5C32-0737-DC43-9C78-380A61823C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57651" y="2523431"/>
            <a:ext cx="1312661" cy="1312661"/>
          </a:xfrm>
          <a:prstGeom prst="rect">
            <a:avLst/>
          </a:prstGeom>
        </p:spPr>
      </p:pic>
      <p:pic>
        <p:nvPicPr>
          <p:cNvPr id="11" name="Gráfico 10" descr="Enviar">
            <a:extLst>
              <a:ext uri="{FF2B5EF4-FFF2-40B4-BE49-F238E27FC236}">
                <a16:creationId xmlns:a16="http://schemas.microsoft.com/office/drawing/2014/main" xmlns="" id="{73E3DC68-EDF4-144D-8CCF-7F627C0948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313982" y="5325083"/>
            <a:ext cx="914400" cy="914400"/>
          </a:xfrm>
          <a:prstGeom prst="rect">
            <a:avLst/>
          </a:prstGeom>
        </p:spPr>
      </p:pic>
      <p:sp>
        <p:nvSpPr>
          <p:cNvPr id="4" name="CuadroTexto 3"/>
          <p:cNvSpPr txBox="1"/>
          <p:nvPr/>
        </p:nvSpPr>
        <p:spPr>
          <a:xfrm>
            <a:off x="579550" y="5794393"/>
            <a:ext cx="6552770" cy="461665"/>
          </a:xfrm>
          <a:prstGeom prst="rect">
            <a:avLst/>
          </a:prstGeom>
          <a:noFill/>
        </p:spPr>
        <p:txBody>
          <a:bodyPr wrap="square" rtlCol="0">
            <a:spAutoFit/>
          </a:bodyPr>
          <a:lstStyle/>
          <a:p>
            <a:r>
              <a:rPr lang="es-CL" sz="2400" dirty="0" smtClean="0"/>
              <a:t>Mención a tareas y trabajos.-</a:t>
            </a:r>
            <a:endParaRPr lang="es-CL" sz="2400" dirty="0"/>
          </a:p>
        </p:txBody>
      </p:sp>
    </p:spTree>
    <p:extLst>
      <p:ext uri="{BB962C8B-B14F-4D97-AF65-F5344CB8AC3E}">
        <p14:creationId xmlns:p14="http://schemas.microsoft.com/office/powerpoint/2010/main" val="1353331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heckerboard(across)">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heckerboard(across)">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heckerboard(across)">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checkerboard(across)">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dissolve">
                                      <p:cBhvr>
                                        <p:cTn id="48" dur="500"/>
                                        <p:tgtEl>
                                          <p:spTgt spid="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dissolve">
                                      <p:cBhvr>
                                        <p:cTn id="53" dur="500"/>
                                        <p:tgtEl>
                                          <p:spTgt spid="9">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9">
                                            <p:txEl>
                                              <p:pRg st="5" end="5"/>
                                            </p:txEl>
                                          </p:spTgt>
                                        </p:tgtEl>
                                        <p:attrNameLst>
                                          <p:attrName>style.visibility</p:attrName>
                                        </p:attrNameLst>
                                      </p:cBhvr>
                                      <p:to>
                                        <p:strVal val="visible"/>
                                      </p:to>
                                    </p:set>
                                    <p:animEffect transition="in" filter="dissolve">
                                      <p:cBhvr>
                                        <p:cTn id="58" dur="500"/>
                                        <p:tgtEl>
                                          <p:spTgt spid="9">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animEffect transition="in" filter="dissolve">
                                      <p:cBhvr>
                                        <p:cTn id="63" dur="500"/>
                                        <p:tgtEl>
                                          <p:spTgt spid="9">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9">
                                            <p:txEl>
                                              <p:pRg st="7" end="7"/>
                                            </p:txEl>
                                          </p:spTgt>
                                        </p:tgtEl>
                                        <p:attrNameLst>
                                          <p:attrName>style.visibility</p:attrName>
                                        </p:attrNameLst>
                                      </p:cBhvr>
                                      <p:to>
                                        <p:strVal val="visible"/>
                                      </p:to>
                                    </p:set>
                                    <p:animEffect transition="in" filter="dissolve">
                                      <p:cBhvr>
                                        <p:cTn id="68" dur="500"/>
                                        <p:tgtEl>
                                          <p:spTgt spid="9">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animEffect transition="in" filter="dissolve">
                                      <p:cBhvr>
                                        <p:cTn id="73" dur="500"/>
                                        <p:tgtEl>
                                          <p:spTgt spid="9">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randombar(horizontal)">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CL" dirty="0" smtClean="0"/>
              <a:t>TEST DE  CIENCIAS   - FÍSICA COMÚN</a:t>
            </a:r>
            <a:endParaRPr lang="es-CL" dirty="0"/>
          </a:p>
        </p:txBody>
      </p:sp>
      <p:sp>
        <p:nvSpPr>
          <p:cNvPr id="9" name="Marcador de texto 8"/>
          <p:cNvSpPr>
            <a:spLocks noGrp="1"/>
          </p:cNvSpPr>
          <p:nvPr>
            <p:ph type="body" sz="half" idx="2"/>
          </p:nvPr>
        </p:nvSpPr>
        <p:spPr/>
        <p:txBody>
          <a:bodyPr>
            <a:normAutofit/>
          </a:bodyPr>
          <a:lstStyle/>
          <a:p>
            <a:r>
              <a:rPr lang="es-CL" sz="4000" dirty="0" smtClean="0"/>
              <a:t>DEMRE 2019</a:t>
            </a:r>
            <a:endParaRPr lang="es-CL" sz="4000"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982" y="346680"/>
            <a:ext cx="7973633" cy="4178184"/>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89432077"/>
      </p:ext>
    </p:extLst>
  </p:cSld>
  <p:clrMapOvr>
    <a:masterClrMapping/>
  </p:clrMapOvr>
  <mc:AlternateContent xmlns:mc="http://schemas.openxmlformats.org/markup-compatibility/2006" xmlns:p14="http://schemas.microsoft.com/office/powerpoint/2010/main">
    <mc:Choice Requires="p14">
      <p:transition spd="slow" p14:dur="1500" advTm="9959">
        <p:random/>
      </p:transition>
    </mc:Choice>
    <mc:Fallback xmlns="">
      <p:transition spd="slow" advTm="995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8489" y="2136339"/>
            <a:ext cx="11101589" cy="2308324"/>
          </a:xfrm>
          <a:prstGeom prst="rect">
            <a:avLst/>
          </a:prstGeom>
        </p:spPr>
        <p:txBody>
          <a:bodyPr wrap="square">
            <a:spAutoFit/>
          </a:bodyPr>
          <a:lstStyle/>
          <a:p>
            <a:r>
              <a:rPr lang="es-CL" dirty="0" smtClean="0"/>
              <a:t>PREGUNTA 1 (Módulo Común)</a:t>
            </a:r>
          </a:p>
          <a:p>
            <a:endParaRPr lang="es-CL" dirty="0" smtClean="0"/>
          </a:p>
          <a:p>
            <a:r>
              <a:rPr lang="es-CL" dirty="0" smtClean="0"/>
              <a:t>¿Cuál de las siguientes clases de ondas corresponde a ondas de frecuencias superiores a las del espectro visible?</a:t>
            </a:r>
          </a:p>
          <a:p>
            <a:r>
              <a:rPr lang="es-CL" dirty="0" smtClean="0"/>
              <a:t>A) Rayos X</a:t>
            </a:r>
          </a:p>
          <a:p>
            <a:r>
              <a:rPr lang="es-CL" dirty="0" smtClean="0"/>
              <a:t>B) Infrarroja</a:t>
            </a:r>
          </a:p>
          <a:p>
            <a:r>
              <a:rPr lang="es-CL" dirty="0" smtClean="0"/>
              <a:t>C) Infrasonido</a:t>
            </a:r>
          </a:p>
          <a:p>
            <a:r>
              <a:rPr lang="es-CL" dirty="0" smtClean="0"/>
              <a:t>D) Microondas</a:t>
            </a:r>
          </a:p>
          <a:p>
            <a:r>
              <a:rPr lang="es-CL" dirty="0" smtClean="0"/>
              <a:t>E) Ondas de radio </a:t>
            </a:r>
            <a:endParaRPr lang="es-CL"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4626753"/>
      </p:ext>
    </p:extLst>
  </p:cSld>
  <p:clrMapOvr>
    <a:masterClrMapping/>
  </p:clrMapOvr>
  <mc:AlternateContent xmlns:mc="http://schemas.openxmlformats.org/markup-compatibility/2006" xmlns:p14="http://schemas.microsoft.com/office/powerpoint/2010/main">
    <mc:Choice Requires="p14">
      <p:transition spd="slow" p14:dur="1500" advTm="5863">
        <p:random/>
      </p:transition>
    </mc:Choice>
    <mc:Fallback xmlns="">
      <p:transition spd="slow" advTm="586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7730" y="197346"/>
            <a:ext cx="11552349" cy="5447645"/>
          </a:xfrm>
          <a:prstGeom prst="rect">
            <a:avLst/>
          </a:prstGeom>
        </p:spPr>
        <p:txBody>
          <a:bodyPr wrap="square">
            <a:spAutoFit/>
          </a:bodyPr>
          <a:lstStyle/>
          <a:p>
            <a:r>
              <a:rPr lang="es-ES" dirty="0" smtClean="0"/>
              <a:t>PREGUNTA 2 (Módulo Común)</a:t>
            </a:r>
          </a:p>
          <a:p>
            <a:endParaRPr lang="es-ES" dirty="0" smtClean="0"/>
          </a:p>
          <a:p>
            <a:r>
              <a:rPr lang="es-ES" sz="2400" dirty="0" smtClean="0"/>
              <a:t>Los elefantes pueden escuchar infrasonidos, mientras que los ratones pueden escuchar ultrasonidos. Considerando esta información es siempre correcto afirmar que</a:t>
            </a:r>
          </a:p>
          <a:p>
            <a:endParaRPr lang="es-ES" sz="2400" dirty="0" smtClean="0"/>
          </a:p>
          <a:p>
            <a:pPr marL="457200" indent="-457200">
              <a:buAutoNum type="alphaUcParenR"/>
            </a:pPr>
            <a:r>
              <a:rPr lang="es-ES" sz="2400" dirty="0" smtClean="0"/>
              <a:t>las ondas sonoras emitidas por los ratones no pueden ser percibidas por los elefantes, y</a:t>
            </a:r>
          </a:p>
          <a:p>
            <a:r>
              <a:rPr lang="es-ES" sz="2400" dirty="0" smtClean="0"/>
              <a:t>     viceversa.</a:t>
            </a:r>
          </a:p>
          <a:p>
            <a:r>
              <a:rPr lang="es-ES" sz="2400" dirty="0" smtClean="0"/>
              <a:t>B) las ondas sonoras emitidas por los elefantes son de mayor frecuencia que las que pueden</a:t>
            </a:r>
          </a:p>
          <a:p>
            <a:r>
              <a:rPr lang="es-ES" sz="2400" dirty="0"/>
              <a:t> </a:t>
            </a:r>
            <a:r>
              <a:rPr lang="es-ES" sz="2400" dirty="0" smtClean="0"/>
              <a:t>   ser emitidas por los  ratones.</a:t>
            </a:r>
          </a:p>
          <a:p>
            <a:r>
              <a:rPr lang="es-ES" sz="2400" dirty="0" smtClean="0"/>
              <a:t>C) los ratones pueden percibir ondas sonoras de mayor frecuencia que los humanos y los </a:t>
            </a:r>
          </a:p>
          <a:p>
            <a:r>
              <a:rPr lang="es-ES" sz="2400" dirty="0"/>
              <a:t> </a:t>
            </a:r>
            <a:r>
              <a:rPr lang="es-ES" sz="2400" dirty="0" smtClean="0"/>
              <a:t>  elefantes pueden percibir ondas  sonoras no audibles por los humanos.</a:t>
            </a:r>
          </a:p>
          <a:p>
            <a:r>
              <a:rPr lang="es-ES" sz="2400" dirty="0" smtClean="0"/>
              <a:t>D) los ratones no pueden percibir todas las ondas sonoras que son percibidas  por los  </a:t>
            </a:r>
          </a:p>
          <a:p>
            <a:r>
              <a:rPr lang="es-ES" sz="2400" dirty="0"/>
              <a:t> </a:t>
            </a:r>
            <a:r>
              <a:rPr lang="es-ES" sz="2400" dirty="0" smtClean="0"/>
              <a:t>  elefantes y los seres humanos.</a:t>
            </a:r>
          </a:p>
          <a:p>
            <a:r>
              <a:rPr lang="es-ES" sz="2400" dirty="0" smtClean="0"/>
              <a:t>E) elefantes y ratones no pueden percibir todas las ondas sonoras con  frecuencias en el </a:t>
            </a:r>
          </a:p>
          <a:p>
            <a:r>
              <a:rPr lang="es-ES" sz="2400" dirty="0"/>
              <a:t> </a:t>
            </a:r>
            <a:r>
              <a:rPr lang="es-ES" sz="2400" dirty="0" smtClean="0"/>
              <a:t>   rango audible humano</a:t>
            </a:r>
            <a:endParaRPr lang="es-CL" sz="2400" dirty="0"/>
          </a:p>
        </p:txBody>
      </p:sp>
    </p:spTree>
    <p:extLst>
      <p:ext uri="{BB962C8B-B14F-4D97-AF65-F5344CB8AC3E}">
        <p14:creationId xmlns:p14="http://schemas.microsoft.com/office/powerpoint/2010/main" val="272939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5869" y="706989"/>
            <a:ext cx="9431629" cy="1754326"/>
          </a:xfrm>
          <a:prstGeom prst="rect">
            <a:avLst/>
          </a:prstGeom>
        </p:spPr>
        <p:txBody>
          <a:bodyPr wrap="square">
            <a:spAutoFit/>
          </a:bodyPr>
          <a:lstStyle/>
          <a:p>
            <a:r>
              <a:rPr lang="es-ES" dirty="0" smtClean="0"/>
              <a:t>PREGUNTA 3 (Módulo Común) </a:t>
            </a:r>
          </a:p>
          <a:p>
            <a:endParaRPr lang="es-ES" dirty="0"/>
          </a:p>
          <a:p>
            <a:r>
              <a:rPr lang="es-ES" dirty="0" smtClean="0"/>
              <a:t>Un haz luminoso se refracta desde un medio P a un medio Q con un ángulo distinto a 90° respecto a la interfaz, aumentando su longitud de onda en comparación a la que tenía en el medio P. </a:t>
            </a:r>
          </a:p>
          <a:p>
            <a:endParaRPr lang="es-ES" dirty="0"/>
          </a:p>
          <a:p>
            <a:r>
              <a:rPr lang="es-ES" dirty="0" smtClean="0"/>
              <a:t>¿Cuál de las siguientes situaciones es compatible con lo descrito? </a:t>
            </a:r>
            <a:endParaRPr lang="es-CL" dirty="0"/>
          </a:p>
        </p:txBody>
      </p:sp>
      <p:pic>
        <p:nvPicPr>
          <p:cNvPr id="3" name="Imagen 2"/>
          <p:cNvPicPr>
            <a:picLocks noChangeAspect="1"/>
          </p:cNvPicPr>
          <p:nvPr/>
        </p:nvPicPr>
        <p:blipFill>
          <a:blip r:embed="rId2"/>
          <a:stretch>
            <a:fillRect/>
          </a:stretch>
        </p:blipFill>
        <p:spPr>
          <a:xfrm>
            <a:off x="1785869" y="2845405"/>
            <a:ext cx="9023881" cy="2499327"/>
          </a:xfrm>
          <a:prstGeom prst="rect">
            <a:avLst/>
          </a:prstGeom>
        </p:spPr>
      </p:pic>
    </p:spTree>
    <p:extLst>
      <p:ext uri="{BB962C8B-B14F-4D97-AF65-F5344CB8AC3E}">
        <p14:creationId xmlns:p14="http://schemas.microsoft.com/office/powerpoint/2010/main" val="162884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96041" y="605054"/>
            <a:ext cx="6729884" cy="2936636"/>
          </a:xfrm>
          <a:prstGeom prst="rect">
            <a:avLst/>
          </a:prstGeom>
        </p:spPr>
      </p:pic>
      <p:pic>
        <p:nvPicPr>
          <p:cNvPr id="4" name="Imagen 3"/>
          <p:cNvPicPr>
            <a:picLocks noChangeAspect="1"/>
          </p:cNvPicPr>
          <p:nvPr/>
        </p:nvPicPr>
        <p:blipFill>
          <a:blip r:embed="rId3"/>
          <a:stretch>
            <a:fillRect/>
          </a:stretch>
        </p:blipFill>
        <p:spPr>
          <a:xfrm>
            <a:off x="7272450" y="1153862"/>
            <a:ext cx="4550356" cy="5510955"/>
          </a:xfrm>
          <a:prstGeom prst="rect">
            <a:avLst/>
          </a:prstGeom>
        </p:spPr>
      </p:pic>
    </p:spTree>
    <p:extLst>
      <p:ext uri="{BB962C8B-B14F-4D97-AF65-F5344CB8AC3E}">
        <p14:creationId xmlns:p14="http://schemas.microsoft.com/office/powerpoint/2010/main" val="129821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231</TotalTime>
  <Words>844</Words>
  <Application>Microsoft Office PowerPoint</Application>
  <PresentationFormat>Personalizado</PresentationFormat>
  <Paragraphs>157</Paragraphs>
  <Slides>28</Slides>
  <Notes>0</Notes>
  <HiddenSlides>0</HiddenSlides>
  <MMClips>2</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Retrospección</vt:lpstr>
      <vt:lpstr>     Colegio Mater Dolorosa Profesora : MARÍA EUGENIA AHUMADA   CLASE º 6      FÍSICA        CUARTO MEDIO ELECTIVO.-  11 de Noviembre  2020</vt:lpstr>
      <vt:lpstr>Presentación de PowerPoint</vt:lpstr>
      <vt:lpstr>Pautas de clase.-</vt:lpstr>
      <vt:lpstr>    Saludo a cada alumno y alumna del grupo Electivo física. </vt:lpstr>
      <vt:lpstr>TEST DE  CIENCIAS   - FÍSICA COMÚN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 1</dc:creator>
  <cp:lastModifiedBy>HP</cp:lastModifiedBy>
  <cp:revision>22</cp:revision>
  <dcterms:created xsi:type="dcterms:W3CDTF">2020-11-06T14:08:21Z</dcterms:created>
  <dcterms:modified xsi:type="dcterms:W3CDTF">2020-11-12T15:51:22Z</dcterms:modified>
</cp:coreProperties>
</file>