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5567"/>
  </p:normalViewPr>
  <p:slideViewPr>
    <p:cSldViewPr snapToGrid="0" snapToObjects="1">
      <p:cViewPr>
        <p:scale>
          <a:sx n="78" d="100"/>
          <a:sy n="78" d="100"/>
        </p:scale>
        <p:origin x="-31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7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0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3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85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3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07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2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9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3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1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8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7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5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1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26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7A5FDF-3D5F-E844-9D4F-3802F44F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Simple Past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AFA09C3-640E-8A48-B11E-82AB74510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53" b="10097"/>
          <a:stretch/>
        </p:blipFill>
        <p:spPr>
          <a:xfrm>
            <a:off x="3113497" y="2090057"/>
            <a:ext cx="4747507" cy="4558937"/>
          </a:xfrm>
        </p:spPr>
      </p:pic>
    </p:spTree>
    <p:extLst>
      <p:ext uri="{BB962C8B-B14F-4D97-AF65-F5344CB8AC3E}">
        <p14:creationId xmlns:p14="http://schemas.microsoft.com/office/powerpoint/2010/main" val="18339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DF030E-EE17-9E41-BBDF-36A05A3D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D6B331C3-4316-B44F-92AD-75F729E63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797" y="2088606"/>
            <a:ext cx="6394907" cy="41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4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824956-109D-A146-BF76-DBC56038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the Past Simple form of the verbs below in the correct column</a:t>
            </a:r>
            <a:r>
              <a:rPr lang="es-CL" dirty="0"/>
              <a:t> 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xmlns="" id="{88C6AF94-44DF-8049-B624-A2CB607BE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272388"/>
              </p:ext>
            </p:extLst>
          </p:nvPr>
        </p:nvGraphicFramePr>
        <p:xfrm>
          <a:off x="2285598" y="2957217"/>
          <a:ext cx="6403306" cy="3899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484">
                  <a:extLst>
                    <a:ext uri="{9D8B030D-6E8A-4147-A177-3AD203B41FA5}">
                      <a16:colId xmlns:a16="http://schemas.microsoft.com/office/drawing/2014/main" xmlns="" val="638492194"/>
                    </a:ext>
                  </a:extLst>
                </a:gridCol>
                <a:gridCol w="1600484">
                  <a:extLst>
                    <a:ext uri="{9D8B030D-6E8A-4147-A177-3AD203B41FA5}">
                      <a16:colId xmlns:a16="http://schemas.microsoft.com/office/drawing/2014/main" xmlns="" val="29756318"/>
                    </a:ext>
                  </a:extLst>
                </a:gridCol>
                <a:gridCol w="1601169">
                  <a:extLst>
                    <a:ext uri="{9D8B030D-6E8A-4147-A177-3AD203B41FA5}">
                      <a16:colId xmlns:a16="http://schemas.microsoft.com/office/drawing/2014/main" xmlns="" val="2601016470"/>
                    </a:ext>
                  </a:extLst>
                </a:gridCol>
                <a:gridCol w="1601169">
                  <a:extLst>
                    <a:ext uri="{9D8B030D-6E8A-4147-A177-3AD203B41FA5}">
                      <a16:colId xmlns:a16="http://schemas.microsoft.com/office/drawing/2014/main" xmlns="" val="3127224482"/>
                    </a:ext>
                  </a:extLst>
                </a:gridCol>
              </a:tblGrid>
              <a:tr h="424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CL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-d</a:t>
                      </a:r>
                      <a:endParaRPr lang="es-C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CL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-ed</a:t>
                      </a:r>
                      <a:endParaRPr lang="es-C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 + y</a:t>
                      </a:r>
                      <a:endParaRPr lang="es-CL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-ied</a:t>
                      </a:r>
                      <a:endParaRPr lang="es-C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double  cons</a:t>
                      </a:r>
                      <a:endParaRPr lang="es-CL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-ed</a:t>
                      </a:r>
                      <a:endParaRPr lang="es-C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35351"/>
                  </a:ext>
                </a:extLst>
              </a:tr>
              <a:tr h="3071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phoned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hated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lived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arrived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decided</a:t>
                      </a:r>
                      <a:endParaRPr lang="es-CL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repeated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finished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started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called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missed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enjoyed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visited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listened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played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washed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climbed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talked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looked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stayed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asked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cleaned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opened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walked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mixed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worried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married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cried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carried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tidied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travelled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stopped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planned</a:t>
                      </a:r>
                      <a:endParaRPr lang="es-CL" sz="12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331789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1599C41-2F3E-E448-8ECB-2EC126F94E6A}"/>
              </a:ext>
            </a:extLst>
          </p:cNvPr>
          <p:cNvSpPr txBox="1"/>
          <p:nvPr/>
        </p:nvSpPr>
        <p:spPr>
          <a:xfrm>
            <a:off x="275171" y="2037805"/>
            <a:ext cx="1042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 repeat – worry – finish – start – phone – call – miss – enjoy – visit – marry – listen – cry – play – hate – wash – climb – live – arrive – talk – look – stay – ask – clean – travel – open – like – walk – carry – stop – mix – plan – decide – tidy )</a:t>
            </a:r>
            <a:endParaRPr lang="es-CL" b="1" dirty="0"/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90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297A2F-EFDF-D740-A453-C0718536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the past simple, positive, negative or question</a:t>
            </a:r>
            <a:r>
              <a:rPr lang="es-CL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165AC2B-2D67-B04C-9617-0F472D56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64373"/>
          </a:xfrm>
        </p:spPr>
        <p:txBody>
          <a:bodyPr numCol="2">
            <a:normAutofit fontScale="70000" lnSpcReduction="20000"/>
          </a:bodyPr>
          <a:lstStyle/>
          <a:p>
            <a:pPr lvl="0"/>
            <a:r>
              <a:rPr lang="en-US" dirty="0"/>
              <a:t>I </a:t>
            </a:r>
            <a:r>
              <a:rPr lang="en-US" dirty="0">
                <a:solidFill>
                  <a:schemeClr val="bg1"/>
                </a:solidFill>
              </a:rPr>
              <a:t>didn’t drink</a:t>
            </a:r>
            <a:r>
              <a:rPr lang="en-US" dirty="0"/>
              <a:t> (not / drink) any beer last night. </a:t>
            </a:r>
            <a:endParaRPr lang="es-CL" dirty="0"/>
          </a:p>
          <a:p>
            <a:pPr lvl="0"/>
            <a:r>
              <a:rPr lang="en-US" dirty="0"/>
              <a:t>She </a:t>
            </a:r>
            <a:r>
              <a:rPr lang="en-US" dirty="0">
                <a:solidFill>
                  <a:schemeClr val="bg1"/>
                </a:solidFill>
              </a:rPr>
              <a:t>got on</a:t>
            </a:r>
            <a:r>
              <a:rPr lang="en-US" dirty="0"/>
              <a:t> (get on) the bus in the </a:t>
            </a:r>
            <a:r>
              <a:rPr lang="en-US" dirty="0" err="1"/>
              <a:t>centre</a:t>
            </a:r>
            <a:r>
              <a:rPr lang="en-US" dirty="0"/>
              <a:t> of the city. </a:t>
            </a:r>
            <a:endParaRPr lang="es-CL" dirty="0"/>
          </a:p>
          <a:p>
            <a:pPr lvl="0"/>
            <a:r>
              <a:rPr lang="en-US" dirty="0"/>
              <a:t>What time </a:t>
            </a:r>
            <a:r>
              <a:rPr lang="en-US" dirty="0">
                <a:solidFill>
                  <a:schemeClr val="bg1"/>
                </a:solidFill>
              </a:rPr>
              <a:t>did he get up</a:t>
            </a:r>
            <a:r>
              <a:rPr lang="en-US" dirty="0"/>
              <a:t> (he / get up) yesterday? </a:t>
            </a:r>
            <a:endParaRPr lang="es-CL" dirty="0"/>
          </a:p>
          <a:p>
            <a:pPr lvl="0"/>
            <a:r>
              <a:rPr lang="en-US" dirty="0"/>
              <a:t>Where </a:t>
            </a:r>
            <a:r>
              <a:rPr lang="en-US" dirty="0">
                <a:solidFill>
                  <a:schemeClr val="bg1"/>
                </a:solidFill>
              </a:rPr>
              <a:t>did you get off</a:t>
            </a:r>
            <a:r>
              <a:rPr lang="en-US" dirty="0"/>
              <a:t> (you / get off) the train? </a:t>
            </a:r>
            <a:endParaRPr lang="es-CL" dirty="0"/>
          </a:p>
          <a:p>
            <a:pPr lvl="0"/>
            <a:r>
              <a:rPr lang="en-US" dirty="0"/>
              <a:t>I </a:t>
            </a:r>
            <a:r>
              <a:rPr lang="en-US" dirty="0">
                <a:solidFill>
                  <a:schemeClr val="bg1"/>
                </a:solidFill>
              </a:rPr>
              <a:t>didn’t change</a:t>
            </a:r>
            <a:r>
              <a:rPr lang="en-US" dirty="0"/>
              <a:t> (not / change) trains at Victoria. </a:t>
            </a:r>
            <a:endParaRPr lang="es-CL" dirty="0"/>
          </a:p>
          <a:p>
            <a:pPr lvl="0"/>
            <a:r>
              <a:rPr lang="en-US" dirty="0"/>
              <a:t>We </a:t>
            </a:r>
            <a:r>
              <a:rPr lang="en-US" dirty="0">
                <a:solidFill>
                  <a:schemeClr val="bg1"/>
                </a:solidFill>
              </a:rPr>
              <a:t>woke up </a:t>
            </a:r>
            <a:r>
              <a:rPr lang="en-US" dirty="0"/>
              <a:t>(wake up) very late. </a:t>
            </a:r>
            <a:endParaRPr lang="es-CL" dirty="0"/>
          </a:p>
          <a:p>
            <a:pPr lvl="0"/>
            <a:r>
              <a:rPr lang="en-US" dirty="0"/>
              <a:t>What </a:t>
            </a:r>
            <a:r>
              <a:rPr lang="en-US" dirty="0">
                <a:solidFill>
                  <a:schemeClr val="bg1"/>
                </a:solidFill>
              </a:rPr>
              <a:t>did he give</a:t>
            </a:r>
            <a:r>
              <a:rPr lang="en-US" dirty="0"/>
              <a:t> (he / give) his mother for Christmas? </a:t>
            </a:r>
            <a:endParaRPr lang="es-CL" dirty="0"/>
          </a:p>
          <a:p>
            <a:pPr lvl="0"/>
            <a:r>
              <a:rPr lang="en-US" dirty="0"/>
              <a:t>I </a:t>
            </a:r>
            <a:r>
              <a:rPr lang="en-US" dirty="0">
                <a:solidFill>
                  <a:schemeClr val="bg1"/>
                </a:solidFill>
              </a:rPr>
              <a:t>received</a:t>
            </a:r>
            <a:r>
              <a:rPr lang="en-US" dirty="0"/>
              <a:t> (receive) £300 when my uncle </a:t>
            </a:r>
            <a:r>
              <a:rPr lang="en-US" dirty="0">
                <a:solidFill>
                  <a:schemeClr val="bg1"/>
                </a:solidFill>
              </a:rPr>
              <a:t>died</a:t>
            </a:r>
            <a:r>
              <a:rPr lang="en-US" dirty="0"/>
              <a:t> (die). </a:t>
            </a:r>
            <a:endParaRPr lang="es-CL" dirty="0"/>
          </a:p>
          <a:p>
            <a:pPr lvl="0"/>
            <a:r>
              <a:rPr lang="en-US" dirty="0"/>
              <a:t>We </a:t>
            </a:r>
            <a:r>
              <a:rPr lang="en-US" dirty="0">
                <a:solidFill>
                  <a:schemeClr val="bg1"/>
                </a:solidFill>
              </a:rPr>
              <a:t>didn’t use</a:t>
            </a:r>
            <a:r>
              <a:rPr lang="en-US" dirty="0"/>
              <a:t> (not / use) the computer last night. </a:t>
            </a:r>
            <a:endParaRPr lang="es-CL" dirty="0"/>
          </a:p>
          <a:p>
            <a:pPr lvl="0"/>
            <a:r>
              <a:rPr lang="en-US" dirty="0">
                <a:solidFill>
                  <a:schemeClr val="bg1"/>
                </a:solidFill>
              </a:rPr>
              <a:t>Did she make</a:t>
            </a:r>
            <a:r>
              <a:rPr lang="en-US" dirty="0"/>
              <a:t> (she / make) good coffee? </a:t>
            </a:r>
            <a:endParaRPr lang="es-CL" dirty="0"/>
          </a:p>
          <a:p>
            <a:pPr lvl="0"/>
            <a:r>
              <a:rPr lang="en-US" dirty="0"/>
              <a:t>They </a:t>
            </a:r>
            <a:r>
              <a:rPr lang="en-US" dirty="0">
                <a:solidFill>
                  <a:schemeClr val="bg1"/>
                </a:solidFill>
              </a:rPr>
              <a:t>lived</a:t>
            </a:r>
            <a:r>
              <a:rPr lang="en-US" dirty="0"/>
              <a:t> (live) in Paris. </a:t>
            </a:r>
            <a:endParaRPr lang="es-CL" dirty="0"/>
          </a:p>
          <a:p>
            <a:pPr lvl="0"/>
            <a:r>
              <a:rPr lang="en-US" dirty="0"/>
              <a:t>She </a:t>
            </a:r>
            <a:r>
              <a:rPr lang="en-US" dirty="0">
                <a:solidFill>
                  <a:schemeClr val="bg1"/>
                </a:solidFill>
              </a:rPr>
              <a:t>read</a:t>
            </a:r>
            <a:r>
              <a:rPr lang="en-US" dirty="0"/>
              <a:t> (read) the newspaper yesterday. </a:t>
            </a:r>
            <a:endParaRPr lang="es-CL" dirty="0"/>
          </a:p>
          <a:p>
            <a:pPr lvl="0"/>
            <a:r>
              <a:rPr lang="en-US" dirty="0"/>
              <a:t>I </a:t>
            </a:r>
            <a:r>
              <a:rPr lang="en-US" dirty="0">
                <a:solidFill>
                  <a:schemeClr val="bg1"/>
                </a:solidFill>
              </a:rPr>
              <a:t>did not watch</a:t>
            </a:r>
            <a:r>
              <a:rPr lang="en-US" dirty="0"/>
              <a:t> (not / watch) TV. </a:t>
            </a:r>
            <a:endParaRPr lang="es-CL" dirty="0"/>
          </a:p>
          <a:p>
            <a:pPr lvl="0"/>
            <a:r>
              <a:rPr lang="en-US" dirty="0"/>
              <a:t>He </a:t>
            </a:r>
            <a:r>
              <a:rPr lang="en-US" dirty="0">
                <a:solidFill>
                  <a:schemeClr val="bg1"/>
                </a:solidFill>
              </a:rPr>
              <a:t>did not study</a:t>
            </a:r>
            <a:r>
              <a:rPr lang="en-US" dirty="0"/>
              <a:t> (not / study) for the exam. </a:t>
            </a:r>
            <a:endParaRPr lang="es-CL" dirty="0"/>
          </a:p>
          <a:p>
            <a:pPr lvl="0"/>
            <a:r>
              <a:rPr lang="en-US" dirty="0">
                <a:solidFill>
                  <a:schemeClr val="bg1"/>
                </a:solidFill>
              </a:rPr>
              <a:t>Did he call</a:t>
            </a:r>
            <a:r>
              <a:rPr lang="en-US" dirty="0"/>
              <a:t> (he / call) you? </a:t>
            </a:r>
            <a:endParaRPr lang="es-CL" dirty="0"/>
          </a:p>
          <a:p>
            <a:pPr lvl="0"/>
            <a:r>
              <a:rPr lang="en-US" dirty="0">
                <a:solidFill>
                  <a:schemeClr val="bg1"/>
                </a:solidFill>
              </a:rPr>
              <a:t>Did I forget</a:t>
            </a:r>
            <a:r>
              <a:rPr lang="en-US" dirty="0"/>
              <a:t> (I / forget) something? </a:t>
            </a:r>
            <a:endParaRPr lang="es-CL" dirty="0"/>
          </a:p>
          <a:p>
            <a:pPr lvl="0"/>
            <a:r>
              <a:rPr lang="en-US" dirty="0"/>
              <a:t>What time </a:t>
            </a:r>
            <a:r>
              <a:rPr lang="en-US" dirty="0">
                <a:solidFill>
                  <a:schemeClr val="bg1"/>
                </a:solidFill>
              </a:rPr>
              <a:t>did the film</a:t>
            </a:r>
            <a:r>
              <a:rPr lang="en-US" dirty="0"/>
              <a:t> (the film / start)? </a:t>
            </a:r>
            <a:endParaRPr lang="es-CL" dirty="0"/>
          </a:p>
          <a:p>
            <a:pPr lvl="0"/>
            <a:r>
              <a:rPr lang="en-US" dirty="0"/>
              <a:t>He </a:t>
            </a:r>
            <a:r>
              <a:rPr lang="en-US" dirty="0">
                <a:solidFill>
                  <a:schemeClr val="bg1"/>
                </a:solidFill>
              </a:rPr>
              <a:t>had</a:t>
            </a:r>
            <a:r>
              <a:rPr lang="en-US" dirty="0"/>
              <a:t> (have) a shower. </a:t>
            </a:r>
            <a:endParaRPr lang="es-CL" dirty="0"/>
          </a:p>
          <a:p>
            <a:pPr lvl="0"/>
            <a:r>
              <a:rPr lang="en-US" dirty="0"/>
              <a:t>Why </a:t>
            </a:r>
            <a:r>
              <a:rPr lang="en-US" dirty="0">
                <a:solidFill>
                  <a:schemeClr val="bg1"/>
                </a:solidFill>
              </a:rPr>
              <a:t>did you come</a:t>
            </a:r>
            <a:r>
              <a:rPr lang="en-US" dirty="0"/>
              <a:t> (you / come)? </a:t>
            </a:r>
            <a:endParaRPr lang="es-CL" dirty="0"/>
          </a:p>
          <a:p>
            <a:pPr lvl="0"/>
            <a:r>
              <a:rPr lang="en-US" dirty="0">
                <a:solidFill>
                  <a:schemeClr val="bg1"/>
                </a:solidFill>
              </a:rPr>
              <a:t>Did he go</a:t>
            </a:r>
            <a:r>
              <a:rPr lang="en-US" dirty="0"/>
              <a:t> (he / go) to the party?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86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46078D-985A-A741-A1D8-776B2790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the story using the words in brackets.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6407D68-D73B-5343-80E1-F79BC321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Benjamin Franklin …… </a:t>
            </a:r>
            <a:r>
              <a:rPr lang="en-US" b="1" i="1" dirty="0"/>
              <a:t>was</a:t>
            </a:r>
            <a:r>
              <a:rPr lang="en-US" dirty="0"/>
              <a:t> </a:t>
            </a:r>
            <a:r>
              <a:rPr lang="en-US" b="1" i="1" dirty="0"/>
              <a:t>born</a:t>
            </a:r>
            <a:r>
              <a:rPr lang="en-US" dirty="0"/>
              <a:t> …..</a:t>
            </a:r>
            <a:r>
              <a:rPr lang="en-US" b="1" i="1" dirty="0"/>
              <a:t> </a:t>
            </a:r>
            <a:r>
              <a:rPr lang="en-US" dirty="0"/>
              <a:t>(be born) in Boston in 1706. He </a:t>
            </a:r>
            <a:r>
              <a:rPr lang="en-US" dirty="0">
                <a:solidFill>
                  <a:schemeClr val="bg1"/>
                </a:solidFill>
              </a:rPr>
              <a:t>was</a:t>
            </a:r>
            <a:r>
              <a:rPr lang="en-US" dirty="0"/>
              <a:t> (be) the fifteenth of the seventeen children of a poor candlemaker. He </a:t>
            </a:r>
            <a:r>
              <a:rPr lang="en-US" dirty="0">
                <a:solidFill>
                  <a:schemeClr val="bg1"/>
                </a:solidFill>
              </a:rPr>
              <a:t>went </a:t>
            </a:r>
            <a:r>
              <a:rPr lang="en-US" dirty="0"/>
              <a:t>(go) to school only one year. He </a:t>
            </a:r>
            <a:r>
              <a:rPr lang="en-US" dirty="0">
                <a:solidFill>
                  <a:schemeClr val="bg1"/>
                </a:solidFill>
              </a:rPr>
              <a:t>began</a:t>
            </a:r>
            <a:r>
              <a:rPr lang="en-US" dirty="0"/>
              <a:t> (begin) to work when he was twelve. At the age of fourteen he </a:t>
            </a:r>
            <a:r>
              <a:rPr lang="en-US" dirty="0">
                <a:solidFill>
                  <a:schemeClr val="bg1"/>
                </a:solidFill>
              </a:rPr>
              <a:t>decided</a:t>
            </a:r>
            <a:r>
              <a:rPr lang="en-US" dirty="0"/>
              <a:t> (decide) to be a writer. He </a:t>
            </a:r>
            <a:r>
              <a:rPr lang="en-US" dirty="0">
                <a:solidFill>
                  <a:schemeClr val="bg1"/>
                </a:solidFill>
              </a:rPr>
              <a:t>copied</a:t>
            </a:r>
            <a:r>
              <a:rPr lang="en-US" dirty="0"/>
              <a:t> (copy) the great stories of famous writers and later he </a:t>
            </a:r>
            <a:r>
              <a:rPr lang="en-US" dirty="0">
                <a:solidFill>
                  <a:schemeClr val="bg1"/>
                </a:solidFill>
              </a:rPr>
              <a:t>became</a:t>
            </a:r>
            <a:r>
              <a:rPr lang="en-US" dirty="0"/>
              <a:t> (become) the best known writer in his time. When he </a:t>
            </a:r>
            <a:r>
              <a:rPr lang="en-US" dirty="0">
                <a:solidFill>
                  <a:schemeClr val="bg1"/>
                </a:solidFill>
              </a:rPr>
              <a:t>was</a:t>
            </a:r>
            <a:r>
              <a:rPr lang="en-US" dirty="0"/>
              <a:t> (be) seventeen, he </a:t>
            </a:r>
            <a:r>
              <a:rPr lang="en-US" dirty="0">
                <a:solidFill>
                  <a:schemeClr val="bg1"/>
                </a:solidFill>
              </a:rPr>
              <a:t>left</a:t>
            </a:r>
            <a:r>
              <a:rPr lang="en-US" dirty="0"/>
              <a:t> (leave) Boston and</a:t>
            </a:r>
            <a:r>
              <a:rPr lang="es-CL" b="1" dirty="0"/>
              <a:t> </a:t>
            </a:r>
            <a:r>
              <a:rPr lang="en-US" dirty="0">
                <a:solidFill>
                  <a:schemeClr val="bg1"/>
                </a:solidFill>
              </a:rPr>
              <a:t>arrived</a:t>
            </a:r>
            <a:r>
              <a:rPr lang="en-US" dirty="0"/>
              <a:t> (arrive) in Philadelphia with only a few pennies in his pocket. He </a:t>
            </a:r>
            <a:r>
              <a:rPr lang="en-US" dirty="0">
                <a:solidFill>
                  <a:schemeClr val="bg1"/>
                </a:solidFill>
              </a:rPr>
              <a:t>got</a:t>
            </a:r>
            <a:r>
              <a:rPr lang="en-US" dirty="0"/>
              <a:t> (get) a job as a publisher of a newspaper and </a:t>
            </a:r>
            <a:r>
              <a:rPr lang="en-US" dirty="0">
                <a:solidFill>
                  <a:schemeClr val="bg1"/>
                </a:solidFill>
              </a:rPr>
              <a:t>retired</a:t>
            </a:r>
            <a:r>
              <a:rPr lang="en-US" dirty="0"/>
              <a:t> (retire) from business as a very rich man at forty-two. Then he </a:t>
            </a:r>
            <a:r>
              <a:rPr lang="en-US" dirty="0">
                <a:solidFill>
                  <a:schemeClr val="bg1"/>
                </a:solidFill>
              </a:rPr>
              <a:t>spent</a:t>
            </a:r>
            <a:r>
              <a:rPr lang="en-US" dirty="0"/>
              <a:t> (spend) the next forty years for his government. He </a:t>
            </a:r>
            <a:r>
              <a:rPr lang="en-US" dirty="0">
                <a:solidFill>
                  <a:schemeClr val="bg1"/>
                </a:solidFill>
              </a:rPr>
              <a:t>played</a:t>
            </a:r>
            <a:r>
              <a:rPr lang="en-US" dirty="0"/>
              <a:t> (play) an important role in the founding of the USA. Franklin </a:t>
            </a:r>
            <a:r>
              <a:rPr lang="en-US" dirty="0">
                <a:solidFill>
                  <a:schemeClr val="bg1"/>
                </a:solidFill>
              </a:rPr>
              <a:t>was</a:t>
            </a:r>
            <a:r>
              <a:rPr lang="en-US" dirty="0"/>
              <a:t> (be) also an important scientist and inventor. He </a:t>
            </a:r>
            <a:r>
              <a:rPr lang="en-US" dirty="0">
                <a:solidFill>
                  <a:schemeClr val="bg1"/>
                </a:solidFill>
              </a:rPr>
              <a:t>drew</a:t>
            </a:r>
            <a:r>
              <a:rPr lang="en-US" dirty="0"/>
              <a:t> (draw)</a:t>
            </a:r>
            <a:r>
              <a:rPr lang="es-CL" b="1" dirty="0"/>
              <a:t> </a:t>
            </a:r>
            <a:r>
              <a:rPr lang="en-US" dirty="0"/>
              <a:t>electricity from a cloud on a kite string. He </a:t>
            </a:r>
            <a:r>
              <a:rPr lang="en-US" dirty="0">
                <a:solidFill>
                  <a:schemeClr val="bg1"/>
                </a:solidFill>
              </a:rPr>
              <a:t>wrote</a:t>
            </a:r>
            <a:r>
              <a:rPr lang="en-US" dirty="0"/>
              <a:t> (write) one of the first text books on electricity. He </a:t>
            </a:r>
            <a:r>
              <a:rPr lang="en-US" dirty="0">
                <a:solidFill>
                  <a:schemeClr val="bg1"/>
                </a:solidFill>
              </a:rPr>
              <a:t>invented</a:t>
            </a:r>
            <a:r>
              <a:rPr lang="en-US" dirty="0"/>
              <a:t> (invent) a simple lightning rod and many other practical tools. </a:t>
            </a:r>
            <a:r>
              <a:rPr lang="en-US"/>
              <a:t>He </a:t>
            </a:r>
            <a:r>
              <a:rPr lang="en-US">
                <a:solidFill>
                  <a:schemeClr val="bg1"/>
                </a:solidFill>
              </a:rPr>
              <a:t>made</a:t>
            </a:r>
            <a:r>
              <a:rPr lang="en-US"/>
              <a:t> </a:t>
            </a:r>
            <a:r>
              <a:rPr lang="en-US" dirty="0"/>
              <a:t>(make) a study </a:t>
            </a:r>
            <a:r>
              <a:rPr lang="en-US"/>
              <a:t>of water.</a:t>
            </a:r>
            <a:endParaRPr lang="es-CL" b="1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61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620</Words>
  <Application>Microsoft Office PowerPoint</Application>
  <PresentationFormat>Personalizado</PresentationFormat>
  <Paragraphs>66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Berlín</vt:lpstr>
      <vt:lpstr>Simple Past</vt:lpstr>
      <vt:lpstr>Presentación de PowerPoint</vt:lpstr>
      <vt:lpstr>Write the Past Simple form of the verbs below in the correct column </vt:lpstr>
      <vt:lpstr>Make the past simple, positive, negative or question.</vt:lpstr>
      <vt:lpstr>Complete the story using the words in brackets.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Past</dc:title>
  <dc:creator>Francisco Soto</dc:creator>
  <cp:lastModifiedBy>HP</cp:lastModifiedBy>
  <cp:revision>3</cp:revision>
  <dcterms:created xsi:type="dcterms:W3CDTF">2020-11-11T15:30:14Z</dcterms:created>
  <dcterms:modified xsi:type="dcterms:W3CDTF">2020-11-11T15:57:08Z</dcterms:modified>
</cp:coreProperties>
</file>