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78" d="100"/>
          <a:sy n="78" d="100"/>
        </p:scale>
        <p:origin x="-330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92924" y="624109"/>
            <a:ext cx="8911687" cy="5859817"/>
          </a:xfrm>
        </p:spPr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          </a:t>
            </a:r>
            <a:r>
              <a:rPr lang="es-CL" dirty="0" smtClean="0">
                <a:latin typeface="Algerian" panose="04020705040A02060702" pitchFamily="82" charset="0"/>
              </a:rPr>
              <a:t>Adiciones con canje o reserva.</a:t>
            </a:r>
            <a:br>
              <a:rPr lang="es-CL" dirty="0" smtClean="0">
                <a:latin typeface="Algerian" panose="04020705040A02060702" pitchFamily="82" charset="0"/>
              </a:rPr>
            </a:br>
            <a:r>
              <a:rPr lang="es-CL" dirty="0">
                <a:latin typeface="Algerian" panose="04020705040A02060702" pitchFamily="82" charset="0"/>
              </a:rPr>
              <a:t/>
            </a:r>
            <a:br>
              <a:rPr lang="es-CL" dirty="0">
                <a:latin typeface="Algerian" panose="04020705040A02060702" pitchFamily="82" charset="0"/>
              </a:rPr>
            </a:br>
            <a:r>
              <a:rPr lang="es-CL" dirty="0" smtClean="0">
                <a:latin typeface="Algerian" panose="04020705040A02060702" pitchFamily="82" charset="0"/>
              </a:rPr>
              <a:t>                    TE invitamos a trabajar.</a:t>
            </a:r>
            <a:br>
              <a:rPr lang="es-CL" dirty="0" smtClean="0">
                <a:latin typeface="Algerian" panose="04020705040A02060702" pitchFamily="82" charset="0"/>
              </a:rPr>
            </a:br>
            <a:endParaRPr lang="es-CL" dirty="0">
              <a:latin typeface="Algerian" panose="04020705040A02060702" pitchFamily="8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168" y="4228235"/>
            <a:ext cx="4384468" cy="262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0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4" y="624108"/>
            <a:ext cx="8911687" cy="6088419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adición o suma con canje o reserva se da porque al sumar los 2 dígitos en forma vertical u horizontal el resultado que obtienes es MAYOR QUE 10,al sumar vertical u horizontalmente  no podemos  escribir 2 dígitos en una posición del sistema de numeración, por eso hacemos un canje  hacemos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                   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                                                        </a:t>
            </a:r>
            <a:br>
              <a:rPr lang="es-ES" dirty="0" smtClean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8023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346" y="1579746"/>
            <a:ext cx="3154272" cy="322118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5836" y="620645"/>
            <a:ext cx="9650927" cy="5132454"/>
          </a:xfrm>
        </p:spPr>
        <p:txBody>
          <a:bodyPr/>
          <a:lstStyle/>
          <a:p>
            <a:r>
              <a:rPr lang="es-ES" dirty="0" smtClean="0"/>
              <a:t>Observa: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   +                           +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785" y="2189594"/>
            <a:ext cx="640135" cy="66452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551141" y="3186872"/>
            <a:ext cx="623455" cy="644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/>
          <p:cNvSpPr/>
          <p:nvPr/>
        </p:nvSpPr>
        <p:spPr>
          <a:xfrm>
            <a:off x="7530359" y="2189594"/>
            <a:ext cx="623455" cy="644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2376" y="3186872"/>
            <a:ext cx="109738" cy="62184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4947" y="3209262"/>
            <a:ext cx="110993" cy="62184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6344" y="3209262"/>
            <a:ext cx="110993" cy="62184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1481" y="3209262"/>
            <a:ext cx="110993" cy="62184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1121" y="2189594"/>
            <a:ext cx="110993" cy="62184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2880" y="2189594"/>
            <a:ext cx="60965" cy="60965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10090502" y="365963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Rectángulo 15"/>
          <p:cNvSpPr/>
          <p:nvPr/>
        </p:nvSpPr>
        <p:spPr>
          <a:xfrm>
            <a:off x="10396987" y="3186872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ángulo 16"/>
          <p:cNvSpPr/>
          <p:nvPr/>
        </p:nvSpPr>
        <p:spPr>
          <a:xfrm>
            <a:off x="10105739" y="3209262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 17"/>
          <p:cNvSpPr/>
          <p:nvPr/>
        </p:nvSpPr>
        <p:spPr>
          <a:xfrm flipV="1">
            <a:off x="8881480" y="2204302"/>
            <a:ext cx="63303" cy="607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vv</a:t>
            </a:r>
            <a:endParaRPr lang="es-CL" dirty="0"/>
          </a:p>
        </p:txBody>
      </p:sp>
      <p:sp>
        <p:nvSpPr>
          <p:cNvPr id="19" name="Rectángulo 18"/>
          <p:cNvSpPr/>
          <p:nvPr/>
        </p:nvSpPr>
        <p:spPr>
          <a:xfrm>
            <a:off x="10639659" y="2189593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ángulo 19"/>
          <p:cNvSpPr/>
          <p:nvPr/>
        </p:nvSpPr>
        <p:spPr>
          <a:xfrm>
            <a:off x="10351268" y="2562279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Rectángulo 20"/>
          <p:cNvSpPr/>
          <p:nvPr/>
        </p:nvSpPr>
        <p:spPr>
          <a:xfrm>
            <a:off x="10685378" y="2509632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Rectángulo 21"/>
          <p:cNvSpPr/>
          <p:nvPr/>
        </p:nvSpPr>
        <p:spPr>
          <a:xfrm>
            <a:off x="10082880" y="251656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Rectángulo 22"/>
          <p:cNvSpPr/>
          <p:nvPr/>
        </p:nvSpPr>
        <p:spPr>
          <a:xfrm flipH="1" flipV="1">
            <a:off x="10310099" y="2136253"/>
            <a:ext cx="64029" cy="106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Rectángulo 23"/>
          <p:cNvSpPr/>
          <p:nvPr/>
        </p:nvSpPr>
        <p:spPr>
          <a:xfrm flipV="1">
            <a:off x="10363388" y="3678605"/>
            <a:ext cx="67197" cy="53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6" name="Conector recto 25"/>
          <p:cNvCxnSpPr/>
          <p:nvPr/>
        </p:nvCxnSpPr>
        <p:spPr>
          <a:xfrm>
            <a:off x="6276109" y="4052455"/>
            <a:ext cx="5390654" cy="41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7597213" y="4145956"/>
            <a:ext cx="623455" cy="644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Rectángulo 27"/>
          <p:cNvSpPr/>
          <p:nvPr/>
        </p:nvSpPr>
        <p:spPr>
          <a:xfrm>
            <a:off x="6906904" y="4152374"/>
            <a:ext cx="623455" cy="644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Rectángulo 28"/>
          <p:cNvSpPr/>
          <p:nvPr/>
        </p:nvSpPr>
        <p:spPr>
          <a:xfrm>
            <a:off x="6121817" y="4152374"/>
            <a:ext cx="623455" cy="644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Rectángulo 29"/>
          <p:cNvSpPr/>
          <p:nvPr/>
        </p:nvSpPr>
        <p:spPr>
          <a:xfrm flipV="1">
            <a:off x="8658811" y="4164505"/>
            <a:ext cx="63303" cy="607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vv</a:t>
            </a:r>
            <a:endParaRPr lang="es-CL" dirty="0"/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7840" y="4157151"/>
            <a:ext cx="110993" cy="621846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2474" y="4184109"/>
            <a:ext cx="110993" cy="621846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6709" y="4178214"/>
            <a:ext cx="110993" cy="621846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9534" y="4156431"/>
            <a:ext cx="110993" cy="621846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6568" y="4152374"/>
            <a:ext cx="110993" cy="621846"/>
          </a:xfrm>
          <a:prstGeom prst="rect">
            <a:avLst/>
          </a:prstGeom>
        </p:spPr>
      </p:pic>
      <p:cxnSp>
        <p:nvCxnSpPr>
          <p:cNvPr id="43" name="Conector curvado 42"/>
          <p:cNvCxnSpPr/>
          <p:nvPr/>
        </p:nvCxnSpPr>
        <p:spPr>
          <a:xfrm>
            <a:off x="9954491" y="1911927"/>
            <a:ext cx="947267" cy="1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angular 48"/>
          <p:cNvCxnSpPr/>
          <p:nvPr/>
        </p:nvCxnSpPr>
        <p:spPr>
          <a:xfrm rot="5400000">
            <a:off x="8974876" y="2829284"/>
            <a:ext cx="1896789" cy="62078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r 54"/>
          <p:cNvCxnSpPr/>
          <p:nvPr/>
        </p:nvCxnSpPr>
        <p:spPr>
          <a:xfrm flipV="1">
            <a:off x="9939922" y="3744793"/>
            <a:ext cx="1074442" cy="9658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angular 57"/>
          <p:cNvCxnSpPr/>
          <p:nvPr/>
        </p:nvCxnSpPr>
        <p:spPr>
          <a:xfrm rot="16200000" flipH="1">
            <a:off x="10076031" y="2845251"/>
            <a:ext cx="1725269" cy="7381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37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982" y="624109"/>
            <a:ext cx="10162309" cy="5880599"/>
          </a:xfrm>
        </p:spPr>
        <p:txBody>
          <a:bodyPr/>
          <a:lstStyle/>
          <a:p>
            <a:r>
              <a:rPr lang="es-ES" dirty="0" smtClean="0"/>
              <a:t>Vamos a ver cómo lo hacemos.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 +                                   +</a:t>
            </a:r>
            <a:endParaRPr lang="es-CL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973295"/>
              </p:ext>
            </p:extLst>
          </p:nvPr>
        </p:nvGraphicFramePr>
        <p:xfrm>
          <a:off x="2146178" y="2239817"/>
          <a:ext cx="269598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8662"/>
                <a:gridCol w="898662"/>
                <a:gridCol w="898662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      C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    D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    U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024199"/>
              </p:ext>
            </p:extLst>
          </p:nvPr>
        </p:nvGraphicFramePr>
        <p:xfrm>
          <a:off x="6801305" y="2239817"/>
          <a:ext cx="269598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8662"/>
                <a:gridCol w="898662"/>
                <a:gridCol w="898662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      C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    D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    U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7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74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5589654"/>
          </a:xfrm>
        </p:spPr>
        <p:txBody>
          <a:bodyPr/>
          <a:lstStyle/>
          <a:p>
            <a:pPr algn="r"/>
            <a:r>
              <a:rPr lang="es-ES" dirty="0" smtClean="0"/>
              <a:t/>
            </a:r>
            <a:br>
              <a:rPr lang="es-ES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>                   </a:t>
            </a:r>
            <a:r>
              <a:rPr lang="es-CL" dirty="0" smtClean="0">
                <a:latin typeface="Algerian" panose="04020705040A02060702" pitchFamily="82" charset="0"/>
              </a:rPr>
              <a:t>Nos vemos la próxima clase con    otro nuevo contenido.</a:t>
            </a:r>
            <a:br>
              <a:rPr lang="es-CL" dirty="0" smtClean="0">
                <a:latin typeface="Algerian" panose="04020705040A02060702" pitchFamily="82" charset="0"/>
              </a:rPr>
            </a:br>
            <a:r>
              <a:rPr lang="es-CL" dirty="0">
                <a:latin typeface="Algerian" panose="04020705040A02060702" pitchFamily="82" charset="0"/>
              </a:rPr>
              <a:t> </a:t>
            </a:r>
            <a:r>
              <a:rPr lang="es-CL" dirty="0" smtClean="0">
                <a:latin typeface="Algerian" panose="04020705040A02060702" pitchFamily="82" charset="0"/>
              </a:rPr>
              <a:t>                Bendiciones.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158" y="1499718"/>
            <a:ext cx="1724025" cy="26479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188" y="624110"/>
            <a:ext cx="3171423" cy="211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3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285</TotalTime>
  <Words>35</Words>
  <Application>Microsoft Office PowerPoint</Application>
  <PresentationFormat>Personalizado</PresentationFormat>
  <Paragraphs>25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Espiral</vt:lpstr>
      <vt:lpstr>             Adiciones con canje o reserva.                      TE invitamos a trabajar. </vt:lpstr>
      <vt:lpstr> La adición o suma con canje o reserva se da porque al sumar los 2 dígitos en forma vertical u horizontal el resultado que obtienes es MAYOR QUE 10,al sumar vertical u horizontalmente  no podemos  escribir 2 dígitos en una posición del sistema de numeración, por eso hacemos un canje  hacemos.                                                                                    </vt:lpstr>
      <vt:lpstr>Observa:       +                           +</vt:lpstr>
      <vt:lpstr>Vamos a ver cómo lo hacemos.     +                                   +</vt:lpstr>
      <vt:lpstr>                         Nos vemos la próxima clase con    otro nuevo contenido.                  Bendiciones.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Adiciones con canje o reserva.                      TE invitamos a trabajar.</dc:title>
  <dc:creator>Profesor 5</dc:creator>
  <cp:lastModifiedBy>HP</cp:lastModifiedBy>
  <cp:revision>19</cp:revision>
  <dcterms:created xsi:type="dcterms:W3CDTF">2020-11-11T13:39:41Z</dcterms:created>
  <dcterms:modified xsi:type="dcterms:W3CDTF">2020-11-30T15:08:48Z</dcterms:modified>
</cp:coreProperties>
</file>