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4"/>
  </p:sldMasterIdLst>
  <p:notesMasterIdLst>
    <p:notesMasterId r:id="rId19"/>
  </p:notesMasterIdLst>
  <p:handoutMasterIdLst>
    <p:handoutMasterId r:id="rId20"/>
  </p:handoutMasterIdLst>
  <p:sldIdLst>
    <p:sldId id="256" r:id="rId5"/>
    <p:sldId id="257" r:id="rId6"/>
    <p:sldId id="258" r:id="rId7"/>
    <p:sldId id="259" r:id="rId8"/>
    <p:sldId id="260" r:id="rId9"/>
    <p:sldId id="266" r:id="rId10"/>
    <p:sldId id="263" r:id="rId11"/>
    <p:sldId id="264" r:id="rId12"/>
    <p:sldId id="267" r:id="rId13"/>
    <p:sldId id="268" r:id="rId14"/>
    <p:sldId id="269" r:id="rId15"/>
    <p:sldId id="270" r:id="rId16"/>
    <p:sldId id="271" r:id="rId17"/>
    <p:sldId id="272" r:id="rId18"/>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2" autoAdjust="0"/>
    <p:restoredTop sz="94660"/>
  </p:normalViewPr>
  <p:slideViewPr>
    <p:cSldViewPr snapToGrid="0">
      <p:cViewPr>
        <p:scale>
          <a:sx n="78" d="100"/>
          <a:sy n="78" d="100"/>
        </p:scale>
        <p:origin x="-336" y="-192"/>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00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DF9D239C-1190-43A9-AE2F-2A428BF78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xmlns="" id="{CCAC6CE9-384C-4E83-A2DA-DEBAE16419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89F477-2BDD-4626-A63E-63E474AB0704}" type="datetimeFigureOut">
              <a:rPr lang="es-ES" smtClean="0"/>
              <a:t>19/11/2020</a:t>
            </a:fld>
            <a:endParaRPr lang="es-ES"/>
          </a:p>
        </p:txBody>
      </p:sp>
      <p:sp>
        <p:nvSpPr>
          <p:cNvPr id="4" name="Marcador de pie de página 3">
            <a:extLst>
              <a:ext uri="{FF2B5EF4-FFF2-40B4-BE49-F238E27FC236}">
                <a16:creationId xmlns:a16="http://schemas.microsoft.com/office/drawing/2014/main" xmlns="" id="{78772BCF-F8C0-48E5-BCA9-5E1D271920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xmlns="" id="{60D634DB-2A2B-49F2-A29E-1FE446F9BF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537EA4-D327-44B5-9754-F695353D097E}" type="slidenum">
              <a:rPr lang="es-ES" smtClean="0"/>
              <a:t>‹Nº›</a:t>
            </a:fld>
            <a:endParaRPr lang="es-ES"/>
          </a:p>
        </p:txBody>
      </p:sp>
    </p:spTree>
    <p:extLst>
      <p:ext uri="{BB962C8B-B14F-4D97-AF65-F5344CB8AC3E}">
        <p14:creationId xmlns:p14="http://schemas.microsoft.com/office/powerpoint/2010/main" val="3948527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3A8D7-F291-40E8-82E2-9D068E3C320E}" type="datetimeFigureOut">
              <a:rPr lang="es-ES" smtClean="0"/>
              <a:t>19/11/2020</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estilos de texto del patrón</a:t>
            </a:r>
            <a:endParaRPr lang="es-ES" dirty="0"/>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E6B04-FF94-4824-8AC7-B357DFA5D20C}" type="slidenum">
              <a:rPr lang="es-ES" smtClean="0"/>
              <a:t>‹Nº›</a:t>
            </a:fld>
            <a:endParaRPr lang="es-ES" dirty="0"/>
          </a:p>
        </p:txBody>
      </p:sp>
    </p:spTree>
    <p:extLst>
      <p:ext uri="{BB962C8B-B14F-4D97-AF65-F5344CB8AC3E}">
        <p14:creationId xmlns:p14="http://schemas.microsoft.com/office/powerpoint/2010/main" val="29740963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DE6B04-FF94-4824-8AC7-B357DFA5D20C}" type="slidenum">
              <a:rPr lang="es-ES" smtClean="0"/>
              <a:t>1</a:t>
            </a:fld>
            <a:endParaRPr lang="es-ES"/>
          </a:p>
        </p:txBody>
      </p:sp>
    </p:spTree>
    <p:extLst>
      <p:ext uri="{BB962C8B-B14F-4D97-AF65-F5344CB8AC3E}">
        <p14:creationId xmlns:p14="http://schemas.microsoft.com/office/powerpoint/2010/main" val="207492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DE6B04-FF94-4824-8AC7-B357DFA5D20C}" type="slidenum">
              <a:rPr lang="es-ES" smtClean="0"/>
              <a:t>2</a:t>
            </a:fld>
            <a:endParaRPr lang="es-ES"/>
          </a:p>
        </p:txBody>
      </p:sp>
    </p:spTree>
    <p:extLst>
      <p:ext uri="{BB962C8B-B14F-4D97-AF65-F5344CB8AC3E}">
        <p14:creationId xmlns:p14="http://schemas.microsoft.com/office/powerpoint/2010/main" val="399963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DE6B04-FF94-4824-8AC7-B357DFA5D20C}" type="slidenum">
              <a:rPr lang="es-ES" smtClean="0"/>
              <a:t>3</a:t>
            </a:fld>
            <a:endParaRPr lang="es-ES"/>
          </a:p>
        </p:txBody>
      </p:sp>
    </p:spTree>
    <p:extLst>
      <p:ext uri="{BB962C8B-B14F-4D97-AF65-F5344CB8AC3E}">
        <p14:creationId xmlns:p14="http://schemas.microsoft.com/office/powerpoint/2010/main" val="3278748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DE6B04-FF94-4824-8AC7-B357DFA5D20C}" type="slidenum">
              <a:rPr lang="es-ES" smtClean="0"/>
              <a:t>4</a:t>
            </a:fld>
            <a:endParaRPr lang="es-ES"/>
          </a:p>
        </p:txBody>
      </p:sp>
    </p:spTree>
    <p:extLst>
      <p:ext uri="{BB962C8B-B14F-4D97-AF65-F5344CB8AC3E}">
        <p14:creationId xmlns:p14="http://schemas.microsoft.com/office/powerpoint/2010/main" val="1876797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DE6B04-FF94-4824-8AC7-B357DFA5D20C}" type="slidenum">
              <a:rPr lang="es-ES" smtClean="0"/>
              <a:t>5</a:t>
            </a:fld>
            <a:endParaRPr lang="es-ES"/>
          </a:p>
        </p:txBody>
      </p:sp>
    </p:spTree>
    <p:extLst>
      <p:ext uri="{BB962C8B-B14F-4D97-AF65-F5344CB8AC3E}">
        <p14:creationId xmlns:p14="http://schemas.microsoft.com/office/powerpoint/2010/main" val="1236289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DE6B04-FF94-4824-8AC7-B357DFA5D20C}" type="slidenum">
              <a:rPr lang="es-ES" smtClean="0"/>
              <a:t>7</a:t>
            </a:fld>
            <a:endParaRPr lang="es-ES"/>
          </a:p>
        </p:txBody>
      </p:sp>
    </p:spTree>
    <p:extLst>
      <p:ext uri="{BB962C8B-B14F-4D97-AF65-F5344CB8AC3E}">
        <p14:creationId xmlns:p14="http://schemas.microsoft.com/office/powerpoint/2010/main" val="130582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BDE6B04-FF94-4824-8AC7-B357DFA5D20C}" type="slidenum">
              <a:rPr lang="es-ES" smtClean="0"/>
              <a:t>8</a:t>
            </a:fld>
            <a:endParaRPr lang="es-ES"/>
          </a:p>
        </p:txBody>
      </p:sp>
    </p:spTree>
    <p:extLst>
      <p:ext uri="{BB962C8B-B14F-4D97-AF65-F5344CB8AC3E}">
        <p14:creationId xmlns:p14="http://schemas.microsoft.com/office/powerpoint/2010/main" val="3234930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777464" y="802298"/>
            <a:ext cx="8637073" cy="2541431"/>
          </a:xfrm>
        </p:spPr>
        <p:txBody>
          <a:bodyPr bIns="0" rtlCol="0" anchor="b">
            <a:normAutofit/>
          </a:bodyPr>
          <a:lstStyle>
            <a:lvl1pPr algn="l">
              <a:defRPr sz="6600"/>
            </a:lvl1pPr>
          </a:lstStyle>
          <a:p>
            <a:pPr rtl="0"/>
            <a:r>
              <a:rPr lang="es-ES" noProof="0" smtClean="0"/>
              <a:t>Haga clic para modificar el estilo de título del patrón</a:t>
            </a:r>
            <a:endParaRPr lang="es-ES" noProof="0"/>
          </a:p>
        </p:txBody>
      </p:sp>
      <p:sp>
        <p:nvSpPr>
          <p:cNvPr id="3" name="Subtítulo 2"/>
          <p:cNvSpPr>
            <a:spLocks noGrp="1"/>
          </p:cNvSpPr>
          <p:nvPr>
            <p:ph type="subTitle" idx="1"/>
          </p:nvPr>
        </p:nvSpPr>
        <p:spPr>
          <a:xfrm>
            <a:off x="1777464"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a:p>
        </p:txBody>
      </p:sp>
      <p:sp>
        <p:nvSpPr>
          <p:cNvPr id="4" name="Marcador de fecha 3"/>
          <p:cNvSpPr>
            <a:spLocks noGrp="1"/>
          </p:cNvSpPr>
          <p:nvPr>
            <p:ph type="dt" sz="half" idx="10"/>
          </p:nvPr>
        </p:nvSpPr>
        <p:spPr>
          <a:xfrm>
            <a:off x="6913821" y="6370429"/>
            <a:ext cx="3500715" cy="309201"/>
          </a:xfrm>
        </p:spPr>
        <p:txBody>
          <a:bodyPr rtlCol="0"/>
          <a:lstStyle/>
          <a:p>
            <a:pPr rtl="0"/>
            <a:fld id="{0E7F622B-E6B4-4F80-8BBF-81F0DC9806D7}" type="datetime1">
              <a:rPr lang="es-ES" noProof="0" smtClean="0"/>
              <a:t>19/11/2020</a:t>
            </a:fld>
            <a:endParaRPr lang="es-ES" noProof="0"/>
          </a:p>
        </p:txBody>
      </p:sp>
      <p:sp>
        <p:nvSpPr>
          <p:cNvPr id="5" name="Marcador de pie de página 4"/>
          <p:cNvSpPr>
            <a:spLocks noGrp="1"/>
          </p:cNvSpPr>
          <p:nvPr>
            <p:ph type="ftr" sz="quarter" idx="11"/>
          </p:nvPr>
        </p:nvSpPr>
        <p:spPr>
          <a:xfrm>
            <a:off x="1777464" y="6370430"/>
            <a:ext cx="4973915" cy="309201"/>
          </a:xfrm>
        </p:spPr>
        <p:txBody>
          <a:bodyPr rtlCol="0"/>
          <a:lstStyle/>
          <a:p>
            <a:pPr rtl="0"/>
            <a:r>
              <a:rPr lang="es-ES" noProof="0"/>
              <a:t>Agregue un pie de página aquí</a:t>
            </a:r>
          </a:p>
        </p:txBody>
      </p:sp>
      <p:cxnSp>
        <p:nvCxnSpPr>
          <p:cNvPr id="15" name="Conector recto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leyenda">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upo 7"/>
          <p:cNvGrpSpPr/>
          <p:nvPr/>
        </p:nvGrpSpPr>
        <p:grpSpPr>
          <a:xfrm>
            <a:off x="7477387" y="482170"/>
            <a:ext cx="4074533" cy="5149101"/>
            <a:chOff x="7477387" y="482170"/>
            <a:chExt cx="4074533" cy="5149101"/>
          </a:xfrm>
        </p:grpSpPr>
        <p:sp>
          <p:nvSpPr>
            <p:cNvPr id="18" name="Rectángulo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ángulo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ítulo 1"/>
          <p:cNvSpPr>
            <a:spLocks noGrp="1"/>
          </p:cNvSpPr>
          <p:nvPr>
            <p:ph type="title"/>
          </p:nvPr>
        </p:nvSpPr>
        <p:spPr>
          <a:xfrm>
            <a:off x="1451206" y="1129513"/>
            <a:ext cx="5532328" cy="1830584"/>
          </a:xfrm>
        </p:spPr>
        <p:txBody>
          <a:bodyPr rtlCol="0" anchor="b">
            <a:normAutofit/>
          </a:bodyPr>
          <a:lstStyle>
            <a:lvl1pPr>
              <a:defRPr sz="3200"/>
            </a:lvl1pPr>
          </a:lstStyle>
          <a:p>
            <a:pPr rtl="0"/>
            <a:r>
              <a:rPr lang="es-ES" noProof="0" smtClean="0"/>
              <a:t>Haga clic para modificar el estilo de título del patrón</a:t>
            </a:r>
            <a:endParaRPr lang="es-ES" noProof="0"/>
          </a:p>
        </p:txBody>
      </p:sp>
      <p:sp>
        <p:nvSpPr>
          <p:cNvPr id="3" name="Marcador de posición de imagen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a:p>
        </p:txBody>
      </p:sp>
      <p:sp>
        <p:nvSpPr>
          <p:cNvPr id="4" name="Marcador de posición de texto 3"/>
          <p:cNvSpPr>
            <a:spLocks noGrp="1"/>
          </p:cNvSpPr>
          <p:nvPr>
            <p:ph type="body" sz="half" idx="2" hasCustomPrompt="1"/>
          </p:nvPr>
        </p:nvSpPr>
        <p:spPr>
          <a:xfrm>
            <a:off x="1450329" y="3145992"/>
            <a:ext cx="5524404" cy="2003742"/>
          </a:xfrm>
        </p:spPr>
        <p:txBody>
          <a:bodyPr rtlCol="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a:xfrm>
            <a:off x="7236069" y="6332578"/>
            <a:ext cx="4315852" cy="320123"/>
          </a:xfrm>
        </p:spPr>
        <p:txBody>
          <a:bodyPr rtlCol="0"/>
          <a:lstStyle>
            <a:lvl1pPr algn="r">
              <a:defRPr/>
            </a:lvl1pPr>
          </a:lstStyle>
          <a:p>
            <a:pPr rtl="0"/>
            <a:fld id="{97D87636-8F03-4ABF-A4F8-50139785D1FF}" type="datetime1">
              <a:rPr lang="es-ES" noProof="0" smtClean="0"/>
              <a:t>19/11/2020</a:t>
            </a:fld>
            <a:endParaRPr lang="es-ES" noProof="0"/>
          </a:p>
        </p:txBody>
      </p:sp>
      <p:sp>
        <p:nvSpPr>
          <p:cNvPr id="6" name="Marcador de pie de página 5"/>
          <p:cNvSpPr>
            <a:spLocks noGrp="1"/>
          </p:cNvSpPr>
          <p:nvPr>
            <p:ph type="ftr" sz="quarter" idx="11"/>
          </p:nvPr>
        </p:nvSpPr>
        <p:spPr>
          <a:xfrm>
            <a:off x="1447382" y="6332578"/>
            <a:ext cx="5541004" cy="320931"/>
          </a:xfrm>
        </p:spPr>
        <p:txBody>
          <a:bodyPr rtlCol="0"/>
          <a:lstStyle/>
          <a:p>
            <a:pPr rtl="0"/>
            <a:r>
              <a:rPr lang="es-ES" noProof="0"/>
              <a:t>Agregue un pie de página aquí</a:t>
            </a:r>
          </a:p>
        </p:txBody>
      </p:sp>
      <p:cxnSp>
        <p:nvCxnSpPr>
          <p:cNvPr id="31" name="Conector recto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p:txBody>
          <a:bodyPr rtlCol="0" anchor="t"/>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EFF45FF8-8742-4901-8D0E-C0713086BBD9}" type="datetime1">
              <a:rPr lang="es-ES" noProof="0" smtClean="0"/>
              <a:t>19/11/2020</a:t>
            </a:fld>
            <a:endParaRPr lang="es-ES" noProof="0"/>
          </a:p>
        </p:txBody>
      </p:sp>
      <p:sp>
        <p:nvSpPr>
          <p:cNvPr id="5" name="Marcador de pie de página 4"/>
          <p:cNvSpPr>
            <a:spLocks noGrp="1"/>
          </p:cNvSpPr>
          <p:nvPr>
            <p:ph type="ftr" sz="quarter" idx="11"/>
          </p:nvPr>
        </p:nvSpPr>
        <p:spPr/>
        <p:txBody>
          <a:bodyPr rtlCol="0"/>
          <a:lstStyle/>
          <a:p>
            <a:pPr rtl="0"/>
            <a:r>
              <a:rPr lang="es-ES" noProof="0"/>
              <a:t>Agregue un pie de página aquí</a:t>
            </a:r>
          </a:p>
        </p:txBody>
      </p:sp>
      <p:cxnSp>
        <p:nvCxnSpPr>
          <p:cNvPr id="33" name="Conector recto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ítulo 5">
            <a:extLst>
              <a:ext uri="{FF2B5EF4-FFF2-40B4-BE49-F238E27FC236}">
                <a16:creationId xmlns:a16="http://schemas.microsoft.com/office/drawing/2014/main" xmlns="" id="{C414FF1F-6558-4E39-87DB-276E44F5477C}"/>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74423" y="1756130"/>
            <a:ext cx="8643154" cy="1887950"/>
          </a:xfrm>
        </p:spPr>
        <p:txBody>
          <a:bodyPr rtlCol="0" anchor="b">
            <a:normAutofit/>
          </a:bodyPr>
          <a:lstStyle>
            <a:lvl1pPr algn="l">
              <a:defRPr sz="3600"/>
            </a:lvl1pPr>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hasCustomPrompt="1"/>
          </p:nvPr>
        </p:nvSpPr>
        <p:spPr>
          <a:xfrm>
            <a:off x="1780777" y="3806195"/>
            <a:ext cx="8630446" cy="1012929"/>
          </a:xfrm>
        </p:spPr>
        <p:txBody>
          <a:bodyPr tIns="91440" rtlCol="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01995A53-3E49-4F2C-A8F9-FE8CCAEAEA7C}" type="datetime1">
              <a:rPr lang="es-ES" noProof="0" smtClean="0"/>
              <a:t>19/11/2020</a:t>
            </a:fld>
            <a:endParaRPr lang="es-ES" noProof="0"/>
          </a:p>
        </p:txBody>
      </p:sp>
      <p:sp>
        <p:nvSpPr>
          <p:cNvPr id="5" name="Marcador de pie de página 4"/>
          <p:cNvSpPr>
            <a:spLocks noGrp="1"/>
          </p:cNvSpPr>
          <p:nvPr>
            <p:ph type="ftr" sz="quarter" idx="11"/>
          </p:nvPr>
        </p:nvSpPr>
        <p:spPr/>
        <p:txBody>
          <a:bodyPr rtlCol="0"/>
          <a:lstStyle/>
          <a:p>
            <a:pPr rtl="0"/>
            <a:r>
              <a:rPr lang="es-ES" noProof="0"/>
              <a:t>Agregue un pie de página aquí</a:t>
            </a:r>
          </a:p>
        </p:txBody>
      </p:sp>
      <p:cxnSp>
        <p:nvCxnSpPr>
          <p:cNvPr id="15" name="Conector recto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posición de contenido 2"/>
          <p:cNvSpPr>
            <a:spLocks noGrp="1"/>
          </p:cNvSpPr>
          <p:nvPr>
            <p:ph sz="half" idx="1" hasCustomPrompt="1"/>
          </p:nvPr>
        </p:nvSpPr>
        <p:spPr>
          <a:xfrm>
            <a:off x="1292239" y="2161853"/>
            <a:ext cx="4645152" cy="344859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hasCustomPrompt="1"/>
          </p:nvPr>
        </p:nvSpPr>
        <p:spPr>
          <a:xfrm>
            <a:off x="6258679" y="2168318"/>
            <a:ext cx="4645152" cy="344152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D6E03627-6263-414B-B952-C81F45D1288D}" type="datetime1">
              <a:rPr lang="es-ES" noProof="0" smtClean="0"/>
              <a:t>19/11/2020</a:t>
            </a:fld>
            <a:endParaRPr lang="es-ES" noProof="0"/>
          </a:p>
        </p:txBody>
      </p:sp>
      <p:sp>
        <p:nvSpPr>
          <p:cNvPr id="6" name="Marcador de pie de página 5"/>
          <p:cNvSpPr>
            <a:spLocks noGrp="1"/>
          </p:cNvSpPr>
          <p:nvPr>
            <p:ph type="ftr" sz="quarter" idx="11"/>
          </p:nvPr>
        </p:nvSpPr>
        <p:spPr/>
        <p:txBody>
          <a:bodyPr rtlCol="0"/>
          <a:lstStyle/>
          <a:p>
            <a:pPr rtl="0"/>
            <a:r>
              <a:rPr lang="es-ES" noProof="0"/>
              <a:t>Agregue un pie de página aquí</a:t>
            </a:r>
          </a:p>
        </p:txBody>
      </p:sp>
      <p:cxnSp>
        <p:nvCxnSpPr>
          <p:cNvPr id="9" name="Conector recto 8">
            <a:extLst>
              <a:ext uri="{FF2B5EF4-FFF2-40B4-BE49-F238E27FC236}">
                <a16:creationId xmlns:a16="http://schemas.microsoft.com/office/drawing/2014/main" xmlns=""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ítulo 6">
            <a:extLst>
              <a:ext uri="{FF2B5EF4-FFF2-40B4-BE49-F238E27FC236}">
                <a16:creationId xmlns:a16="http://schemas.microsoft.com/office/drawing/2014/main" xmlns="" id="{2F96D46B-C1B8-46AB-87DF-61A8058B1F42}"/>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posición de texto 2"/>
          <p:cNvSpPr>
            <a:spLocks noGrp="1"/>
          </p:cNvSpPr>
          <p:nvPr>
            <p:ph type="body" idx="1" hasCustomPrompt="1"/>
          </p:nvPr>
        </p:nvSpPr>
        <p:spPr>
          <a:xfrm>
            <a:off x="1287315" y="1950795"/>
            <a:ext cx="4645152" cy="801943"/>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3"/>
          <p:cNvSpPr>
            <a:spLocks noGrp="1"/>
          </p:cNvSpPr>
          <p:nvPr>
            <p:ph sz="half" idx="2" hasCustomPrompt="1"/>
          </p:nvPr>
        </p:nvSpPr>
        <p:spPr>
          <a:xfrm>
            <a:off x="1287315" y="2755515"/>
            <a:ext cx="4645152" cy="2644457"/>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252486" y="1954249"/>
            <a:ext cx="4645152" cy="802237"/>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252486" y="2752737"/>
            <a:ext cx="4645152" cy="263737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0CBF822C-B2F2-4DB2-B61E-64497095D021}" type="datetime1">
              <a:rPr lang="es-ES" noProof="0" smtClean="0"/>
              <a:t>19/11/2020</a:t>
            </a:fld>
            <a:endParaRPr lang="es-ES" noProof="0"/>
          </a:p>
        </p:txBody>
      </p:sp>
      <p:sp>
        <p:nvSpPr>
          <p:cNvPr id="8" name="Marcador de pie de página 7"/>
          <p:cNvSpPr>
            <a:spLocks noGrp="1"/>
          </p:cNvSpPr>
          <p:nvPr>
            <p:ph type="ftr" sz="quarter" idx="11"/>
          </p:nvPr>
        </p:nvSpPr>
        <p:spPr/>
        <p:txBody>
          <a:bodyPr rtlCol="0"/>
          <a:lstStyle/>
          <a:p>
            <a:pPr rtl="0"/>
            <a:r>
              <a:rPr lang="es-ES" noProof="0"/>
              <a:t>Agregue un pie de página aquí</a:t>
            </a:r>
          </a:p>
        </p:txBody>
      </p:sp>
      <p:cxnSp>
        <p:nvCxnSpPr>
          <p:cNvPr id="11" name="Conector recto 10">
            <a:extLst>
              <a:ext uri="{FF2B5EF4-FFF2-40B4-BE49-F238E27FC236}">
                <a16:creationId xmlns:a16="http://schemas.microsoft.com/office/drawing/2014/main" xmlns=""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ítulo 8">
            <a:extLst>
              <a:ext uri="{FF2B5EF4-FFF2-40B4-BE49-F238E27FC236}">
                <a16:creationId xmlns:a16="http://schemas.microsoft.com/office/drawing/2014/main" xmlns="" id="{09471694-1220-4CFC-A31F-622E5D3DE2D5}"/>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rtlCol="0"/>
          <a:lstStyle/>
          <a:p>
            <a:pPr rtl="0"/>
            <a:fld id="{AD88CE40-1FB4-4444-992F-B28C07C8A7BB}" type="datetime1">
              <a:rPr lang="es-ES" noProof="0" smtClean="0"/>
              <a:t>19/11/2020</a:t>
            </a:fld>
            <a:endParaRPr lang="es-ES" noProof="0"/>
          </a:p>
        </p:txBody>
      </p:sp>
      <p:sp>
        <p:nvSpPr>
          <p:cNvPr id="4" name="Marcador de pie de página 3"/>
          <p:cNvSpPr>
            <a:spLocks noGrp="1"/>
          </p:cNvSpPr>
          <p:nvPr>
            <p:ph type="ftr" sz="quarter" idx="11"/>
          </p:nvPr>
        </p:nvSpPr>
        <p:spPr/>
        <p:txBody>
          <a:bodyPr rtlCol="0"/>
          <a:lstStyle/>
          <a:p>
            <a:pPr rtl="0"/>
            <a:r>
              <a:rPr lang="es-ES" noProof="0"/>
              <a:t>Agregue un pie de página aquí</a:t>
            </a:r>
          </a:p>
        </p:txBody>
      </p:sp>
      <p:cxnSp>
        <p:nvCxnSpPr>
          <p:cNvPr id="7" name="Conector recto 6">
            <a:extLst>
              <a:ext uri="{FF2B5EF4-FFF2-40B4-BE49-F238E27FC236}">
                <a16:creationId xmlns:a16="http://schemas.microsoft.com/office/drawing/2014/main" xmlns=""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ítulo 4">
            <a:extLst>
              <a:ext uri="{FF2B5EF4-FFF2-40B4-BE49-F238E27FC236}">
                <a16:creationId xmlns:a16="http://schemas.microsoft.com/office/drawing/2014/main" xmlns="" id="{3DF0054B-B64C-418E-A1B8-428EE4A1DB50}"/>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C7F87F5E-3F3E-4EF8-8C6C-BC05FAB4719B}" type="datetime1">
              <a:rPr lang="es-ES" noProof="0" smtClean="0"/>
              <a:t>19/11/2020</a:t>
            </a:fld>
            <a:endParaRPr lang="es-ES" noProof="0"/>
          </a:p>
        </p:txBody>
      </p:sp>
      <p:sp>
        <p:nvSpPr>
          <p:cNvPr id="3" name="Marcador de pie de página 2"/>
          <p:cNvSpPr>
            <a:spLocks noGrp="1"/>
          </p:cNvSpPr>
          <p:nvPr>
            <p:ph type="ftr" sz="quarter" idx="11"/>
          </p:nvPr>
        </p:nvSpPr>
        <p:spPr/>
        <p:txBody>
          <a:bodyPr rtlCol="0"/>
          <a:lstStyle/>
          <a:p>
            <a:pPr rtl="0"/>
            <a:r>
              <a:rPr lang="es-ES" noProof="0"/>
              <a:t>Agregue un pie de página aquí </a:t>
            </a:r>
          </a:p>
        </p:txBody>
      </p:sp>
    </p:spTree>
    <p:extLst>
      <p:ext uri="{BB962C8B-B14F-4D97-AF65-F5344CB8AC3E}">
        <p14:creationId xmlns:p14="http://schemas.microsoft.com/office/powerpoint/2010/main" val="377124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5095246" y="1645522"/>
            <a:ext cx="5807176" cy="3840852"/>
          </a:xfrm>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1290909" y="1645522"/>
            <a:ext cx="3600000" cy="383672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E80D5B8F-5073-42FA-8A4F-25EF6A835D7E}" type="datetime1">
              <a:rPr lang="es-ES" noProof="0" smtClean="0"/>
              <a:t>19/11/2020</a:t>
            </a:fld>
            <a:endParaRPr lang="es-ES" noProof="0"/>
          </a:p>
        </p:txBody>
      </p:sp>
      <p:sp>
        <p:nvSpPr>
          <p:cNvPr id="6" name="Marcador de pie de página 5"/>
          <p:cNvSpPr>
            <a:spLocks noGrp="1"/>
          </p:cNvSpPr>
          <p:nvPr>
            <p:ph type="ftr" sz="quarter" idx="11"/>
          </p:nvPr>
        </p:nvSpPr>
        <p:spPr/>
        <p:txBody>
          <a:bodyPr rtlCol="0"/>
          <a:lstStyle/>
          <a:p>
            <a:pPr rtl="0"/>
            <a:r>
              <a:rPr lang="es-ES" noProof="0"/>
              <a:t>Agregue un pie de página aquí</a:t>
            </a:r>
          </a:p>
        </p:txBody>
      </p:sp>
      <p:cxnSp>
        <p:nvCxnSpPr>
          <p:cNvPr id="9" name="Conector recto 8">
            <a:extLst>
              <a:ext uri="{FF2B5EF4-FFF2-40B4-BE49-F238E27FC236}">
                <a16:creationId xmlns:a16="http://schemas.microsoft.com/office/drawing/2014/main" xmlns=""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ítulo 6">
            <a:extLst>
              <a:ext uri="{FF2B5EF4-FFF2-40B4-BE49-F238E27FC236}">
                <a16:creationId xmlns:a16="http://schemas.microsoft.com/office/drawing/2014/main" xmlns="" id="{1B74F78C-6D32-47C3-ABB2-6E7092A9C4A3}"/>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328165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 y galería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1300394" y="3128470"/>
            <a:ext cx="3024000" cy="1906565"/>
          </a:xfrm>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7873638" y="5144980"/>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49890F71-96A5-4A35-A2E3-C85E7E8C4C71}" type="datetime1">
              <a:rPr lang="es-ES" noProof="0" smtClean="0"/>
              <a:t>19/11/2020</a:t>
            </a:fld>
            <a:endParaRPr lang="es-ES" noProof="0"/>
          </a:p>
        </p:txBody>
      </p:sp>
      <p:sp>
        <p:nvSpPr>
          <p:cNvPr id="6" name="Marcador de pie de página 5"/>
          <p:cNvSpPr>
            <a:spLocks noGrp="1"/>
          </p:cNvSpPr>
          <p:nvPr>
            <p:ph type="ftr" sz="quarter" idx="11"/>
          </p:nvPr>
        </p:nvSpPr>
        <p:spPr/>
        <p:txBody>
          <a:bodyPr rtlCol="0"/>
          <a:lstStyle/>
          <a:p>
            <a:pPr rtl="0"/>
            <a:r>
              <a:rPr lang="es-ES" noProof="0"/>
              <a:t>Agregue un pie de página aquí</a:t>
            </a:r>
          </a:p>
        </p:txBody>
      </p:sp>
      <p:cxnSp>
        <p:nvCxnSpPr>
          <p:cNvPr id="9" name="Conector recto 8">
            <a:extLst>
              <a:ext uri="{FF2B5EF4-FFF2-40B4-BE49-F238E27FC236}">
                <a16:creationId xmlns:a16="http://schemas.microsoft.com/office/drawing/2014/main" xmlns=""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Marcador de contenido 2">
            <a:extLst>
              <a:ext uri="{FF2B5EF4-FFF2-40B4-BE49-F238E27FC236}">
                <a16:creationId xmlns:a16="http://schemas.microsoft.com/office/drawing/2014/main" xmlns="" id="{9DE9A20D-024F-4A17-9B20-526AA4037253}"/>
              </a:ext>
            </a:extLst>
          </p:cNvPr>
          <p:cNvSpPr>
            <a:spLocks noGrp="1"/>
          </p:cNvSpPr>
          <p:nvPr>
            <p:ph idx="12" hasCustomPrompt="1"/>
          </p:nvPr>
        </p:nvSpPr>
        <p:spPr>
          <a:xfrm>
            <a:off x="4602108" y="3128470"/>
            <a:ext cx="3024000" cy="1906565"/>
          </a:xfrm>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contenido 2">
            <a:extLst>
              <a:ext uri="{FF2B5EF4-FFF2-40B4-BE49-F238E27FC236}">
                <a16:creationId xmlns:a16="http://schemas.microsoft.com/office/drawing/2014/main" xmlns="" id="{37D8F60F-F9DD-4AAC-BF28-C004CCDF2D69}"/>
              </a:ext>
            </a:extLst>
          </p:cNvPr>
          <p:cNvSpPr>
            <a:spLocks noGrp="1"/>
          </p:cNvSpPr>
          <p:nvPr>
            <p:ph idx="13" hasCustomPrompt="1"/>
          </p:nvPr>
        </p:nvSpPr>
        <p:spPr>
          <a:xfrm>
            <a:off x="7873638" y="3128470"/>
            <a:ext cx="3024000" cy="1906565"/>
          </a:xfrm>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texto 3">
            <a:extLst>
              <a:ext uri="{FF2B5EF4-FFF2-40B4-BE49-F238E27FC236}">
                <a16:creationId xmlns:a16="http://schemas.microsoft.com/office/drawing/2014/main" xmlns="" id="{8F09FDD8-5B1C-4AAA-8EEC-0A77C9E477D1}"/>
              </a:ext>
            </a:extLst>
          </p:cNvPr>
          <p:cNvSpPr>
            <a:spLocks noGrp="1"/>
          </p:cNvSpPr>
          <p:nvPr>
            <p:ph type="body" sz="half" idx="14" hasCustomPrompt="1"/>
          </p:nvPr>
        </p:nvSpPr>
        <p:spPr>
          <a:xfrm>
            <a:off x="4595889" y="5144979"/>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2" name="Marcador de posición de texto 3">
            <a:extLst>
              <a:ext uri="{FF2B5EF4-FFF2-40B4-BE49-F238E27FC236}">
                <a16:creationId xmlns:a16="http://schemas.microsoft.com/office/drawing/2014/main" xmlns="" id="{E6DF0B7E-E17E-4875-966D-4DE67F755B71}"/>
              </a:ext>
            </a:extLst>
          </p:cNvPr>
          <p:cNvSpPr>
            <a:spLocks noGrp="1"/>
          </p:cNvSpPr>
          <p:nvPr>
            <p:ph type="body" sz="half" idx="15" hasCustomPrompt="1"/>
          </p:nvPr>
        </p:nvSpPr>
        <p:spPr>
          <a:xfrm>
            <a:off x="1306587" y="5144978"/>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cxnSp>
        <p:nvCxnSpPr>
          <p:cNvPr id="13" name="Conector recto 12">
            <a:extLst>
              <a:ext uri="{FF2B5EF4-FFF2-40B4-BE49-F238E27FC236}">
                <a16:creationId xmlns:a16="http://schemas.microsoft.com/office/drawing/2014/main" xmlns=""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Conector recto 13">
            <a:extLst>
              <a:ext uri="{FF2B5EF4-FFF2-40B4-BE49-F238E27FC236}">
                <a16:creationId xmlns:a16="http://schemas.microsoft.com/office/drawing/2014/main" xmlns=""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Marcador de texto 18">
            <a:extLst>
              <a:ext uri="{FF2B5EF4-FFF2-40B4-BE49-F238E27FC236}">
                <a16:creationId xmlns:a16="http://schemas.microsoft.com/office/drawing/2014/main" xmlns="" id="{93809A32-C7A4-4739-994B-BE492F855ACC}"/>
              </a:ext>
            </a:extLst>
          </p:cNvPr>
          <p:cNvSpPr>
            <a:spLocks noGrp="1"/>
          </p:cNvSpPr>
          <p:nvPr>
            <p:ph type="body" sz="quarter" idx="16" hasCustomPrompt="1"/>
          </p:nvPr>
        </p:nvSpPr>
        <p:spPr>
          <a:xfrm>
            <a:off x="1290908" y="1617663"/>
            <a:ext cx="9618391" cy="1336675"/>
          </a:xfrm>
        </p:spPr>
        <p:txBody>
          <a:bodyPr rtlCol="0">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Título 6">
            <a:extLst>
              <a:ext uri="{FF2B5EF4-FFF2-40B4-BE49-F238E27FC236}">
                <a16:creationId xmlns:a16="http://schemas.microsoft.com/office/drawing/2014/main" xmlns="" id="{2C1ABD52-D5FE-4FC2-8449-5DA0E52853E1}"/>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224270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ángulo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n 6"/>
          <p:cNvPicPr>
            <a:picLocks noChangeAspect="1"/>
          </p:cNvPicPr>
          <p:nvPr/>
        </p:nvPicPr>
        <p:blipFill rotWithShape="1">
          <a:blip r:embed="rId13" cstate="screen">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Marcador de posición de título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pPr rtl="0"/>
            <a:fld id="{06768A12-3652-457F-9AFE-E44E47D90EAE}" type="datetime1">
              <a:rPr lang="es-ES" noProof="0" smtClean="0"/>
              <a:t>19/11/2020</a:t>
            </a:fld>
            <a:endParaRPr lang="es-ES" noProof="0"/>
          </a:p>
        </p:txBody>
      </p:sp>
      <p:sp>
        <p:nvSpPr>
          <p:cNvPr id="5" name="Marcador de pie de página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pPr rtl="0"/>
            <a:r>
              <a:rPr lang="es-ES" noProof="0"/>
              <a:t>Agregue un pie de página aquí</a:t>
            </a:r>
          </a:p>
        </p:txBody>
      </p:sp>
      <p:cxnSp>
        <p:nvCxnSpPr>
          <p:cNvPr id="10" name="Conector recto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6" r:id="rId9"/>
    <p:sldLayoutId id="2147483693" r:id="rId10"/>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6.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sv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upport.office.com/es-es/article/editar-la-presentaci%c3%b3n-de-la-escuela-44445997-6769-4d44-8b30-f9e3050adbfb?omkt=es-ES&amp;ui=es-ES&amp;rs=es-ES&amp;ad=E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0DCA56C-7A25-4BD4-AA72-5256E68BE4CB}"/>
              </a:ext>
            </a:extLst>
          </p:cNvPr>
          <p:cNvSpPr>
            <a:spLocks noGrp="1"/>
          </p:cNvSpPr>
          <p:nvPr>
            <p:ph type="ctrTitle"/>
          </p:nvPr>
        </p:nvSpPr>
        <p:spPr/>
        <p:txBody>
          <a:bodyPr rtlCol="0">
            <a:normAutofit/>
          </a:bodyPr>
          <a:lstStyle/>
          <a:p>
            <a:pPr rtl="0"/>
            <a:r>
              <a:rPr lang="es-ES"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GÉNEROs</a:t>
            </a:r>
            <a:r>
              <a:rPr lang="es-E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literarios</a:t>
            </a:r>
            <a:r>
              <a:rPr lang="es-ES" dirty="0" smtClean="0">
                <a:latin typeface="Arial" panose="020B0604020202020204" pitchFamily="34" charset="0"/>
                <a:cs typeface="Arial" panose="020B0604020202020204" pitchFamily="34" charset="0"/>
              </a:rPr>
              <a:t>: </a:t>
            </a:r>
            <a:r>
              <a:rPr lang="es-ES" sz="4900" dirty="0" smtClean="0">
                <a:latin typeface="Arial" panose="020B0604020202020204" pitchFamily="34" charset="0"/>
                <a:cs typeface="Arial" panose="020B0604020202020204" pitchFamily="34" charset="0"/>
              </a:rPr>
              <a:t>El género NARRATIVO</a:t>
            </a:r>
            <a:endParaRPr lang="es-ES" sz="4900" dirty="0">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xmlns="" id="{BBBCF363-1123-45B1-8A9A-ABCDA40EF3F2}"/>
              </a:ext>
            </a:extLst>
          </p:cNvPr>
          <p:cNvSpPr>
            <a:spLocks noGrp="1"/>
          </p:cNvSpPr>
          <p:nvPr>
            <p:ph type="subTitle" idx="1"/>
          </p:nvPr>
        </p:nvSpPr>
        <p:spPr/>
        <p:txBody>
          <a:bodyPr rtlCol="0"/>
          <a:lstStyle/>
          <a:p>
            <a:pPr rtl="0"/>
            <a:r>
              <a:rPr lang="es-ES" dirty="0" smtClean="0">
                <a:solidFill>
                  <a:srgbClr val="000000"/>
                </a:solidFill>
                <a:ea typeface="Tahoma" panose="020B0604030504040204" pitchFamily="34" charset="0"/>
                <a:cs typeface="Tahoma" panose="020B0604030504040204" pitchFamily="34" charset="0"/>
              </a:rPr>
              <a:t>Profesora: Victoria Rojo</a:t>
            </a:r>
          </a:p>
          <a:p>
            <a:pPr rtl="0"/>
            <a:r>
              <a:rPr lang="es-ES" dirty="0" smtClean="0">
                <a:solidFill>
                  <a:srgbClr val="000000"/>
                </a:solidFill>
                <a:ea typeface="Tahoma" panose="020B0604030504040204" pitchFamily="34" charset="0"/>
                <a:cs typeface="Tahoma" panose="020B0604030504040204" pitchFamily="34" charset="0"/>
              </a:rPr>
              <a:t>Lengua y literatura 7° básico</a:t>
            </a:r>
            <a:endParaRPr lang="es-ES" dirty="0">
              <a:solidFill>
                <a:srgbClr val="000000"/>
              </a:solidFill>
              <a:ea typeface="Tahoma" panose="020B0604030504040204" pitchFamily="34" charset="0"/>
              <a:cs typeface="Tahoma" panose="020B0604030504040204" pitchFamily="34" charset="0"/>
            </a:endParaRPr>
          </a:p>
          <a:p>
            <a:pPr rtl="0"/>
            <a:endParaRPr lang="es-ES" dirty="0"/>
          </a:p>
        </p:txBody>
      </p:sp>
      <p:pic>
        <p:nvPicPr>
          <p:cNvPr id="5" name="Gráfico 4" descr="Cerebro en cabeza">
            <a:extLst>
              <a:ext uri="{FF2B5EF4-FFF2-40B4-BE49-F238E27FC236}">
                <a16:creationId xmlns:a16="http://schemas.microsoft.com/office/drawing/2014/main" xmlns="" id="{D011E263-3212-4780-A140-E652B108BDC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9107471" y="1989000"/>
            <a:ext cx="1440000" cy="1440000"/>
          </a:xfrm>
          <a:prstGeom prst="rect">
            <a:avLst/>
          </a:prstGeom>
        </p:spPr>
      </p:pic>
    </p:spTree>
    <p:extLst>
      <p:ext uri="{BB962C8B-B14F-4D97-AF65-F5344CB8AC3E}">
        <p14:creationId xmlns:p14="http://schemas.microsoft.com/office/powerpoint/2010/main" val="4104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528764" y="314325"/>
            <a:ext cx="8715374" cy="5729287"/>
          </a:xfrm>
          <a:prstGeom prst="rect">
            <a:avLst/>
          </a:prstGeom>
        </p:spPr>
      </p:pic>
    </p:spTree>
    <p:extLst>
      <p:ext uri="{BB962C8B-B14F-4D97-AF65-F5344CB8AC3E}">
        <p14:creationId xmlns:p14="http://schemas.microsoft.com/office/powerpoint/2010/main" val="1812638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294362" y="575919"/>
            <a:ext cx="9603275" cy="1049235"/>
          </a:xfrm>
        </p:spPr>
        <p:txBody>
          <a:bodyPr/>
          <a:lstStyle/>
          <a:p>
            <a:r>
              <a:rPr lang="es-ES" dirty="0" smtClean="0"/>
              <a:t>2) Los </a:t>
            </a:r>
            <a:r>
              <a:rPr lang="es-ES" dirty="0"/>
              <a:t>personajes según su desarrollo en los acontecimientos</a:t>
            </a:r>
            <a:endParaRPr lang="es-CL" dirty="0"/>
          </a:p>
        </p:txBody>
      </p:sp>
      <p:sp>
        <p:nvSpPr>
          <p:cNvPr id="4" name="Marcador de contenido 3"/>
          <p:cNvSpPr>
            <a:spLocks noGrp="1"/>
          </p:cNvSpPr>
          <p:nvPr>
            <p:ph idx="1"/>
          </p:nvPr>
        </p:nvSpPr>
        <p:spPr>
          <a:xfrm>
            <a:off x="1294361" y="1625154"/>
            <a:ext cx="9603275" cy="4175571"/>
          </a:xfrm>
        </p:spPr>
        <p:txBody>
          <a:bodyPr>
            <a:normAutofit fontScale="92500" lnSpcReduction="20000"/>
          </a:bodyPr>
          <a:lstStyle/>
          <a:p>
            <a:pPr marL="0" indent="0">
              <a:buNone/>
            </a:pPr>
            <a:r>
              <a:rPr lang="es-ES" dirty="0" smtClean="0"/>
              <a:t> </a:t>
            </a:r>
            <a:r>
              <a:rPr lang="es-ES" b="1" dirty="0"/>
              <a:t>a) Personajes planos: </a:t>
            </a:r>
            <a:r>
              <a:rPr lang="es-ES" dirty="0"/>
              <a:t> </a:t>
            </a:r>
            <a:r>
              <a:rPr lang="es-ES" dirty="0" smtClean="0"/>
              <a:t>Estos </a:t>
            </a:r>
            <a:r>
              <a:rPr lang="es-ES" dirty="0"/>
              <a:t>personajes presentan solo un rasgo destacado. Se les reconoce por una sola cualidad, no presentan más que un aspecto de su existencia. Su función es generar un grado de simpatía en el lector, sin necesidad mayor de la intervención del narrador. </a:t>
            </a:r>
            <a:endParaRPr lang="es-ES" dirty="0" smtClean="0"/>
          </a:p>
          <a:p>
            <a:pPr marL="0" indent="0">
              <a:buNone/>
            </a:pPr>
            <a:r>
              <a:rPr lang="es-ES" b="1" dirty="0" smtClean="0"/>
              <a:t>b</a:t>
            </a:r>
            <a:r>
              <a:rPr lang="es-ES" b="1" dirty="0"/>
              <a:t>) Personajes redondos, esféricos o en relieve:</a:t>
            </a:r>
            <a:r>
              <a:rPr lang="es-ES" dirty="0"/>
              <a:t> Presentan más de un rasgo caracterizador, por consiguiente, conocemos de ellos varios aspectos de su existencia. Son entes capaces de sorprender al lector al mostrar, en forma repentina, aspectos de su personalidad que estaban ocultos. Son personajes a veces contradictorios, que generan emociones encontradas en el lector. </a:t>
            </a:r>
            <a:endParaRPr lang="es-ES" dirty="0" smtClean="0"/>
          </a:p>
          <a:p>
            <a:pPr marL="0" indent="0">
              <a:buNone/>
            </a:pPr>
            <a:r>
              <a:rPr lang="es-ES" b="1" dirty="0" smtClean="0"/>
              <a:t>c</a:t>
            </a:r>
            <a:r>
              <a:rPr lang="es-ES" b="1" dirty="0"/>
              <a:t>) Personajes tipo: </a:t>
            </a:r>
            <a:r>
              <a:rPr lang="es-ES" dirty="0"/>
              <a:t>Los personajes tipo representan algo, alguna característica de un sector social humano, de un tipo determinado. </a:t>
            </a:r>
            <a:endParaRPr lang="es-ES" dirty="0" smtClean="0"/>
          </a:p>
          <a:p>
            <a:pPr marL="0" indent="0">
              <a:buNone/>
            </a:pPr>
            <a:r>
              <a:rPr lang="es-ES" b="1" dirty="0" smtClean="0"/>
              <a:t>d)Personajes </a:t>
            </a:r>
            <a:r>
              <a:rPr lang="es-ES" b="1" dirty="0"/>
              <a:t>caricaturescos: </a:t>
            </a:r>
            <a:r>
              <a:rPr lang="es-ES" dirty="0"/>
              <a:t>Son utilizados para hacer una crítica a algún aspecto de la realidad social o personal.</a:t>
            </a:r>
            <a:endParaRPr lang="es-CL" dirty="0"/>
          </a:p>
        </p:txBody>
      </p:sp>
    </p:spTree>
    <p:extLst>
      <p:ext uri="{BB962C8B-B14F-4D97-AF65-F5344CB8AC3E}">
        <p14:creationId xmlns:p14="http://schemas.microsoft.com/office/powerpoint/2010/main" val="297617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6438900" y="1076325"/>
            <a:ext cx="3486149" cy="1733550"/>
          </a:xfrm>
          <a:prstGeom prst="rect">
            <a:avLst/>
          </a:prstGeom>
        </p:spPr>
      </p:pic>
      <p:pic>
        <p:nvPicPr>
          <p:cNvPr id="13" name="Imagen 12"/>
          <p:cNvPicPr>
            <a:picLocks noChangeAspect="1"/>
          </p:cNvPicPr>
          <p:nvPr/>
        </p:nvPicPr>
        <p:blipFill>
          <a:blip r:embed="rId3"/>
          <a:stretch>
            <a:fillRect/>
          </a:stretch>
        </p:blipFill>
        <p:spPr>
          <a:xfrm>
            <a:off x="9267824" y="3381374"/>
            <a:ext cx="1914525" cy="2390775"/>
          </a:xfrm>
          <a:prstGeom prst="rect">
            <a:avLst/>
          </a:prstGeom>
        </p:spPr>
      </p:pic>
      <p:pic>
        <p:nvPicPr>
          <p:cNvPr id="14" name="Imagen 13"/>
          <p:cNvPicPr>
            <a:picLocks noChangeAspect="1"/>
          </p:cNvPicPr>
          <p:nvPr/>
        </p:nvPicPr>
        <p:blipFill>
          <a:blip r:embed="rId4"/>
          <a:stretch>
            <a:fillRect/>
          </a:stretch>
        </p:blipFill>
        <p:spPr>
          <a:xfrm>
            <a:off x="600076" y="571500"/>
            <a:ext cx="2943224" cy="2743200"/>
          </a:xfrm>
          <a:prstGeom prst="rect">
            <a:avLst/>
          </a:prstGeom>
        </p:spPr>
      </p:pic>
      <p:pic>
        <p:nvPicPr>
          <p:cNvPr id="15" name="Imagen 14"/>
          <p:cNvPicPr>
            <a:picLocks noChangeAspect="1"/>
          </p:cNvPicPr>
          <p:nvPr/>
        </p:nvPicPr>
        <p:blipFill>
          <a:blip r:embed="rId5"/>
          <a:stretch>
            <a:fillRect/>
          </a:stretch>
        </p:blipFill>
        <p:spPr>
          <a:xfrm>
            <a:off x="4176712" y="3314700"/>
            <a:ext cx="3114675" cy="2524124"/>
          </a:xfrm>
          <a:prstGeom prst="rect">
            <a:avLst/>
          </a:prstGeom>
        </p:spPr>
      </p:pic>
    </p:spTree>
    <p:extLst>
      <p:ext uri="{BB962C8B-B14F-4D97-AF65-F5344CB8AC3E}">
        <p14:creationId xmlns:p14="http://schemas.microsoft.com/office/powerpoint/2010/main" val="278230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smtClean="0"/>
              <a:t>                               </a:t>
            </a:r>
            <a:r>
              <a:rPr lang="es-CL" b="1" u="sng" dirty="0" smtClean="0"/>
              <a:t>ACTIVIDAD</a:t>
            </a:r>
            <a:endParaRPr lang="es-CL" b="1" u="sng" dirty="0"/>
          </a:p>
        </p:txBody>
      </p:sp>
      <p:sp>
        <p:nvSpPr>
          <p:cNvPr id="3" name="Marcador de contenido 2"/>
          <p:cNvSpPr>
            <a:spLocks noGrp="1"/>
          </p:cNvSpPr>
          <p:nvPr>
            <p:ph idx="1"/>
          </p:nvPr>
        </p:nvSpPr>
        <p:spPr/>
        <p:txBody>
          <a:bodyPr/>
          <a:lstStyle/>
          <a:p>
            <a:r>
              <a:rPr lang="es-CL" dirty="0" smtClean="0"/>
              <a:t>*A CONTINUACIÓN OBSERVARÁS PERSONAJES DE LA NOVELA HECHA PELÍCULA “MATILDA”</a:t>
            </a:r>
          </a:p>
          <a:p>
            <a:r>
              <a:rPr lang="es-CL" dirty="0" smtClean="0"/>
              <a:t>*EN TU CUADERNO DE APUNTES MENCIONA UNA CLASIFICACIÓN PARA CADA UNO DE ELLOS</a:t>
            </a:r>
          </a:p>
          <a:p>
            <a:r>
              <a:rPr lang="es-CL" dirty="0" smtClean="0"/>
              <a:t>Protagonista, antagonista, plano, redondo, tipo, caricaturesco</a:t>
            </a:r>
            <a:endParaRPr lang="es-CL" dirty="0"/>
          </a:p>
        </p:txBody>
      </p:sp>
    </p:spTree>
    <p:extLst>
      <p:ext uri="{BB962C8B-B14F-4D97-AF65-F5344CB8AC3E}">
        <p14:creationId xmlns:p14="http://schemas.microsoft.com/office/powerpoint/2010/main" val="175924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739187" y="385763"/>
            <a:ext cx="1857375" cy="2000250"/>
          </a:xfrm>
          <a:prstGeom prst="rect">
            <a:avLst/>
          </a:prstGeom>
        </p:spPr>
      </p:pic>
      <p:pic>
        <p:nvPicPr>
          <p:cNvPr id="5" name="Imagen 4"/>
          <p:cNvPicPr>
            <a:picLocks noChangeAspect="1"/>
          </p:cNvPicPr>
          <p:nvPr/>
        </p:nvPicPr>
        <p:blipFill>
          <a:blip r:embed="rId3"/>
          <a:stretch>
            <a:fillRect/>
          </a:stretch>
        </p:blipFill>
        <p:spPr>
          <a:xfrm>
            <a:off x="2024062" y="2867025"/>
            <a:ext cx="1833563" cy="1581150"/>
          </a:xfrm>
          <a:prstGeom prst="rect">
            <a:avLst/>
          </a:prstGeom>
        </p:spPr>
      </p:pic>
      <p:pic>
        <p:nvPicPr>
          <p:cNvPr id="6" name="Imagen 5"/>
          <p:cNvPicPr>
            <a:picLocks noChangeAspect="1"/>
          </p:cNvPicPr>
          <p:nvPr/>
        </p:nvPicPr>
        <p:blipFill>
          <a:blip r:embed="rId4"/>
          <a:stretch>
            <a:fillRect/>
          </a:stretch>
        </p:blipFill>
        <p:spPr>
          <a:xfrm>
            <a:off x="766764" y="285750"/>
            <a:ext cx="1676400" cy="2100263"/>
          </a:xfrm>
          <a:prstGeom prst="rect">
            <a:avLst/>
          </a:prstGeom>
        </p:spPr>
      </p:pic>
      <p:pic>
        <p:nvPicPr>
          <p:cNvPr id="7" name="Imagen 6"/>
          <p:cNvPicPr>
            <a:picLocks noChangeAspect="1"/>
          </p:cNvPicPr>
          <p:nvPr/>
        </p:nvPicPr>
        <p:blipFill>
          <a:blip r:embed="rId5"/>
          <a:stretch>
            <a:fillRect/>
          </a:stretch>
        </p:blipFill>
        <p:spPr>
          <a:xfrm>
            <a:off x="4805362" y="3595687"/>
            <a:ext cx="2466975" cy="1847850"/>
          </a:xfrm>
          <a:prstGeom prst="rect">
            <a:avLst/>
          </a:prstGeom>
        </p:spPr>
      </p:pic>
      <p:pic>
        <p:nvPicPr>
          <p:cNvPr id="8" name="Imagen 7"/>
          <p:cNvPicPr>
            <a:picLocks noChangeAspect="1"/>
          </p:cNvPicPr>
          <p:nvPr/>
        </p:nvPicPr>
        <p:blipFill>
          <a:blip r:embed="rId6"/>
          <a:stretch>
            <a:fillRect/>
          </a:stretch>
        </p:blipFill>
        <p:spPr>
          <a:xfrm>
            <a:off x="4162425" y="385763"/>
            <a:ext cx="2857500" cy="1600200"/>
          </a:xfrm>
          <a:prstGeom prst="rect">
            <a:avLst/>
          </a:prstGeom>
        </p:spPr>
      </p:pic>
      <p:pic>
        <p:nvPicPr>
          <p:cNvPr id="9" name="Imagen 8"/>
          <p:cNvPicPr>
            <a:picLocks noChangeAspect="1"/>
          </p:cNvPicPr>
          <p:nvPr/>
        </p:nvPicPr>
        <p:blipFill>
          <a:blip r:embed="rId7"/>
          <a:stretch>
            <a:fillRect/>
          </a:stretch>
        </p:blipFill>
        <p:spPr>
          <a:xfrm>
            <a:off x="7958137" y="2867025"/>
            <a:ext cx="2638425" cy="2309812"/>
          </a:xfrm>
          <a:prstGeom prst="rect">
            <a:avLst/>
          </a:prstGeom>
        </p:spPr>
      </p:pic>
    </p:spTree>
    <p:extLst>
      <p:ext uri="{BB962C8B-B14F-4D97-AF65-F5344CB8AC3E}">
        <p14:creationId xmlns:p14="http://schemas.microsoft.com/office/powerpoint/2010/main" val="196454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randombar(horizont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edge">
                                      <p:cBhvr>
                                        <p:cTn id="4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569CD3E-5E33-4EB5-A2CE-C636605E633F}"/>
              </a:ext>
            </a:extLst>
          </p:cNvPr>
          <p:cNvSpPr>
            <a:spLocks noGrp="1"/>
          </p:cNvSpPr>
          <p:nvPr>
            <p:ph type="title" idx="4294967295"/>
          </p:nvPr>
        </p:nvSpPr>
        <p:spPr>
          <a:xfrm>
            <a:off x="0" y="804863"/>
            <a:ext cx="9604375" cy="1049337"/>
          </a:xfrm>
        </p:spPr>
        <p:txBody>
          <a:bodyPr rtlCol="0"/>
          <a:lstStyle/>
          <a:p>
            <a:pPr rtl="0"/>
            <a:endParaRPr lang="es-ES" dirty="0"/>
          </a:p>
        </p:txBody>
      </p:sp>
      <p:sp>
        <p:nvSpPr>
          <p:cNvPr id="3" name="Marcador de contenido 2">
            <a:extLst>
              <a:ext uri="{FF2B5EF4-FFF2-40B4-BE49-F238E27FC236}">
                <a16:creationId xmlns:a16="http://schemas.microsoft.com/office/drawing/2014/main" xmlns="" id="{C3C0199F-A274-44C6-BF37-784A855E6EEA}"/>
              </a:ext>
            </a:extLst>
          </p:cNvPr>
          <p:cNvSpPr>
            <a:spLocks noGrp="1"/>
          </p:cNvSpPr>
          <p:nvPr>
            <p:ph idx="4294967295"/>
          </p:nvPr>
        </p:nvSpPr>
        <p:spPr>
          <a:xfrm>
            <a:off x="2137893" y="5107055"/>
            <a:ext cx="9604375" cy="3449638"/>
          </a:xfrm>
        </p:spPr>
        <p:txBody>
          <a:bodyPr rtlCol="0"/>
          <a:lstStyle/>
          <a:p>
            <a:pPr marL="457200" lvl="1" indent="0" rtl="0">
              <a:buNone/>
            </a:pPr>
            <a:endParaRPr lang="es-ES" dirty="0"/>
          </a:p>
          <a:p>
            <a:pPr rtl="0"/>
            <a:endParaRPr lang="es-ES" dirty="0"/>
          </a:p>
        </p:txBody>
      </p:sp>
      <p:pic>
        <p:nvPicPr>
          <p:cNvPr id="4" name="Gráfico 3" descr="Bombilla">
            <a:extLst>
              <a:ext uri="{FF2B5EF4-FFF2-40B4-BE49-F238E27FC236}">
                <a16:creationId xmlns:a16="http://schemas.microsoft.com/office/drawing/2014/main" xmlns="" id="{5E124F8C-3984-4EEC-9BA8-3B255731F2B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028262" y="206686"/>
            <a:ext cx="1122450" cy="1122450"/>
          </a:xfrm>
          <a:prstGeom prst="rect">
            <a:avLst/>
          </a:prstGeom>
        </p:spPr>
      </p:pic>
      <p:pic>
        <p:nvPicPr>
          <p:cNvPr id="1026" name="Picture 2" descr="Los géneros literarios: ¿Qué son? ¿cuántos s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7133" y="592428"/>
            <a:ext cx="7714444" cy="487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29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569CD3E-5E33-4EB5-A2CE-C636605E633F}"/>
              </a:ext>
            </a:extLst>
          </p:cNvPr>
          <p:cNvSpPr>
            <a:spLocks noGrp="1"/>
          </p:cNvSpPr>
          <p:nvPr>
            <p:ph type="title" idx="4294967295"/>
          </p:nvPr>
        </p:nvSpPr>
        <p:spPr>
          <a:xfrm>
            <a:off x="0" y="804863"/>
            <a:ext cx="9604375" cy="1049337"/>
          </a:xfrm>
        </p:spPr>
        <p:txBody>
          <a:bodyPr rtlCol="0"/>
          <a:lstStyle/>
          <a:p>
            <a:r>
              <a:rPr lang="es-ES_tradnl" dirty="0"/>
              <a:t>Las obras narrativas pueden ser reales o imaginarias</a:t>
            </a:r>
            <a:endParaRPr lang="es-ES" dirty="0"/>
          </a:p>
        </p:txBody>
      </p:sp>
      <p:pic>
        <p:nvPicPr>
          <p:cNvPr id="6" name="Marcador de contenido 5"/>
          <p:cNvPicPr>
            <a:picLocks noGrp="1" noChangeAspect="1"/>
          </p:cNvPicPr>
          <p:nvPr>
            <p:ph idx="4294967295"/>
          </p:nvPr>
        </p:nvPicPr>
        <p:blipFill>
          <a:blip r:embed="rId3"/>
          <a:stretch>
            <a:fillRect/>
          </a:stretch>
        </p:blipFill>
        <p:spPr>
          <a:xfrm>
            <a:off x="6101788" y="1773819"/>
            <a:ext cx="5041829" cy="3426249"/>
          </a:xfrm>
          <a:prstGeom prst="rect">
            <a:avLst/>
          </a:prstGeom>
        </p:spPr>
      </p:pic>
      <p:pic>
        <p:nvPicPr>
          <p:cNvPr id="5" name="Gráfico 4" descr="Un hombre y una mujer">
            <a:extLst>
              <a:ext uri="{FF2B5EF4-FFF2-40B4-BE49-F238E27FC236}">
                <a16:creationId xmlns:a16="http://schemas.microsoft.com/office/drawing/2014/main" xmlns="" id="{2DED0F48-76A7-437D-9746-E2DF97A1CB0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853742" y="216211"/>
            <a:ext cx="1122450" cy="1122450"/>
          </a:xfrm>
          <a:prstGeom prst="rect">
            <a:avLst/>
          </a:prstGeom>
        </p:spPr>
      </p:pic>
      <p:sp>
        <p:nvSpPr>
          <p:cNvPr id="4" name="Llamada ovalada 3"/>
          <p:cNvSpPr/>
          <p:nvPr/>
        </p:nvSpPr>
        <p:spPr>
          <a:xfrm>
            <a:off x="476518" y="1773819"/>
            <a:ext cx="5009882" cy="3026536"/>
          </a:xfrm>
          <a:prstGeom prst="wedgeEllipseCallout">
            <a:avLst/>
          </a:prstGeom>
          <a:ln/>
        </p:spPr>
        <p:style>
          <a:lnRef idx="2">
            <a:schemeClr val="dk1"/>
          </a:lnRef>
          <a:fillRef idx="1">
            <a:schemeClr val="lt1"/>
          </a:fillRef>
          <a:effectRef idx="0">
            <a:schemeClr val="dk1"/>
          </a:effectRef>
          <a:fontRef idx="minor">
            <a:schemeClr val="dk1"/>
          </a:fontRef>
        </p:style>
        <p:txBody>
          <a:bodyPr rtlCol="0" anchor="ctr"/>
          <a:lstStyle/>
          <a:p>
            <a:r>
              <a:rPr lang="es-ES_tradnl" dirty="0"/>
              <a:t>En una narración fantástica aparecen seres extraordinarios, acciones fabulosas y espacios inexistentes en la realidad.</a:t>
            </a:r>
            <a:endParaRPr lang="es-CL" dirty="0"/>
          </a:p>
        </p:txBody>
      </p:sp>
    </p:spTree>
    <p:extLst>
      <p:ext uri="{BB962C8B-B14F-4D97-AF65-F5344CB8AC3E}">
        <p14:creationId xmlns:p14="http://schemas.microsoft.com/office/powerpoint/2010/main" val="244943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569CD3E-5E33-4EB5-A2CE-C636605E633F}"/>
              </a:ext>
            </a:extLst>
          </p:cNvPr>
          <p:cNvSpPr>
            <a:spLocks noGrp="1"/>
          </p:cNvSpPr>
          <p:nvPr>
            <p:ph type="title"/>
          </p:nvPr>
        </p:nvSpPr>
        <p:spPr>
          <a:xfrm>
            <a:off x="1294363" y="804519"/>
            <a:ext cx="9603275" cy="1049235"/>
          </a:xfrm>
        </p:spPr>
        <p:txBody>
          <a:bodyPr rtlCol="0"/>
          <a:lstStyle/>
          <a:p>
            <a:pPr rtl="0"/>
            <a:r>
              <a:rPr lang="es-ES" dirty="0" smtClean="0"/>
              <a:t>OBRAS NARRATIVAS MÁS CONOCIDAS</a:t>
            </a:r>
            <a:endParaRPr lang="es-ES" dirty="0"/>
          </a:p>
        </p:txBody>
      </p:sp>
      <p:sp>
        <p:nvSpPr>
          <p:cNvPr id="3" name="Marcador de contenido 2">
            <a:extLst>
              <a:ext uri="{FF2B5EF4-FFF2-40B4-BE49-F238E27FC236}">
                <a16:creationId xmlns:a16="http://schemas.microsoft.com/office/drawing/2014/main" xmlns="" id="{C3C0199F-A274-44C6-BF37-784A855E6EEA}"/>
              </a:ext>
            </a:extLst>
          </p:cNvPr>
          <p:cNvSpPr>
            <a:spLocks noGrp="1"/>
          </p:cNvSpPr>
          <p:nvPr>
            <p:ph idx="1"/>
          </p:nvPr>
        </p:nvSpPr>
        <p:spPr/>
        <p:txBody>
          <a:bodyPr rtlCol="0"/>
          <a:lstStyle/>
          <a:p>
            <a:pPr marL="0" lvl="0" indent="0" rtl="0">
              <a:buNone/>
            </a:pPr>
            <a:endParaRPr lang="es-ES" dirty="0"/>
          </a:p>
          <a:p>
            <a:pPr marL="457200" lvl="1" indent="0" rtl="0">
              <a:buNone/>
            </a:pPr>
            <a:endParaRPr lang="es-ES" dirty="0"/>
          </a:p>
          <a:p>
            <a:pPr lvl="0" rtl="0"/>
            <a:endParaRPr lang="es-ES" dirty="0"/>
          </a:p>
        </p:txBody>
      </p:sp>
      <p:pic>
        <p:nvPicPr>
          <p:cNvPr id="6" name="Gráfico 5" descr="Herramientas">
            <a:extLst>
              <a:ext uri="{FF2B5EF4-FFF2-40B4-BE49-F238E27FC236}">
                <a16:creationId xmlns:a16="http://schemas.microsoft.com/office/drawing/2014/main" xmlns="" id="{A0524D64-7C99-4DD6-A26E-C33BE01EC43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884045" y="340011"/>
            <a:ext cx="1044000" cy="1044000"/>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549068606"/>
              </p:ext>
            </p:extLst>
          </p:nvPr>
        </p:nvGraphicFramePr>
        <p:xfrm>
          <a:off x="1957589" y="1853754"/>
          <a:ext cx="8087932" cy="3516736"/>
        </p:xfrm>
        <a:graphic>
          <a:graphicData uri="http://schemas.openxmlformats.org/drawingml/2006/table">
            <a:tbl>
              <a:tblPr firstRow="1" firstCol="1" lastRow="1" lastCol="1" bandRow="1" bandCol="1">
                <a:tableStyleId>{3C2FFA5D-87B4-456A-9821-1D502468CF0F}</a:tableStyleId>
              </a:tblPr>
              <a:tblGrid>
                <a:gridCol w="4043966"/>
                <a:gridCol w="4043966"/>
              </a:tblGrid>
              <a:tr h="703347">
                <a:tc>
                  <a:txBody>
                    <a:bodyPr/>
                    <a:lstStyle/>
                    <a:p>
                      <a:pPr algn="ctr">
                        <a:spcAft>
                          <a:spcPts val="0"/>
                        </a:spcAft>
                      </a:pPr>
                      <a:r>
                        <a:rPr lang="es-ES_tradnl" sz="2000" dirty="0" smtClean="0">
                          <a:effectLst/>
                          <a:latin typeface="Arial" panose="020B0604020202020204" pitchFamily="34" charset="0"/>
                          <a:ea typeface="Times New Roman" panose="02020603050405020304" pitchFamily="18" charset="0"/>
                          <a:cs typeface="Arial" panose="020B0604020202020204" pitchFamily="34" charset="0"/>
                        </a:rPr>
                        <a:t>Cuento</a:t>
                      </a:r>
                      <a:endParaRPr lang="es-CL"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S_tradnl" sz="2000" dirty="0" smtClean="0">
                          <a:effectLst/>
                          <a:latin typeface="Arial" panose="020B0604020202020204" pitchFamily="34" charset="0"/>
                          <a:cs typeface="Arial" panose="020B0604020202020204" pitchFamily="34" charset="0"/>
                        </a:rPr>
                        <a:t>Novela</a:t>
                      </a:r>
                      <a:endParaRPr lang="es-CL" sz="2000" dirty="0">
                        <a:effectLst/>
                        <a:latin typeface="Arial" panose="020B0604020202020204" pitchFamily="34" charset="0"/>
                        <a:cs typeface="Arial" panose="020B0604020202020204" pitchFamily="34" charset="0"/>
                      </a:endParaRPr>
                    </a:p>
                    <a:p>
                      <a:pPr algn="ctr">
                        <a:spcAft>
                          <a:spcPts val="0"/>
                        </a:spcAft>
                      </a:pPr>
                      <a:r>
                        <a:rPr lang="es-ES_tradnl" sz="1200" dirty="0">
                          <a:effectLst/>
                        </a:rPr>
                        <a:t> </a:t>
                      </a:r>
                      <a:endParaRPr lang="es-CL" sz="1200" dirty="0">
                        <a:effectLst/>
                        <a:latin typeface="Times New Roman" panose="02020603050405020304" pitchFamily="18" charset="0"/>
                        <a:ea typeface="Times New Roman" panose="02020603050405020304" pitchFamily="18" charset="0"/>
                      </a:endParaRPr>
                    </a:p>
                  </a:txBody>
                  <a:tcPr marL="68580" marR="68580" marT="0" marB="0"/>
                </a:tc>
              </a:tr>
              <a:tr h="2813389">
                <a:tc>
                  <a:txBody>
                    <a:bodyPr/>
                    <a:lstStyle/>
                    <a:p>
                      <a:pPr algn="just">
                        <a:spcAft>
                          <a:spcPts val="0"/>
                        </a:spcAft>
                      </a:pPr>
                      <a:r>
                        <a:rPr lang="es-ES_tradnl" sz="1800" dirty="0">
                          <a:effectLst/>
                          <a:latin typeface="Arial" panose="020B0604020202020204" pitchFamily="34" charset="0"/>
                          <a:cs typeface="Arial" panose="020B0604020202020204" pitchFamily="34" charset="0"/>
                        </a:rPr>
                        <a:t>Es un relato</a:t>
                      </a:r>
                      <a:endParaRPr lang="es-CL" sz="1800" dirty="0">
                        <a:effectLst/>
                        <a:latin typeface="Arial" panose="020B0604020202020204" pitchFamily="34" charset="0"/>
                        <a:cs typeface="Arial" panose="020B0604020202020204" pitchFamily="34" charset="0"/>
                      </a:endParaRPr>
                    </a:p>
                    <a:p>
                      <a:pPr algn="just">
                        <a:spcAft>
                          <a:spcPts val="0"/>
                        </a:spcAft>
                      </a:pPr>
                      <a:r>
                        <a:rPr lang="es-ES_tradnl" sz="1800" dirty="0">
                          <a:effectLst/>
                          <a:latin typeface="Arial" panose="020B0604020202020204" pitchFamily="34" charset="0"/>
                          <a:cs typeface="Arial" panose="020B0604020202020204" pitchFamily="34" charset="0"/>
                        </a:rPr>
                        <a:t>En prosa</a:t>
                      </a:r>
                      <a:endParaRPr lang="es-CL" sz="1800" dirty="0">
                        <a:effectLst/>
                        <a:latin typeface="Arial" panose="020B0604020202020204" pitchFamily="34" charset="0"/>
                        <a:cs typeface="Arial" panose="020B0604020202020204" pitchFamily="34" charset="0"/>
                      </a:endParaRPr>
                    </a:p>
                    <a:p>
                      <a:pPr algn="just">
                        <a:spcAft>
                          <a:spcPts val="0"/>
                        </a:spcAft>
                      </a:pPr>
                      <a:r>
                        <a:rPr lang="es-ES_tradnl" sz="1800" dirty="0">
                          <a:effectLst/>
                          <a:latin typeface="Arial" panose="020B0604020202020204" pitchFamily="34" charset="0"/>
                          <a:cs typeface="Arial" panose="020B0604020202020204" pitchFamily="34" charset="0"/>
                        </a:rPr>
                        <a:t>Extensión breve.</a:t>
                      </a:r>
                      <a:endParaRPr lang="es-CL" sz="1800" dirty="0">
                        <a:effectLst/>
                        <a:latin typeface="Arial" panose="020B0604020202020204" pitchFamily="34" charset="0"/>
                        <a:cs typeface="Arial" panose="020B0604020202020204" pitchFamily="34" charset="0"/>
                      </a:endParaRPr>
                    </a:p>
                    <a:p>
                      <a:pPr algn="just">
                        <a:spcAft>
                          <a:spcPts val="0"/>
                        </a:spcAft>
                      </a:pPr>
                      <a:r>
                        <a:rPr lang="es-ES_tradnl" sz="1800" dirty="0">
                          <a:effectLst/>
                          <a:latin typeface="Arial" panose="020B0604020202020204" pitchFamily="34" charset="0"/>
                          <a:cs typeface="Arial" panose="020B0604020202020204" pitchFamily="34" charset="0"/>
                        </a:rPr>
                        <a:t>Se desarrolla una sola acción centrada en uno o dos  personajes.</a:t>
                      </a:r>
                      <a:endParaRPr lang="es-CL" sz="1800" dirty="0">
                        <a:effectLst/>
                        <a:latin typeface="Arial" panose="020B0604020202020204" pitchFamily="34" charset="0"/>
                        <a:cs typeface="Arial" panose="020B0604020202020204" pitchFamily="34" charset="0"/>
                      </a:endParaRPr>
                    </a:p>
                    <a:p>
                      <a:pPr algn="just">
                        <a:spcAft>
                          <a:spcPts val="0"/>
                        </a:spcAft>
                      </a:pPr>
                      <a:r>
                        <a:rPr lang="es-ES_tradnl" sz="1800" dirty="0">
                          <a:effectLst/>
                          <a:latin typeface="Arial" panose="020B0604020202020204" pitchFamily="34" charset="0"/>
                          <a:cs typeface="Arial" panose="020B0604020202020204" pitchFamily="34" charset="0"/>
                        </a:rPr>
                        <a:t>Descripciones escasas.</a:t>
                      </a:r>
                      <a:endParaRPr lang="es-CL" sz="1800" dirty="0">
                        <a:effectLst/>
                        <a:latin typeface="Arial" panose="020B0604020202020204" pitchFamily="34" charset="0"/>
                        <a:cs typeface="Arial" panose="020B0604020202020204" pitchFamily="34" charset="0"/>
                      </a:endParaRPr>
                    </a:p>
                    <a:p>
                      <a:pPr algn="just">
                        <a:spcAft>
                          <a:spcPts val="0"/>
                        </a:spcAft>
                      </a:pPr>
                      <a:r>
                        <a:rPr lang="es-ES_tradnl" sz="1800" dirty="0">
                          <a:effectLst/>
                          <a:latin typeface="Arial" panose="020B0604020202020204" pitchFamily="34" charset="0"/>
                          <a:cs typeface="Arial" panose="020B0604020202020204" pitchFamily="34" charset="0"/>
                        </a:rPr>
                        <a:t>Diálogos cortos, concisos.</a:t>
                      </a:r>
                      <a:endParaRPr lang="es-CL" sz="1800" dirty="0">
                        <a:effectLst/>
                        <a:latin typeface="Arial" panose="020B0604020202020204" pitchFamily="34" charset="0"/>
                        <a:cs typeface="Arial" panose="020B0604020202020204" pitchFamily="34" charset="0"/>
                      </a:endParaRPr>
                    </a:p>
                    <a:p>
                      <a:pPr algn="just">
                        <a:spcAft>
                          <a:spcPts val="0"/>
                        </a:spcAft>
                      </a:pPr>
                      <a:r>
                        <a:rPr lang="es-ES_tradnl" sz="1800" dirty="0">
                          <a:effectLst/>
                          <a:latin typeface="Arial" panose="020B0604020202020204" pitchFamily="34" charset="0"/>
                          <a:cs typeface="Arial" panose="020B0604020202020204" pitchFamily="34" charset="0"/>
                        </a:rPr>
                        <a:t> </a:t>
                      </a:r>
                      <a:endParaRPr lang="es-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_tradnl" sz="1800" dirty="0">
                          <a:effectLst/>
                          <a:latin typeface="Arial" panose="020B0604020202020204" pitchFamily="34" charset="0"/>
                          <a:cs typeface="Arial" panose="020B0604020202020204" pitchFamily="34" charset="0"/>
                        </a:rPr>
                        <a:t>Es un relato</a:t>
                      </a:r>
                      <a:endParaRPr lang="es-CL" sz="1800" dirty="0">
                        <a:effectLst/>
                        <a:latin typeface="Arial" panose="020B0604020202020204" pitchFamily="34" charset="0"/>
                        <a:cs typeface="Arial" panose="020B0604020202020204" pitchFamily="34" charset="0"/>
                      </a:endParaRPr>
                    </a:p>
                    <a:p>
                      <a:pPr algn="just">
                        <a:spcAft>
                          <a:spcPts val="0"/>
                        </a:spcAft>
                      </a:pPr>
                      <a:r>
                        <a:rPr lang="es-ES_tradnl" sz="1800" dirty="0">
                          <a:effectLst/>
                          <a:latin typeface="Arial" panose="020B0604020202020204" pitchFamily="34" charset="0"/>
                          <a:cs typeface="Arial" panose="020B0604020202020204" pitchFamily="34" charset="0"/>
                        </a:rPr>
                        <a:t>En prosa</a:t>
                      </a:r>
                      <a:endParaRPr lang="es-CL" sz="1800" dirty="0">
                        <a:effectLst/>
                        <a:latin typeface="Arial" panose="020B0604020202020204" pitchFamily="34" charset="0"/>
                        <a:cs typeface="Arial" panose="020B0604020202020204" pitchFamily="34" charset="0"/>
                      </a:endParaRPr>
                    </a:p>
                    <a:p>
                      <a:pPr algn="just">
                        <a:spcAft>
                          <a:spcPts val="0"/>
                        </a:spcAft>
                      </a:pPr>
                      <a:r>
                        <a:rPr lang="es-ES_tradnl" sz="1800" dirty="0">
                          <a:effectLst/>
                          <a:latin typeface="Arial" panose="020B0604020202020204" pitchFamily="34" charset="0"/>
                          <a:cs typeface="Arial" panose="020B0604020202020204" pitchFamily="34" charset="0"/>
                        </a:rPr>
                        <a:t>Extensión mayor que el cuento.</a:t>
                      </a:r>
                      <a:endParaRPr lang="es-CL" sz="1800" dirty="0">
                        <a:effectLst/>
                        <a:latin typeface="Arial" panose="020B0604020202020204" pitchFamily="34" charset="0"/>
                        <a:cs typeface="Arial" panose="020B0604020202020204" pitchFamily="34" charset="0"/>
                      </a:endParaRPr>
                    </a:p>
                    <a:p>
                      <a:pPr algn="just">
                        <a:spcAft>
                          <a:spcPts val="0"/>
                        </a:spcAft>
                      </a:pPr>
                      <a:r>
                        <a:rPr lang="es-ES_tradnl" sz="1800" dirty="0">
                          <a:effectLst/>
                          <a:latin typeface="Arial" panose="020B0604020202020204" pitchFamily="34" charset="0"/>
                          <a:cs typeface="Arial" panose="020B0604020202020204" pitchFamily="34" charset="0"/>
                        </a:rPr>
                        <a:t>Se entremezclan varias acciones centradas en numerosos personajes.</a:t>
                      </a:r>
                      <a:endParaRPr lang="es-CL" sz="1800" dirty="0">
                        <a:effectLst/>
                        <a:latin typeface="Arial" panose="020B0604020202020204" pitchFamily="34" charset="0"/>
                        <a:cs typeface="Arial" panose="020B0604020202020204" pitchFamily="34" charset="0"/>
                      </a:endParaRPr>
                    </a:p>
                    <a:p>
                      <a:pPr algn="just">
                        <a:spcAft>
                          <a:spcPts val="0"/>
                        </a:spcAft>
                      </a:pPr>
                      <a:r>
                        <a:rPr lang="es-ES_tradnl" sz="1800" dirty="0">
                          <a:effectLst/>
                          <a:latin typeface="Arial" panose="020B0604020202020204" pitchFamily="34" charset="0"/>
                          <a:cs typeface="Arial" panose="020B0604020202020204" pitchFamily="34" charset="0"/>
                        </a:rPr>
                        <a:t>Descripciones abundantes.</a:t>
                      </a:r>
                      <a:endParaRPr lang="es-CL" sz="1800" dirty="0">
                        <a:effectLst/>
                        <a:latin typeface="Arial" panose="020B0604020202020204" pitchFamily="34" charset="0"/>
                        <a:cs typeface="Arial" panose="020B0604020202020204" pitchFamily="34" charset="0"/>
                      </a:endParaRPr>
                    </a:p>
                    <a:p>
                      <a:pPr algn="just">
                        <a:spcAft>
                          <a:spcPts val="0"/>
                        </a:spcAft>
                      </a:pPr>
                      <a:r>
                        <a:rPr lang="es-ES_tradnl" sz="1800" dirty="0">
                          <a:effectLst/>
                          <a:latin typeface="Arial" panose="020B0604020202020204" pitchFamily="34" charset="0"/>
                          <a:cs typeface="Arial" panose="020B0604020202020204" pitchFamily="34" charset="0"/>
                        </a:rPr>
                        <a:t>Diálogos largos.</a:t>
                      </a:r>
                      <a:endParaRPr lang="es-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71293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descr="Engranajes">
            <a:extLst>
              <a:ext uri="{FF2B5EF4-FFF2-40B4-BE49-F238E27FC236}">
                <a16:creationId xmlns:a16="http://schemas.microsoft.com/office/drawing/2014/main" xmlns="" id="{DA9595F8-50AF-4C85-9BC5-B52646E113FB}"/>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9916904" y="243287"/>
            <a:ext cx="1122450" cy="1122450"/>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767023741"/>
              </p:ext>
            </p:extLst>
          </p:nvPr>
        </p:nvGraphicFramePr>
        <p:xfrm>
          <a:off x="1094704" y="578746"/>
          <a:ext cx="8822200" cy="5092467"/>
        </p:xfrm>
        <a:graphic>
          <a:graphicData uri="http://schemas.openxmlformats.org/drawingml/2006/table">
            <a:tbl>
              <a:tblPr firstRow="1" firstCol="1" lastRow="1" lastCol="1" bandRow="1" bandCol="1">
                <a:tableStyleId>{3C2FFA5D-87B4-456A-9821-1D502468CF0F}</a:tableStyleId>
              </a:tblPr>
              <a:tblGrid>
                <a:gridCol w="4411100"/>
                <a:gridCol w="4411100"/>
              </a:tblGrid>
              <a:tr h="703347">
                <a:tc>
                  <a:txBody>
                    <a:bodyPr/>
                    <a:lstStyle/>
                    <a:p>
                      <a:pPr algn="ctr">
                        <a:spcAft>
                          <a:spcPts val="0"/>
                        </a:spcAft>
                      </a:pPr>
                      <a:r>
                        <a:rPr lang="es-ES_tradnl" sz="2000" dirty="0" smtClean="0">
                          <a:effectLst/>
                          <a:latin typeface="Arial" panose="020B0604020202020204" pitchFamily="34" charset="0"/>
                          <a:ea typeface="+mn-ea"/>
                          <a:cs typeface="Arial" panose="020B0604020202020204" pitchFamily="34" charset="0"/>
                        </a:rPr>
                        <a:t>LEYENDA</a:t>
                      </a:r>
                      <a:endParaRPr lang="es-CL"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s-ES_tradnl" sz="2000" dirty="0" smtClean="0">
                          <a:effectLst/>
                          <a:latin typeface="Arial" panose="020B0604020202020204" pitchFamily="34" charset="0"/>
                          <a:cs typeface="Arial" panose="020B0604020202020204" pitchFamily="34" charset="0"/>
                        </a:rPr>
                        <a:t>FÁBULA</a:t>
                      </a:r>
                      <a:r>
                        <a:rPr lang="es-ES_tradnl" sz="2000" dirty="0">
                          <a:effectLst/>
                          <a:latin typeface="Arial" panose="020B0604020202020204" pitchFamily="34" charset="0"/>
                          <a:cs typeface="Arial" panose="020B0604020202020204" pitchFamily="34" charset="0"/>
                        </a:rPr>
                        <a:t> </a:t>
                      </a:r>
                      <a:endParaRPr lang="es-CL"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2813389">
                <a:tc>
                  <a:txBody>
                    <a:bodyPr/>
                    <a:lstStyle/>
                    <a:p>
                      <a:r>
                        <a:rPr lang="es-ES_tradnl" sz="1800" dirty="0">
                          <a:effectLst/>
                          <a:latin typeface="Arial" panose="020B0604020202020204" pitchFamily="34" charset="0"/>
                          <a:cs typeface="Arial" panose="020B0604020202020204" pitchFamily="34" charset="0"/>
                        </a:rPr>
                        <a:t> </a:t>
                      </a:r>
                      <a:r>
                        <a:rPr lang="es-ES_tradnl" sz="1800" b="1" kern="1200" dirty="0" smtClean="0">
                          <a:solidFill>
                            <a:schemeClr val="dk1"/>
                          </a:solidFill>
                          <a:effectLst/>
                          <a:latin typeface="Arial" panose="020B0604020202020204" pitchFamily="34" charset="0"/>
                          <a:ea typeface="+mn-ea"/>
                          <a:cs typeface="Arial" panose="020B0604020202020204" pitchFamily="34" charset="0"/>
                        </a:rPr>
                        <a:t>Es un texto narrativo en el que se relatan ciertos hechos o fenómenos que la sabiduría popular ha transmitido en forma oral a través de generaciones. </a:t>
                      </a:r>
                    </a:p>
                    <a:p>
                      <a:r>
                        <a:rPr lang="es-ES_tradnl" sz="1800" b="1" kern="1200" dirty="0" smtClean="0">
                          <a:solidFill>
                            <a:schemeClr val="dk1"/>
                          </a:solidFill>
                          <a:effectLst/>
                          <a:latin typeface="Arial" panose="020B0604020202020204" pitchFamily="34" charset="0"/>
                          <a:ea typeface="+mn-ea"/>
                          <a:cs typeface="Arial" panose="020B0604020202020204" pitchFamily="34" charset="0"/>
                        </a:rPr>
                        <a:t>Se basa en un hecho real que desfigurado por los años y la transmisión oral, llega a ser fantástico.</a:t>
                      </a:r>
                      <a:endParaRPr lang="es-CL" sz="1800" b="1" kern="1200" dirty="0" smtClean="0">
                        <a:solidFill>
                          <a:schemeClr val="dk1"/>
                        </a:solidFill>
                        <a:effectLst/>
                        <a:latin typeface="Arial" panose="020B0604020202020204" pitchFamily="34" charset="0"/>
                        <a:ea typeface="+mn-ea"/>
                        <a:cs typeface="Arial" panose="020B0604020202020204" pitchFamily="34" charset="0"/>
                      </a:endParaRPr>
                    </a:p>
                    <a:p>
                      <a:r>
                        <a:rPr lang="es-ES_tradnl" sz="1800" b="1" kern="1200" dirty="0" smtClean="0">
                          <a:solidFill>
                            <a:schemeClr val="dk1"/>
                          </a:solidFill>
                          <a:effectLst/>
                          <a:latin typeface="Arial" panose="020B0604020202020204" pitchFamily="34" charset="0"/>
                          <a:ea typeface="+mn-ea"/>
                          <a:cs typeface="Arial" panose="020B0604020202020204" pitchFamily="34" charset="0"/>
                        </a:rPr>
                        <a:t>Generalmente en la leyenda se confunde la realidad con la fantasía, al tratar de encontrar una explicación a estos hechos.</a:t>
                      </a:r>
                      <a:endParaRPr lang="es-CL" sz="1800" b="1" kern="1200" dirty="0" smtClean="0">
                        <a:solidFill>
                          <a:schemeClr val="dk1"/>
                        </a:solidFill>
                        <a:effectLst/>
                        <a:latin typeface="Arial" panose="020B0604020202020204" pitchFamily="34" charset="0"/>
                        <a:ea typeface="+mn-ea"/>
                        <a:cs typeface="Arial" panose="020B0604020202020204" pitchFamily="34" charset="0"/>
                      </a:endParaRPr>
                    </a:p>
                    <a:p>
                      <a:r>
                        <a:rPr lang="es-ES_tradnl" sz="1800" b="1" kern="1200" dirty="0" err="1" smtClean="0">
                          <a:solidFill>
                            <a:schemeClr val="dk1"/>
                          </a:solidFill>
                          <a:effectLst/>
                          <a:latin typeface="Arial" panose="020B0604020202020204" pitchFamily="34" charset="0"/>
                          <a:ea typeface="+mn-ea"/>
                          <a:cs typeface="Arial" panose="020B0604020202020204" pitchFamily="34" charset="0"/>
                        </a:rPr>
                        <a:t>Ej</a:t>
                      </a:r>
                      <a:r>
                        <a:rPr lang="es-ES_tradnl" sz="1800" b="1" kern="1200" dirty="0" smtClean="0">
                          <a:solidFill>
                            <a:schemeClr val="dk1"/>
                          </a:solidFill>
                          <a:effectLst/>
                          <a:latin typeface="Arial" panose="020B0604020202020204" pitchFamily="34" charset="0"/>
                          <a:ea typeface="+mn-ea"/>
                          <a:cs typeface="Arial" panose="020B0604020202020204" pitchFamily="34" charset="0"/>
                        </a:rPr>
                        <a:t>: “El </a:t>
                      </a:r>
                      <a:r>
                        <a:rPr lang="es-ES_tradnl" sz="1800" b="1" kern="1200" dirty="0" err="1" smtClean="0">
                          <a:solidFill>
                            <a:schemeClr val="dk1"/>
                          </a:solidFill>
                          <a:effectLst/>
                          <a:latin typeface="Arial" panose="020B0604020202020204" pitchFamily="34" charset="0"/>
                          <a:ea typeface="+mn-ea"/>
                          <a:cs typeface="Arial" panose="020B0604020202020204" pitchFamily="34" charset="0"/>
                        </a:rPr>
                        <a:t>Caleuche</a:t>
                      </a:r>
                      <a:r>
                        <a:rPr lang="es-ES_tradnl" sz="1800" b="1" kern="1200" dirty="0" smtClean="0">
                          <a:solidFill>
                            <a:schemeClr val="dk1"/>
                          </a:solidFill>
                          <a:effectLst/>
                          <a:latin typeface="Arial" panose="020B0604020202020204" pitchFamily="34" charset="0"/>
                          <a:ea typeface="+mn-ea"/>
                          <a:cs typeface="Arial" panose="020B0604020202020204" pitchFamily="34" charset="0"/>
                        </a:rPr>
                        <a:t>”, “La </a:t>
                      </a:r>
                      <a:r>
                        <a:rPr lang="es-ES_tradnl" sz="1800" b="1" kern="1200" dirty="0" err="1" smtClean="0">
                          <a:solidFill>
                            <a:schemeClr val="dk1"/>
                          </a:solidFill>
                          <a:effectLst/>
                          <a:latin typeface="Arial" panose="020B0604020202020204" pitchFamily="34" charset="0"/>
                          <a:ea typeface="+mn-ea"/>
                          <a:cs typeface="Arial" panose="020B0604020202020204" pitchFamily="34" charset="0"/>
                        </a:rPr>
                        <a:t>Pincoya</a:t>
                      </a:r>
                      <a:r>
                        <a:rPr lang="es-ES_tradnl" sz="1800" b="1" kern="1200" dirty="0" smtClean="0">
                          <a:solidFill>
                            <a:schemeClr val="dk1"/>
                          </a:solidFill>
                          <a:effectLst/>
                          <a:latin typeface="Arial" panose="020B0604020202020204" pitchFamily="34" charset="0"/>
                          <a:ea typeface="+mn-ea"/>
                          <a:cs typeface="Arial" panose="020B0604020202020204" pitchFamily="34" charset="0"/>
                        </a:rPr>
                        <a:t>”, “</a:t>
                      </a:r>
                      <a:r>
                        <a:rPr lang="es-ES_tradnl" sz="1800" b="1" kern="1200" dirty="0" err="1" smtClean="0">
                          <a:solidFill>
                            <a:schemeClr val="dk1"/>
                          </a:solidFill>
                          <a:effectLst/>
                          <a:latin typeface="Arial" panose="020B0604020202020204" pitchFamily="34" charset="0"/>
                          <a:ea typeface="+mn-ea"/>
                          <a:cs typeface="Arial" panose="020B0604020202020204" pitchFamily="34" charset="0"/>
                        </a:rPr>
                        <a:t>Licarayén</a:t>
                      </a:r>
                      <a:r>
                        <a:rPr lang="es-ES_tradnl" sz="1800" b="1" kern="1200" dirty="0" smtClean="0">
                          <a:solidFill>
                            <a:schemeClr val="dk1"/>
                          </a:solidFill>
                          <a:effectLst/>
                          <a:latin typeface="Arial" panose="020B0604020202020204" pitchFamily="34" charset="0"/>
                          <a:ea typeface="+mn-ea"/>
                          <a:cs typeface="Arial" panose="020B0604020202020204" pitchFamily="34" charset="0"/>
                        </a:rPr>
                        <a:t>”, etc.</a:t>
                      </a:r>
                      <a:endParaRPr lang="es-CL" sz="1800" b="1" kern="1200" dirty="0" smtClean="0">
                        <a:solidFill>
                          <a:schemeClr val="dk1"/>
                        </a:solidFill>
                        <a:effectLst/>
                        <a:latin typeface="Arial" panose="020B0604020202020204" pitchFamily="34" charset="0"/>
                        <a:ea typeface="+mn-ea"/>
                        <a:cs typeface="Arial" panose="020B0604020202020204" pitchFamily="34" charset="0"/>
                      </a:endParaRPr>
                    </a:p>
                    <a:p>
                      <a:r>
                        <a:rPr lang="es-ES_tradnl" sz="1800" b="1" kern="1200" dirty="0" smtClean="0">
                          <a:solidFill>
                            <a:schemeClr val="dk1"/>
                          </a:solidFill>
                          <a:effectLst/>
                          <a:latin typeface="Arial" panose="020B0604020202020204" pitchFamily="34" charset="0"/>
                          <a:ea typeface="+mn-ea"/>
                          <a:cs typeface="Arial" panose="020B0604020202020204" pitchFamily="34" charset="0"/>
                        </a:rPr>
                        <a:t> </a:t>
                      </a:r>
                      <a:endParaRPr lang="es-CL" sz="1800" b="1" kern="1200" dirty="0" smtClean="0">
                        <a:solidFill>
                          <a:schemeClr val="dk1"/>
                        </a:solidFill>
                        <a:effectLst/>
                        <a:latin typeface="Arial" panose="020B0604020202020204" pitchFamily="34" charset="0"/>
                        <a:ea typeface="+mn-ea"/>
                        <a:cs typeface="Arial" panose="020B0604020202020204" pitchFamily="34" charset="0"/>
                      </a:endParaRPr>
                    </a:p>
                    <a:p>
                      <a:pPr algn="just">
                        <a:spcAft>
                          <a:spcPts val="0"/>
                        </a:spcAft>
                      </a:pPr>
                      <a:endParaRPr lang="es-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_tradnl" sz="1800" b="1" kern="1200" dirty="0" smtClean="0">
                          <a:solidFill>
                            <a:schemeClr val="dk1"/>
                          </a:solidFill>
                          <a:effectLst/>
                          <a:latin typeface="Arial" panose="020B0604020202020204" pitchFamily="34" charset="0"/>
                          <a:ea typeface="+mn-ea"/>
                          <a:cs typeface="Arial" panose="020B0604020202020204" pitchFamily="34" charset="0"/>
                        </a:rPr>
                        <a:t>Es</a:t>
                      </a:r>
                      <a:r>
                        <a:rPr lang="es-ES_tradnl" sz="1800" b="1" kern="1200" baseline="0" dirty="0" smtClean="0">
                          <a:solidFill>
                            <a:schemeClr val="dk1"/>
                          </a:solidFill>
                          <a:effectLst/>
                          <a:latin typeface="Arial" panose="020B0604020202020204" pitchFamily="34" charset="0"/>
                          <a:ea typeface="+mn-ea"/>
                          <a:cs typeface="Arial" panose="020B0604020202020204" pitchFamily="34" charset="0"/>
                        </a:rPr>
                        <a:t> un texto breve que critica ciertos comportamientos y actitudes de los seres humanos.</a:t>
                      </a:r>
                      <a:r>
                        <a:rPr lang="es-ES_tradnl" sz="1800" b="1" kern="1200" dirty="0" smtClean="0">
                          <a:solidFill>
                            <a:schemeClr val="dk1"/>
                          </a:solidFill>
                          <a:effectLst/>
                          <a:latin typeface="Arial" panose="020B0604020202020204" pitchFamily="34" charset="0"/>
                          <a:ea typeface="+mn-ea"/>
                          <a:cs typeface="Arial" panose="020B0604020202020204" pitchFamily="34" charset="0"/>
                        </a:rPr>
                        <a:t>. </a:t>
                      </a:r>
                    </a:p>
                    <a:p>
                      <a:pPr algn="just">
                        <a:spcAft>
                          <a:spcPts val="0"/>
                        </a:spcAft>
                      </a:pPr>
                      <a:r>
                        <a:rPr lang="es-ES_tradnl" sz="1800" b="1" kern="1200" dirty="0" smtClean="0">
                          <a:solidFill>
                            <a:schemeClr val="dk1"/>
                          </a:solidFill>
                          <a:effectLst/>
                          <a:latin typeface="Arial" panose="020B0604020202020204" pitchFamily="34" charset="0"/>
                          <a:ea typeface="+mn-ea"/>
                          <a:cs typeface="Arial" panose="020B0604020202020204" pitchFamily="34" charset="0"/>
                        </a:rPr>
                        <a:t>Se usa la personificación que es una forma de expresión que consiste en dar características humanas a los animales. La fábula siempre deja una enseñanza que se denomina moraleja.</a:t>
                      </a:r>
                      <a:endParaRPr lang="es-C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416409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Y los personajes?</a:t>
            </a:r>
            <a:endParaRPr lang="es-CL" dirty="0"/>
          </a:p>
        </p:txBody>
      </p:sp>
      <p:pic>
        <p:nvPicPr>
          <p:cNvPr id="1026" name="Picture 2" descr="Piratas del Caribe 6: detalles de los personajes principales y lo peor de  cada uno | VADER Ge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8807" y="1558344"/>
            <a:ext cx="6800044" cy="390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20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p:txBody>
          <a:bodyPr/>
          <a:lstStyle/>
          <a:p>
            <a:r>
              <a:rPr lang="es-ES" dirty="0"/>
              <a:t>a) </a:t>
            </a:r>
            <a:r>
              <a:rPr lang="es-ES" b="1" u="sng" dirty="0"/>
              <a:t>Personaje principal</a:t>
            </a:r>
            <a:r>
              <a:rPr lang="es-ES" dirty="0"/>
              <a:t>: </a:t>
            </a:r>
            <a:r>
              <a:rPr lang="es-ES" dirty="0" smtClean="0"/>
              <a:t>El </a:t>
            </a:r>
            <a:r>
              <a:rPr lang="es-ES" dirty="0"/>
              <a:t>o los personajes principales se destacan con respecto a los </a:t>
            </a:r>
            <a:r>
              <a:rPr lang="es-ES" dirty="0" smtClean="0"/>
              <a:t>demás porque </a:t>
            </a:r>
            <a:r>
              <a:rPr lang="es-ES" dirty="0"/>
              <a:t>funcionan como integradores de la organización de los acontecimientos, por lo tanto, son parte </a:t>
            </a:r>
            <a:r>
              <a:rPr lang="es-ES" dirty="0" err="1"/>
              <a:t>estructurante</a:t>
            </a:r>
            <a:r>
              <a:rPr lang="es-ES" dirty="0"/>
              <a:t> de la acción y su participación no podría ser olvidada. Los personajes principales pueden clasificarse a su vez en </a:t>
            </a:r>
            <a:r>
              <a:rPr lang="es-ES" b="1" dirty="0"/>
              <a:t>protagonista </a:t>
            </a:r>
            <a:r>
              <a:rPr lang="es-ES" dirty="0"/>
              <a:t>y </a:t>
            </a:r>
            <a:r>
              <a:rPr lang="es-ES" b="1" dirty="0"/>
              <a:t>antagonista</a:t>
            </a:r>
            <a:r>
              <a:rPr lang="es-ES" dirty="0"/>
              <a:t>. El protagonista es un personaje que busca un buen objetivo, el antagonista representa la fuerza que se opone a este logro positivo.</a:t>
            </a:r>
            <a:endParaRPr lang="es-CL" dirty="0"/>
          </a:p>
        </p:txBody>
      </p:sp>
      <p:sp>
        <p:nvSpPr>
          <p:cNvPr id="2" name="Título 1">
            <a:extLst>
              <a:ext uri="{FF2B5EF4-FFF2-40B4-BE49-F238E27FC236}">
                <a16:creationId xmlns:a16="http://schemas.microsoft.com/office/drawing/2014/main" xmlns="" id="{4DFF222A-0050-42E6-8C3E-86E3C365C411}"/>
              </a:ext>
            </a:extLst>
          </p:cNvPr>
          <p:cNvSpPr>
            <a:spLocks noGrp="1"/>
          </p:cNvSpPr>
          <p:nvPr>
            <p:ph type="title"/>
          </p:nvPr>
        </p:nvSpPr>
        <p:spPr>
          <a:xfrm>
            <a:off x="1139816" y="620775"/>
            <a:ext cx="9603275" cy="1049235"/>
          </a:xfrm>
        </p:spPr>
        <p:txBody>
          <a:bodyPr rtlCol="0">
            <a:normAutofit/>
          </a:bodyPr>
          <a:lstStyle/>
          <a:p>
            <a:r>
              <a:rPr lang="es-ES" dirty="0">
                <a:latin typeface="Arial" panose="020B0604020202020204" pitchFamily="34" charset="0"/>
                <a:cs typeface="Arial" panose="020B0604020202020204" pitchFamily="34" charset="0"/>
              </a:rPr>
              <a:t>Los personajes según su importancia en el acontecer</a:t>
            </a:r>
            <a:r>
              <a:rPr lang="es-ES" dirty="0"/>
              <a:t>.</a:t>
            </a:r>
          </a:p>
        </p:txBody>
      </p:sp>
      <p:pic>
        <p:nvPicPr>
          <p:cNvPr id="10" name="Gráfico 9" descr="Estrella">
            <a:extLst>
              <a:ext uri="{FF2B5EF4-FFF2-40B4-BE49-F238E27FC236}">
                <a16:creationId xmlns:a16="http://schemas.microsoft.com/office/drawing/2014/main" xmlns="" id="{F76D2371-447B-414B-9273-61F2CA39ACA2}"/>
              </a:ext>
            </a:extLst>
          </p:cNvPr>
          <p:cNvPicPr>
            <a:picLocks noChangeAspect="1"/>
          </p:cNvPicPr>
          <p:nvPr/>
        </p:nvPicPr>
        <p:blipFill>
          <a:blip r:embed="rId3">
            <a:extLst>
              <a:ext uri="{96DAC541-7B7A-43D3-8B79-37D633B846F1}">
                <asvg:svgBlip xmlns:asvg="http://schemas.microsoft.com/office/drawing/2016/SVG/main" xmlns="" r:embed="rId7"/>
              </a:ext>
            </a:extLst>
          </a:blip>
          <a:stretch>
            <a:fillRect/>
          </a:stretch>
        </p:blipFill>
        <p:spPr>
          <a:xfrm>
            <a:off x="9897703" y="280289"/>
            <a:ext cx="1044000" cy="1044000"/>
          </a:xfrm>
          <a:prstGeom prst="rect">
            <a:avLst/>
          </a:prstGeom>
        </p:spPr>
      </p:pic>
    </p:spTree>
    <p:extLst>
      <p:ext uri="{BB962C8B-B14F-4D97-AF65-F5344CB8AC3E}">
        <p14:creationId xmlns:p14="http://schemas.microsoft.com/office/powerpoint/2010/main" val="241229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heel(1)">
                                      <p:cBhvr>
                                        <p:cTn id="1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 de texto 7">
            <a:hlinkClick r:id="rId3"/>
            <a:extLst>
              <a:ext uri="{FF2B5EF4-FFF2-40B4-BE49-F238E27FC236}">
                <a16:creationId xmlns:a16="http://schemas.microsoft.com/office/drawing/2014/main" xmlns="" id="{5FC6C278-4035-446A-A94B-030E792FDDF5}"/>
              </a:ext>
            </a:extLst>
          </p:cNvPr>
          <p:cNvSpPr txBox="1"/>
          <p:nvPr/>
        </p:nvSpPr>
        <p:spPr>
          <a:xfrm>
            <a:off x="1558937" y="4623919"/>
            <a:ext cx="3354288" cy="1186244"/>
          </a:xfrm>
          <a:prstGeom prst="rect">
            <a:avLst/>
          </a:prstGeom>
          <a:noFill/>
        </p:spPr>
        <p:txBody>
          <a:bodyPr wrap="square" rtlCol="0">
            <a:noAutofit/>
          </a:bodyPr>
          <a:lstStyle/>
          <a:p>
            <a:pPr algn="ctr" rtl="0"/>
            <a:endParaRPr lang="es-ES" sz="6000" u="sng" dirty="0">
              <a:solidFill>
                <a:srgbClr val="0070C0"/>
              </a:solidFill>
            </a:endParaRPr>
          </a:p>
        </p:txBody>
      </p:sp>
      <p:pic>
        <p:nvPicPr>
          <p:cNvPr id="2052" name="Picture 4" descr="A 21 años de estreno, así fue el primer capítulo de Bob Esponja | Tel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193" y="614363"/>
            <a:ext cx="3764795" cy="31686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Plankton / Bob Esponj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3" name="Imagen 2"/>
          <p:cNvPicPr>
            <a:picLocks noChangeAspect="1"/>
          </p:cNvPicPr>
          <p:nvPr/>
        </p:nvPicPr>
        <p:blipFill>
          <a:blip r:embed="rId5"/>
          <a:stretch>
            <a:fillRect/>
          </a:stretch>
        </p:blipFill>
        <p:spPr>
          <a:xfrm>
            <a:off x="6943724" y="2852737"/>
            <a:ext cx="2047875" cy="2238375"/>
          </a:xfrm>
          <a:prstGeom prst="rect">
            <a:avLst/>
          </a:prstGeom>
        </p:spPr>
      </p:pic>
    </p:spTree>
    <p:extLst>
      <p:ext uri="{BB962C8B-B14F-4D97-AF65-F5344CB8AC3E}">
        <p14:creationId xmlns:p14="http://schemas.microsoft.com/office/powerpoint/2010/main" val="239459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s-CL"/>
          </a:p>
        </p:txBody>
      </p:sp>
      <p:sp>
        <p:nvSpPr>
          <p:cNvPr id="5" name="Marcador de contenido 4"/>
          <p:cNvSpPr>
            <a:spLocks noGrp="1"/>
          </p:cNvSpPr>
          <p:nvPr>
            <p:ph idx="1"/>
          </p:nvPr>
        </p:nvSpPr>
        <p:spPr/>
        <p:txBody>
          <a:bodyPr>
            <a:normAutofit lnSpcReduction="10000"/>
          </a:bodyPr>
          <a:lstStyle/>
          <a:p>
            <a:r>
              <a:rPr lang="es-ES" b="1" dirty="0"/>
              <a:t>b) </a:t>
            </a:r>
            <a:r>
              <a:rPr lang="es-ES" b="1" dirty="0" smtClean="0"/>
              <a:t>Personajes secundarios</a:t>
            </a:r>
            <a:r>
              <a:rPr lang="es-ES" b="1" dirty="0"/>
              <a:t>: </a:t>
            </a:r>
            <a:r>
              <a:rPr lang="es-ES" dirty="0"/>
              <a:t>Son aquellos que</a:t>
            </a:r>
            <a:r>
              <a:rPr lang="es-ES" dirty="0" smtClean="0"/>
              <a:t>, sin </a:t>
            </a:r>
            <a:r>
              <a:rPr lang="es-ES" dirty="0"/>
              <a:t>tener un rol </a:t>
            </a:r>
            <a:r>
              <a:rPr lang="es-ES" dirty="0" smtClean="0"/>
              <a:t>demasiado importante </a:t>
            </a:r>
            <a:r>
              <a:rPr lang="es-ES" dirty="0"/>
              <a:t>en el desarrollo de los acontecimientos, proporcionan un grado de mayor coherencia, comprensión y consistencia a la narración. </a:t>
            </a:r>
            <a:r>
              <a:rPr lang="es-ES" dirty="0" smtClean="0"/>
              <a:t>Por lo </a:t>
            </a:r>
            <a:r>
              <a:rPr lang="es-ES" dirty="0"/>
              <a:t>general, estos personajes están vinculados a los principales, pero su participación también es individual y complementaria a la participación de los personajes principales. </a:t>
            </a:r>
            <a:endParaRPr lang="es-ES" dirty="0" smtClean="0"/>
          </a:p>
          <a:p>
            <a:r>
              <a:rPr lang="es-ES" b="1" dirty="0" smtClean="0"/>
              <a:t>c)Personajes </a:t>
            </a:r>
            <a:r>
              <a:rPr lang="es-ES" b="1" dirty="0"/>
              <a:t>incidentales o episódicos: </a:t>
            </a:r>
            <a:r>
              <a:rPr lang="es-ES" dirty="0"/>
              <a:t>Tal como lo dice su nombre, son personajes que no tiene una presencia permanente en los hechos. Su participación es un recurso para ordenar, exponer, entrabar, relacionar, coordinar y también retardar el desarrollo de </a:t>
            </a:r>
            <a:r>
              <a:rPr lang="es-ES" dirty="0" smtClean="0"/>
              <a:t>los acontecimientos</a:t>
            </a:r>
            <a:r>
              <a:rPr lang="es-ES" dirty="0"/>
              <a:t>.</a:t>
            </a:r>
            <a:endParaRPr lang="es-CL" dirty="0"/>
          </a:p>
        </p:txBody>
      </p:sp>
    </p:spTree>
    <p:extLst>
      <p:ext uri="{BB962C8B-B14F-4D97-AF65-F5344CB8AC3E}">
        <p14:creationId xmlns:p14="http://schemas.microsoft.com/office/powerpoint/2010/main" val="319510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ería">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xmlns="" name="Office_30478203_TF66921596" id="{9346E3F9-7236-4574-B874-2D7862E9AAE4}" vid="{0AD63B27-0246-4A85-9B77-C17B2B1CF04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0ECC70E-6674-4337-B48B-AF4F8832F1E5}">
  <ds:schemaRefs>
    <ds:schemaRef ds:uri="http://schemas.microsoft.com/sharepoint/v3/contenttype/forms"/>
  </ds:schemaRefs>
</ds:datastoreItem>
</file>

<file path=customXml/itemProps2.xml><?xml version="1.0" encoding="utf-8"?>
<ds:datastoreItem xmlns:ds="http://schemas.openxmlformats.org/officeDocument/2006/customXml" ds:itemID="{D2BAE40F-4B14-4E0B-9265-745AD5E2D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6B76F2-1AE1-4A2A-A5B3-D462CC5E81F8}">
  <ds:schemaRefs>
    <ds:schemaRef ds:uri="http://purl.org/dc/terms/"/>
    <ds:schemaRef ds:uri="http://schemas.openxmlformats.org/package/2006/metadata/core-properties"/>
    <ds:schemaRef ds:uri="6dc4bcd6-49db-4c07-9060-8acfc67cef9f"/>
    <ds:schemaRef ds:uri="http://purl.org/dc/dcmitype/"/>
    <ds:schemaRef ds:uri="http://schemas.microsoft.com/office/2006/documentManagement/types"/>
    <ds:schemaRef ds:uri="fb0879af-3eba-417a-a55a-ffe6dcd6ca77"/>
    <ds:schemaRef ds:uri="http://purl.org/dc/elements/1.1/"/>
    <ds:schemaRef ds:uri="http://schemas.microsoft.com/office/2006/metadata/properties"/>
    <ds:schemaRef ds:uri="http://schemas.microsoft.com/sharepoint/v3"/>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Presentación sobre mi invención</Template>
  <TotalTime>0</TotalTime>
  <Words>575</Words>
  <Application>Microsoft Office PowerPoint</Application>
  <PresentationFormat>Personalizado</PresentationFormat>
  <Paragraphs>53</Paragraphs>
  <Slides>14</Slides>
  <Notes>7</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Galería</vt:lpstr>
      <vt:lpstr>GÉNEROs literarios: El género NARRATIVO</vt:lpstr>
      <vt:lpstr>Presentación de PowerPoint</vt:lpstr>
      <vt:lpstr>Las obras narrativas pueden ser reales o imaginarias</vt:lpstr>
      <vt:lpstr>OBRAS NARRATIVAS MÁS CONOCIDAS</vt:lpstr>
      <vt:lpstr>Presentación de PowerPoint</vt:lpstr>
      <vt:lpstr>Y los personajes?</vt:lpstr>
      <vt:lpstr>Los personajes según su importancia en el acontecer.</vt:lpstr>
      <vt:lpstr>Presentación de PowerPoint</vt:lpstr>
      <vt:lpstr>Presentación de PowerPoint</vt:lpstr>
      <vt:lpstr>Presentación de PowerPoint</vt:lpstr>
      <vt:lpstr>2) Los personajes según su desarrollo en los acontecimientos</vt:lpstr>
      <vt:lpstr>Presentación de PowerPoint</vt:lpstr>
      <vt:lpstr>                               ACTIVIDAD</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2020-11-17T14:50:11Z</dcterms:created>
  <dcterms:modified xsi:type="dcterms:W3CDTF">2020-11-19T13:55:01Z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