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  <p:sldMasterId id="2147483683" r:id="rId2"/>
    <p:sldMasterId id="2147483695" r:id="rId3"/>
    <p:sldMasterId id="2147483707" r:id="rId4"/>
  </p:sldMasterIdLst>
  <p:notesMasterIdLst>
    <p:notesMasterId r:id="rId22"/>
  </p:notesMasterIdLst>
  <p:sldIdLst>
    <p:sldId id="256" r:id="rId5"/>
    <p:sldId id="265" r:id="rId6"/>
    <p:sldId id="266" r:id="rId7"/>
    <p:sldId id="273" r:id="rId8"/>
    <p:sldId id="274" r:id="rId9"/>
    <p:sldId id="262" r:id="rId10"/>
    <p:sldId id="277" r:id="rId11"/>
    <p:sldId id="275" r:id="rId12"/>
    <p:sldId id="264" r:id="rId13"/>
    <p:sldId id="263" r:id="rId14"/>
    <p:sldId id="276" r:id="rId15"/>
    <p:sldId id="278" r:id="rId16"/>
    <p:sldId id="279" r:id="rId17"/>
    <p:sldId id="280" r:id="rId18"/>
    <p:sldId id="281" r:id="rId19"/>
    <p:sldId id="282" r:id="rId20"/>
    <p:sldId id="26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33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06DFE-7D19-4C90-B504-50C8DF3705CC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62412-022D-4BCA-8576-AE7B8F9204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793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hidden">
          <a:xfrm>
            <a:off x="3860800" y="1"/>
            <a:ext cx="44704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s-CL" sz="2400">
              <a:solidFill>
                <a:srgbClr val="EAEAEA"/>
              </a:solidFill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844800" y="473076"/>
            <a:ext cx="6504517" cy="3490913"/>
            <a:chOff x="1344" y="298"/>
            <a:chExt cx="3073" cy="2199"/>
          </a:xfrm>
        </p:grpSpPr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6391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</p:grpSp>
      <p:sp>
        <p:nvSpPr>
          <p:cNvPr id="1639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8862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5410200"/>
            <a:ext cx="8534400" cy="1295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914400" y="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EA445E8-FC21-4325-AE3F-D5CBE6CB468C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2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2CADB-FE66-4043-990F-DF7D9B108439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0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13851" y="228600"/>
            <a:ext cx="2774949" cy="579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82651" y="228600"/>
            <a:ext cx="8128000" cy="579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BBEDC-0800-43FF-8F3F-705E16046C90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8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hidden">
          <a:xfrm>
            <a:off x="3860800" y="1"/>
            <a:ext cx="44704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s-CL" sz="2400">
              <a:solidFill>
                <a:srgbClr val="EAEAEA"/>
              </a:solidFill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844800" y="473076"/>
            <a:ext cx="6504517" cy="3490913"/>
            <a:chOff x="1344" y="298"/>
            <a:chExt cx="3073" cy="2199"/>
          </a:xfrm>
        </p:grpSpPr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6391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</p:grpSp>
      <p:sp>
        <p:nvSpPr>
          <p:cNvPr id="1639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8862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5410200"/>
            <a:ext cx="8534400" cy="1295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914400" y="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EA445E8-FC21-4325-AE3F-D5CBE6CB468C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70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EF262-611B-4C70-8A81-C661955FFCCE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6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16A2E-B679-4F61-A6EC-C7BD2F952F48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42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65851" y="19050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128CC-E672-4E30-850B-6D8D0932DD67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27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248C0-03FD-47F7-88EC-2A92F08232D1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4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40975-0DA0-431A-A960-EF8856B0369A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38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557A0-88F5-4A91-8377-7F5EB7810A93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87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E17B2-5119-4338-A853-BB1080CCF51B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EF262-611B-4C70-8A81-C661955FFCCE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5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1EDB0-E799-4CDB-A71D-23FD5B693BE2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61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2CADB-FE66-4043-990F-DF7D9B108439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79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13851" y="228600"/>
            <a:ext cx="2774949" cy="579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82651" y="228600"/>
            <a:ext cx="8128000" cy="579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BBEDC-0800-43FF-8F3F-705E16046C90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38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hidden">
          <a:xfrm>
            <a:off x="3860800" y="1"/>
            <a:ext cx="44704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s-CL" sz="2400">
              <a:solidFill>
                <a:srgbClr val="EAEAEA"/>
              </a:solidFill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844800" y="473076"/>
            <a:ext cx="6504517" cy="3490913"/>
            <a:chOff x="1344" y="298"/>
            <a:chExt cx="3073" cy="2199"/>
          </a:xfrm>
        </p:grpSpPr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6391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</p:grpSp>
      <p:sp>
        <p:nvSpPr>
          <p:cNvPr id="1639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8862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5410200"/>
            <a:ext cx="8534400" cy="1295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914400" y="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EA445E8-FC21-4325-AE3F-D5CBE6CB468C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48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EF262-611B-4C70-8A81-C661955FFCCE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49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16A2E-B679-4F61-A6EC-C7BD2F952F48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01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65851" y="19050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128CC-E672-4E30-850B-6D8D0932DD67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37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248C0-03FD-47F7-88EC-2A92F08232D1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75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40975-0DA0-431A-A960-EF8856B0369A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74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557A0-88F5-4A91-8377-7F5EB7810A93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8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16A2E-B679-4F61-A6EC-C7BD2F952F48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6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E17B2-5119-4338-A853-BB1080CCF51B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56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1EDB0-E799-4CDB-A71D-23FD5B693BE2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79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2CADB-FE66-4043-990F-DF7D9B108439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13851" y="228600"/>
            <a:ext cx="2774949" cy="579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82651" y="228600"/>
            <a:ext cx="8128000" cy="579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BBEDC-0800-43FF-8F3F-705E16046C90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7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hidden">
          <a:xfrm>
            <a:off x="3860800" y="1"/>
            <a:ext cx="44704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s-CL" sz="2400">
              <a:solidFill>
                <a:srgbClr val="EAEAEA"/>
              </a:solidFill>
            </a:endParaRP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844800" y="473076"/>
            <a:ext cx="6504517" cy="3490913"/>
            <a:chOff x="1344" y="298"/>
            <a:chExt cx="3073" cy="2199"/>
          </a:xfrm>
        </p:grpSpPr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6391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</p:grpSp>
      <p:sp>
        <p:nvSpPr>
          <p:cNvPr id="1639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8862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5410200"/>
            <a:ext cx="8534400" cy="1295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914400" y="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EA445E8-FC21-4325-AE3F-D5CBE6CB468C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35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EF262-611B-4C70-8A81-C661955FFCCE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34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16A2E-B679-4F61-A6EC-C7BD2F952F48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13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65851" y="19050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128CC-E672-4E30-850B-6D8D0932DD67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50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248C0-03FD-47F7-88EC-2A92F08232D1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73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40975-0DA0-431A-A960-EF8856B0369A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0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82651" y="19050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65851" y="19050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128CC-E672-4E30-850B-6D8D0932DD67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02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557A0-88F5-4A91-8377-7F5EB7810A93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86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E17B2-5119-4338-A853-BB1080CCF51B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53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1EDB0-E799-4CDB-A71D-23FD5B693BE2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17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2CADB-FE66-4043-990F-DF7D9B108439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99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13851" y="228600"/>
            <a:ext cx="2774949" cy="579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82651" y="228600"/>
            <a:ext cx="8128000" cy="579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BBEDC-0800-43FF-8F3F-705E16046C90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8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248C0-03FD-47F7-88EC-2A92F08232D1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8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40975-0DA0-431A-A960-EF8856B0369A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0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557A0-88F5-4A91-8377-7F5EB7810A93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0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E17B2-5119-4338-A853-BB1080CCF51B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5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EAEA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1EDB0-E799-4CDB-A71D-23FD5B693BE2}" type="slidenum">
              <a:rPr lang="es-ES">
                <a:solidFill>
                  <a:srgbClr val="EAEAEA"/>
                </a:solidFill>
              </a:rPr>
              <a:pPr/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hidden">
          <a:xfrm>
            <a:off x="0" y="1"/>
            <a:ext cx="2336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s-CL" sz="2400">
              <a:solidFill>
                <a:srgbClr val="EAEAEA"/>
              </a:solidFill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03200" y="374650"/>
            <a:ext cx="2034117" cy="1227138"/>
            <a:chOff x="96" y="236"/>
            <a:chExt cx="961" cy="773"/>
          </a:xfrm>
        </p:grpSpPr>
        <p:sp>
          <p:nvSpPr>
            <p:cNvPr id="15364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536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536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536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537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</p:grpSp>
      <p:sp>
        <p:nvSpPr>
          <p:cNvPr id="1537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228600"/>
            <a:ext cx="944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651" y="19050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992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EAEAEA"/>
              </a:solidFill>
            </a:endParaRP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9921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992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CEBBE06-11DA-4BA0-8F40-A65C5EBDB20E}" type="slidenum">
              <a:rPr lang="es-ES" smtClean="0">
                <a:solidFill>
                  <a:srgbClr val="EAEAEA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534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Ú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hidden">
          <a:xfrm>
            <a:off x="0" y="1"/>
            <a:ext cx="2336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s-CL" sz="2400">
              <a:solidFill>
                <a:srgbClr val="EAEAEA"/>
              </a:solidFill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03200" y="374650"/>
            <a:ext cx="2034117" cy="1227138"/>
            <a:chOff x="96" y="236"/>
            <a:chExt cx="961" cy="773"/>
          </a:xfrm>
        </p:grpSpPr>
        <p:sp>
          <p:nvSpPr>
            <p:cNvPr id="15364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536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536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536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537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</p:grpSp>
      <p:sp>
        <p:nvSpPr>
          <p:cNvPr id="1537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228600"/>
            <a:ext cx="944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651" y="19050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992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EAEAEA"/>
              </a:solidFill>
            </a:endParaRP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9921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992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CEBBE06-11DA-4BA0-8F40-A65C5EBDB20E}" type="slidenum">
              <a:rPr lang="es-ES" smtClean="0">
                <a:solidFill>
                  <a:srgbClr val="EAEAEA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668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Ú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hidden">
          <a:xfrm>
            <a:off x="0" y="1"/>
            <a:ext cx="2336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s-CL" sz="2400">
              <a:solidFill>
                <a:srgbClr val="EAEAEA"/>
              </a:solidFill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03200" y="374650"/>
            <a:ext cx="2034117" cy="1227138"/>
            <a:chOff x="96" y="236"/>
            <a:chExt cx="961" cy="773"/>
          </a:xfrm>
        </p:grpSpPr>
        <p:sp>
          <p:nvSpPr>
            <p:cNvPr id="15364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536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536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536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537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</p:grpSp>
      <p:sp>
        <p:nvSpPr>
          <p:cNvPr id="1537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228600"/>
            <a:ext cx="944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651" y="19050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992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EAEAEA"/>
              </a:solidFill>
            </a:endParaRP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9921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992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CEBBE06-11DA-4BA0-8F40-A65C5EBDB20E}" type="slidenum">
              <a:rPr lang="es-ES" smtClean="0">
                <a:solidFill>
                  <a:srgbClr val="EAEAEA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380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Ú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hidden">
          <a:xfrm>
            <a:off x="0" y="1"/>
            <a:ext cx="2336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s-CL" sz="2400">
              <a:solidFill>
                <a:srgbClr val="EAEAEA"/>
              </a:solidFill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03200" y="374650"/>
            <a:ext cx="2034117" cy="1227138"/>
            <a:chOff x="96" y="236"/>
            <a:chExt cx="961" cy="773"/>
          </a:xfrm>
        </p:grpSpPr>
        <p:sp>
          <p:nvSpPr>
            <p:cNvPr id="15364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536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536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536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537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s-CL" sz="180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s-CL" sz="1800">
                <a:solidFill>
                  <a:srgbClr val="EAEAEA"/>
                </a:solidFill>
              </a:endParaRPr>
            </a:p>
          </p:txBody>
        </p:sp>
      </p:grpSp>
      <p:sp>
        <p:nvSpPr>
          <p:cNvPr id="1537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228600"/>
            <a:ext cx="944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651" y="19050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992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EAEAEA"/>
              </a:solidFill>
            </a:endParaRP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99213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99213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CEBBE06-11DA-4BA0-8F40-A65C5EBDB20E}" type="slidenum">
              <a:rPr lang="es-ES" smtClean="0">
                <a:solidFill>
                  <a:srgbClr val="EAEAEA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367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Ú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audio" Target="../media/media12.m4a"/><Relationship Id="rId16" Type="http://schemas.openxmlformats.org/officeDocument/2006/relationships/image" Target="../media/image2.png"/><Relationship Id="rId1" Type="http://schemas.microsoft.com/office/2007/relationships/media" Target="../media/media12.m4a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7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6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.png"/><Relationship Id="rId3" Type="http://schemas.microsoft.com/office/2007/relationships/media" Target="../media/media9.m4a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audio" Target="../media/media8.m4a"/><Relationship Id="rId16" Type="http://schemas.openxmlformats.org/officeDocument/2006/relationships/image" Target="../media/image25.png"/><Relationship Id="rId1" Type="http://schemas.microsoft.com/office/2007/relationships/media" Target="../media/media8.m4a"/><Relationship Id="rId6" Type="http://schemas.openxmlformats.org/officeDocument/2006/relationships/image" Target="../media/image52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audio" Target="../media/media9.m4a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11.m4a"/><Relationship Id="rId7" Type="http://schemas.openxmlformats.org/officeDocument/2006/relationships/image" Target="../media/image28.png"/><Relationship Id="rId12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31.png"/><Relationship Id="rId4" Type="http://schemas.openxmlformats.org/officeDocument/2006/relationships/audio" Target="../media/media11.m4a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1009650" y="2490787"/>
            <a:ext cx="4981575" cy="1143000"/>
          </a:xfrm>
        </p:spPr>
        <p:txBody>
          <a:bodyPr/>
          <a:lstStyle/>
          <a:p>
            <a:r>
              <a:rPr lang="es-ES" sz="4800" b="1" dirty="0"/>
              <a:t>Bienvenidos</a:t>
            </a: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>
          <a:xfrm>
            <a:off x="7505699" y="4876800"/>
            <a:ext cx="3324226" cy="885825"/>
          </a:xfrm>
        </p:spPr>
        <p:txBody>
          <a:bodyPr>
            <a:normAutofit/>
          </a:bodyPr>
          <a:lstStyle/>
          <a:p>
            <a:r>
              <a:rPr lang="es-ES" sz="4000" b="1" dirty="0"/>
              <a:t>8°A</a:t>
            </a:r>
            <a:endParaRPr lang="es-CL" sz="4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7811ECD-1051-419F-A403-B07CF39CD006}"/>
              </a:ext>
            </a:extLst>
          </p:cNvPr>
          <p:cNvSpPr txBox="1"/>
          <p:nvPr/>
        </p:nvSpPr>
        <p:spPr>
          <a:xfrm>
            <a:off x="466725" y="5972175"/>
            <a:ext cx="235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Verónica Cornejo C.</a:t>
            </a:r>
          </a:p>
          <a:p>
            <a:pPr algn="ctr"/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Profesora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47DD09-D9B5-44EB-B369-3C48171A5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>
              <a:solidFill>
                <a:srgbClr val="EAEAEA"/>
              </a:solidFill>
            </a:endParaRP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F078F4C6-D626-4AC2-91E8-575A603C92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4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Text Box 4"/>
              <p:cNvSpPr txBox="1">
                <a:spLocks noChangeArrowheads="1"/>
              </p:cNvSpPr>
              <p:nvPr/>
            </p:nvSpPr>
            <p:spPr bwMode="auto">
              <a:xfrm>
                <a:off x="1590468" y="618658"/>
                <a:ext cx="9352515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𝑬𝒍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𝒕𝒓𝒊𝒑𝒍𝒆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𝒅𝒆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𝒖𝒏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ú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𝒎𝒆𝒓𝒐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𝒅𝒊𝒔𝒎𝒊𝒏𝒖𝒊𝒅𝒐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𝒆𝒏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s-CL" sz="28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kumimoji="1" lang="es-CL" sz="2800" b="1" i="1" dirty="0">
                    <a:solidFill>
                      <a:srgbClr val="EAEAE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equivale al número aumentado en 14. Hallar el número.</a:t>
                </a:r>
                <a:endParaRPr kumimoji="1" lang="es-ES" sz="2800" b="1" dirty="0">
                  <a:solidFill>
                    <a:srgbClr val="EAEAEA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4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468" y="618658"/>
                <a:ext cx="9352515" cy="954107"/>
              </a:xfrm>
              <a:prstGeom prst="rect">
                <a:avLst/>
              </a:prstGeom>
              <a:blipFill>
                <a:blip r:embed="rId4"/>
                <a:stretch>
                  <a:fillRect l="-1369" t="-6369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Text Box 6"/>
              <p:cNvSpPr txBox="1">
                <a:spLocks noChangeArrowheads="1"/>
              </p:cNvSpPr>
              <p:nvPr/>
            </p:nvSpPr>
            <p:spPr bwMode="auto">
              <a:xfrm>
                <a:off x="4207293" y="2579225"/>
                <a:ext cx="308558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s-CL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s-CL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kumimoji="1" lang="es-CL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s-CL" sz="24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kumimoji="1" lang="es-CL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s-CL" sz="24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4 +</m:t>
                      </m:r>
                      <m:r>
                        <a:rPr kumimoji="1" lang="es-CL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kumimoji="1" lang="es-E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15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7293" y="2579225"/>
                <a:ext cx="308558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xmlns="" id="{47F60FCE-2A7D-4B8B-B977-712C05B78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2285" y="4960248"/>
                <a:ext cx="38338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kumimoji="1" lang="es-ES" sz="2400" b="1" dirty="0">
                  <a:solidFill>
                    <a:srgbClr val="EAEAEA"/>
                  </a:solidFill>
                </a:endParaRP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47F60FCE-2A7D-4B8B-B977-712C05B78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2285" y="4960248"/>
                <a:ext cx="3833813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xmlns="" id="{ADD13E21-CD97-40F9-A1DA-84CBF6E22A20}"/>
                  </a:ext>
                </a:extLst>
              </p:cNvPr>
              <p:cNvSpPr txBox="1"/>
              <p:nvPr/>
            </p:nvSpPr>
            <p:spPr>
              <a:xfrm>
                <a:off x="4229128" y="1980718"/>
                <a:ext cx="4196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DD13E21-CD97-40F9-A1DA-84CBF6E22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28" y="1980718"/>
                <a:ext cx="419667" cy="369332"/>
              </a:xfrm>
              <a:prstGeom prst="rect">
                <a:avLst/>
              </a:prstGeom>
              <a:blipFill>
                <a:blip r:embed="rId7"/>
                <a:stretch>
                  <a:fillRect l="-15942" r="-14493" b="-655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xmlns="" id="{E1D50A2B-63E8-41EC-A3F3-051966088E8F}"/>
                  </a:ext>
                </a:extLst>
              </p:cNvPr>
              <p:cNvSpPr txBox="1"/>
              <p:nvPr/>
            </p:nvSpPr>
            <p:spPr>
              <a:xfrm>
                <a:off x="4758451" y="2032728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1D50A2B-63E8-41EC-A3F3-051966088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51" y="2032728"/>
                <a:ext cx="230832" cy="276999"/>
              </a:xfrm>
              <a:prstGeom prst="rect">
                <a:avLst/>
              </a:prstGeom>
              <a:blipFill>
                <a:blip r:embed="rId8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xmlns="" id="{68C1DF93-3A14-467E-986E-0A6CD6C4EE82}"/>
                  </a:ext>
                </a:extLst>
              </p:cNvPr>
              <p:cNvSpPr txBox="1"/>
              <p:nvPr/>
            </p:nvSpPr>
            <p:spPr>
              <a:xfrm>
                <a:off x="5162757" y="1996398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8C1DF93-3A14-467E-986E-0A6CD6C4E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757" y="1996398"/>
                <a:ext cx="246862" cy="369332"/>
              </a:xfrm>
              <a:prstGeom prst="rect">
                <a:avLst/>
              </a:prstGeom>
              <a:blipFill>
                <a:blip r:embed="rId9"/>
                <a:stretch>
                  <a:fillRect l="-30000" r="-27500" b="-819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xmlns="" id="{E494BBAA-C92F-4522-A438-A06A86B10FBC}"/>
                  </a:ext>
                </a:extLst>
              </p:cNvPr>
              <p:cNvSpPr txBox="1"/>
              <p:nvPr/>
            </p:nvSpPr>
            <p:spPr>
              <a:xfrm>
                <a:off x="5596999" y="1985711"/>
                <a:ext cx="306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494BBAA-C92F-4522-A438-A06A86B10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999" y="1985711"/>
                <a:ext cx="306173" cy="369332"/>
              </a:xfrm>
              <a:prstGeom prst="rect">
                <a:avLst/>
              </a:prstGeom>
              <a:blipFill>
                <a:blip r:embed="rId10"/>
                <a:stretch>
                  <a:fillRect l="-10000" r="-8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xmlns="" id="{AD4F4239-E703-41CF-8E1E-56374A02C70D}"/>
                  </a:ext>
                </a:extLst>
              </p:cNvPr>
              <p:cNvSpPr txBox="1"/>
              <p:nvPr/>
            </p:nvSpPr>
            <p:spPr>
              <a:xfrm>
                <a:off x="6114625" y="1992405"/>
                <a:ext cx="249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D4F4239-E703-41CF-8E1E-56374A02C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25" y="1992405"/>
                <a:ext cx="249747" cy="369332"/>
              </a:xfrm>
              <a:prstGeom prst="rect">
                <a:avLst/>
              </a:prstGeom>
              <a:blipFill>
                <a:blip r:embed="rId11"/>
                <a:stretch>
                  <a:fillRect l="-14634" r="-1219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xmlns="" id="{0248BE23-2B9E-4CF3-A17B-1B8B81F7EB5D}"/>
                  </a:ext>
                </a:extLst>
              </p:cNvPr>
              <p:cNvSpPr txBox="1"/>
              <p:nvPr/>
            </p:nvSpPr>
            <p:spPr>
              <a:xfrm>
                <a:off x="6528672" y="1975869"/>
                <a:ext cx="306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248BE23-2B9E-4CF3-A17B-1B8B81F7E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672" y="1975869"/>
                <a:ext cx="306173" cy="369332"/>
              </a:xfrm>
              <a:prstGeom prst="rect">
                <a:avLst/>
              </a:prstGeom>
              <a:blipFill>
                <a:blip r:embed="rId12"/>
                <a:stretch>
                  <a:fillRect l="-20000" r="-18000" b="-655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xmlns="" id="{E67EFA62-6944-4327-9725-0A65A98E54A9}"/>
                  </a:ext>
                </a:extLst>
              </p:cNvPr>
              <p:cNvSpPr txBox="1"/>
              <p:nvPr/>
            </p:nvSpPr>
            <p:spPr>
              <a:xfrm>
                <a:off x="7043564" y="1982103"/>
                <a:ext cx="4167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67EFA62-6944-4327-9725-0A65A98E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564" y="1982103"/>
                <a:ext cx="416781" cy="369332"/>
              </a:xfrm>
              <a:prstGeom prst="rect">
                <a:avLst/>
              </a:prstGeom>
              <a:blipFill>
                <a:blip r:embed="rId13"/>
                <a:stretch>
                  <a:fillRect l="-14493" r="-17391" b="-819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xmlns="" id="{BDA39D10-C14C-4FF1-953C-C24C923C5197}"/>
                  </a:ext>
                </a:extLst>
              </p:cNvPr>
              <p:cNvSpPr txBox="1"/>
              <p:nvPr/>
            </p:nvSpPr>
            <p:spPr>
              <a:xfrm>
                <a:off x="5121566" y="3285994"/>
                <a:ext cx="139525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CL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400" b="0" i="1" dirty="0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DA39D10-C14C-4FF1-953C-C24C923C5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566" y="3285994"/>
                <a:ext cx="1395253" cy="369332"/>
              </a:xfrm>
              <a:prstGeom prst="rect">
                <a:avLst/>
              </a:prstGeom>
              <a:blipFill>
                <a:blip r:embed="rId1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xmlns="" id="{FA63E0CF-4C71-4173-8FDA-28C396EDC5D2}"/>
                  </a:ext>
                </a:extLst>
              </p:cNvPr>
              <p:cNvSpPr txBox="1"/>
              <p:nvPr/>
            </p:nvSpPr>
            <p:spPr>
              <a:xfrm>
                <a:off x="5162757" y="3900430"/>
                <a:ext cx="1278299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CL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A63E0CF-4C71-4173-8FDA-28C396EDC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757" y="3900430"/>
                <a:ext cx="1278299" cy="6914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arcador de pie de página 14">
            <a:extLst>
              <a:ext uri="{FF2B5EF4-FFF2-40B4-BE49-F238E27FC236}">
                <a16:creationId xmlns:a16="http://schemas.microsoft.com/office/drawing/2014/main" xmlns="" id="{09464D0B-FD34-40C5-9737-163EBA65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161" y="6199773"/>
            <a:ext cx="1869764" cy="45720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p:pic>
        <p:nvPicPr>
          <p:cNvPr id="16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AA04A0B1-A891-48D9-B604-E9591D736D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0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148" grpId="0"/>
      <p:bldP spid="7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xmlns="" id="{A4974962-7BA0-46FB-A591-9C12AE7320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8801" y="791875"/>
                <a:ext cx="38338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kumimoji="1" lang="es-ES" sz="2400" b="1" dirty="0">
                  <a:solidFill>
                    <a:srgbClr val="EAEAEA"/>
                  </a:solidFill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A4974962-7BA0-46FB-A591-9C12AE732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8801" y="791875"/>
                <a:ext cx="3833813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8">
                <a:extLst>
                  <a:ext uri="{FF2B5EF4-FFF2-40B4-BE49-F238E27FC236}">
                    <a16:creationId xmlns:a16="http://schemas.microsoft.com/office/drawing/2014/main" xmlns="" id="{060B56FC-764D-402B-8C29-BDECCD37B0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8801" y="1760930"/>
                <a:ext cx="37322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𝑟𝑒𝑒𝑚𝑝𝑙𝑎𝑧𝑎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𝑒𝑐𝑢𝑎𝑐𝑖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kumimoji="1" lang="es-CL" sz="2400" b="0" i="1" dirty="0">
                  <a:solidFill>
                    <a:srgbClr val="EAEAEA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 Box 8">
                <a:extLst>
                  <a:ext uri="{FF2B5EF4-FFF2-40B4-BE49-F238E27FC236}">
                    <a16:creationId xmlns:a16="http://schemas.microsoft.com/office/drawing/2014/main" id="{060B56FC-764D-402B-8C29-BDECCD37B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8801" y="1760930"/>
                <a:ext cx="3732212" cy="461665"/>
              </a:xfrm>
              <a:prstGeom prst="rect">
                <a:avLst/>
              </a:prstGeom>
              <a:blipFill>
                <a:blip r:embed="rId5"/>
                <a:stretch>
                  <a:fillRect l="-326" r="-10114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xmlns="" id="{41ED738B-0E86-44B0-B510-758AEAB7BF2E}"/>
                  </a:ext>
                </a:extLst>
              </p:cNvPr>
              <p:cNvSpPr txBox="1"/>
              <p:nvPr/>
            </p:nvSpPr>
            <p:spPr>
              <a:xfrm>
                <a:off x="5018732" y="2734450"/>
                <a:ext cx="27614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CL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−6=</m:t>
                      </m:r>
                      <m:r>
                        <a:rPr lang="es-CL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+14 </m:t>
                      </m:r>
                    </m:oMath>
                  </m:oMathPara>
                </a14:m>
                <a:endParaRPr lang="es-CL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1ED738B-0E86-44B0-B510-758AEAB7B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732" y="2734450"/>
                <a:ext cx="2761442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xmlns="" id="{22D1E63E-FBD3-4D60-BB71-61FABAAE2E1D}"/>
                  </a:ext>
                </a:extLst>
              </p:cNvPr>
              <p:cNvSpPr txBox="1"/>
              <p:nvPr/>
            </p:nvSpPr>
            <p:spPr>
              <a:xfrm>
                <a:off x="4853305" y="3523304"/>
                <a:ext cx="28593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s-C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10−6=10+14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2D1E63E-FBD3-4D60-BB71-61FABAAE2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305" y="3523304"/>
                <a:ext cx="2859309" cy="369332"/>
              </a:xfrm>
              <a:prstGeom prst="rect">
                <a:avLst/>
              </a:prstGeom>
              <a:blipFill>
                <a:blip r:embed="rId7"/>
                <a:stretch>
                  <a:fillRect l="-1706" r="-2132" b="-655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xmlns="" id="{5D8F272A-8801-44E2-B7B1-F84E42136989}"/>
                  </a:ext>
                </a:extLst>
              </p:cNvPr>
              <p:cNvSpPr txBox="1"/>
              <p:nvPr/>
            </p:nvSpPr>
            <p:spPr>
              <a:xfrm>
                <a:off x="5289767" y="4404491"/>
                <a:ext cx="17600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30 −6=24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D8F272A-8801-44E2-B7B1-F84E42136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767" y="4404491"/>
                <a:ext cx="1760097" cy="369332"/>
              </a:xfrm>
              <a:prstGeom prst="rect">
                <a:avLst/>
              </a:prstGeom>
              <a:blipFill>
                <a:blip r:embed="rId8"/>
                <a:stretch>
                  <a:fillRect l="-3472" r="-3819" b="-8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xmlns="" id="{75109FD8-DB63-45D5-9493-B7E500C22949}"/>
                  </a:ext>
                </a:extLst>
              </p:cNvPr>
              <p:cNvSpPr txBox="1"/>
              <p:nvPr/>
            </p:nvSpPr>
            <p:spPr>
              <a:xfrm>
                <a:off x="5893072" y="5193345"/>
                <a:ext cx="1156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24=24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5109FD8-DB63-45D5-9493-B7E500C22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072" y="5193345"/>
                <a:ext cx="1156792" cy="369332"/>
              </a:xfrm>
              <a:prstGeom prst="rect">
                <a:avLst/>
              </a:prstGeom>
              <a:blipFill>
                <a:blip r:embed="rId9"/>
                <a:stretch>
                  <a:fillRect l="-5820" r="-5820" b="-655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xmlns="" id="{BCEDCBFB-9594-4F2F-B2ED-B3BEA07D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750" y="6227763"/>
            <a:ext cx="3860800" cy="45720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p:pic>
        <p:nvPicPr>
          <p:cNvPr id="12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0A830D80-CDF1-4B61-988F-7A4E2D64DC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37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B9B29BC2-E224-4F13-80DF-714D909A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50" y="6218238"/>
            <a:ext cx="3860800" cy="45720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xmlns="" id="{31BD6574-76CC-4558-943F-BD81B8383B2A}"/>
                  </a:ext>
                </a:extLst>
              </p:cNvPr>
              <p:cNvSpPr txBox="1"/>
              <p:nvPr/>
            </p:nvSpPr>
            <p:spPr>
              <a:xfrm>
                <a:off x="4972050" y="1371600"/>
                <a:ext cx="12256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𝑇𝑎𝑟𝑒𝑎𝑠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1BD6574-76CC-4558-943F-BD81B8383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1371600"/>
                <a:ext cx="122565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14">
                <a:extLst>
                  <a:ext uri="{FF2B5EF4-FFF2-40B4-BE49-F238E27FC236}">
                    <a16:creationId xmlns:a16="http://schemas.microsoft.com/office/drawing/2014/main" xmlns="" id="{0A5F7613-CB9C-4622-97EA-D6DA5F9F32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6482564"/>
                  </p:ext>
                </p:extLst>
              </p:nvPr>
            </p:nvGraphicFramePr>
            <p:xfrm>
              <a:off x="4200524" y="2167323"/>
              <a:ext cx="5179219" cy="329184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179219">
                      <a:extLst>
                        <a:ext uri="{9D8B030D-6E8A-4147-A177-3AD203B41FA5}">
                          <a16:colId xmlns:a16="http://schemas.microsoft.com/office/drawing/2014/main" xmlns="" val="56395939"/>
                        </a:ext>
                      </a:extLst>
                    </a:gridCol>
                  </a:tblGrid>
                  <a:tr h="62708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1.− 7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= 3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+ 8</m:t>
                                </m:r>
                              </m:oMath>
                            </m:oMathPara>
                          </a14:m>
                          <a:endParaRPr lang="es-CL" sz="2400" dirty="0"/>
                        </a:p>
                        <a:p>
                          <a:pPr algn="l"/>
                          <a:endParaRPr lang="es-CL" sz="2400" dirty="0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16156480"/>
                      </a:ext>
                    </a:extLst>
                  </a:tr>
                  <a:tr h="62708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2.− 3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– 2 = 16</m:t>
                                </m:r>
                              </m:oMath>
                            </m:oMathPara>
                          </a14:m>
                          <a:endParaRPr lang="es-CL" sz="2400" dirty="0"/>
                        </a:p>
                        <a:p>
                          <a:pPr algn="l"/>
                          <a:endParaRPr lang="es-CL" sz="2400" dirty="0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47435367"/>
                      </a:ext>
                    </a:extLst>
                  </a:tr>
                  <a:tr h="62708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3.− 5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= 2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+ 6</m:t>
                                </m:r>
                              </m:oMath>
                            </m:oMathPara>
                          </a14:m>
                          <a:endParaRPr lang="es-CL" sz="2400" dirty="0"/>
                        </a:p>
                        <a:p>
                          <a:pPr algn="l"/>
                          <a:endParaRPr lang="es-CL" sz="2400" dirty="0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2092557"/>
                      </a:ext>
                    </a:extLst>
                  </a:tr>
                  <a:tr h="62708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4.− 18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– 2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+ 2 + 6 = 15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+ 12</m:t>
                                </m:r>
                              </m:oMath>
                            </m:oMathPara>
                          </a14:m>
                          <a:endParaRPr lang="es-CL" sz="2400" dirty="0"/>
                        </a:p>
                        <a:p>
                          <a:pPr algn="l"/>
                          <a:endParaRPr lang="es-CL" sz="2400" dirty="0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003818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14">
                <a:extLst>
                  <a:ext uri="{FF2B5EF4-FFF2-40B4-BE49-F238E27FC236}">
                    <a16:creationId xmlns:a16="http://schemas.microsoft.com/office/drawing/2014/main" id="{0A5F7613-CB9C-4622-97EA-D6DA5F9F32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6482564"/>
                  </p:ext>
                </p:extLst>
              </p:nvPr>
            </p:nvGraphicFramePr>
            <p:xfrm>
              <a:off x="4200524" y="2167323"/>
              <a:ext cx="5179219" cy="329184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179219">
                      <a:extLst>
                        <a:ext uri="{9D8B030D-6E8A-4147-A177-3AD203B41FA5}">
                          <a16:colId xmlns:a16="http://schemas.microsoft.com/office/drawing/2014/main" val="56395939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b="-30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615648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99265" b="-198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743536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20074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209255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30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38182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D353FBF7-6AA8-47D6-A1F7-84FCD4B9F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B9B29BC2-E224-4F13-80DF-714D909A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50" y="6218238"/>
            <a:ext cx="3860800" cy="45720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F1F9897-8D4E-42B8-840D-92766EDEDA86}"/>
              </a:ext>
            </a:extLst>
          </p:cNvPr>
          <p:cNvSpPr txBox="1"/>
          <p:nvPr/>
        </p:nvSpPr>
        <p:spPr>
          <a:xfrm>
            <a:off x="6441440" y="1161349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/-3x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xmlns="" id="{959BCA88-E002-4E9D-BD97-8494E924BCEF}"/>
                  </a:ext>
                </a:extLst>
              </p:cNvPr>
              <p:cNvSpPr txBox="1"/>
              <p:nvPr/>
            </p:nvSpPr>
            <p:spPr>
              <a:xfrm>
                <a:off x="3728720" y="1190572"/>
                <a:ext cx="19038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L" sz="2000" b="1" i="1" smtClean="0">
                          <a:latin typeface="Cambria Math" panose="02040503050406030204" pitchFamily="18" charset="0"/>
                        </a:rPr>
                        <m:t>.−</m:t>
                      </m:r>
                      <m:r>
                        <a:rPr lang="es-CL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CL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CL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CL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CL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s-CL" sz="2000" b="1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59BCA88-E002-4E9D-BD97-8494E924B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20" y="1190572"/>
                <a:ext cx="1903855" cy="307777"/>
              </a:xfrm>
              <a:prstGeom prst="rect">
                <a:avLst/>
              </a:prstGeom>
              <a:blipFill>
                <a:blip r:embed="rId2"/>
                <a:stretch>
                  <a:fillRect l="-2564" r="-2564" b="-78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xmlns="" id="{F5AD2205-986D-4099-9281-B76F9A2F51E9}"/>
                  </a:ext>
                </a:extLst>
              </p:cNvPr>
              <p:cNvSpPr txBox="1"/>
              <p:nvPr/>
            </p:nvSpPr>
            <p:spPr>
              <a:xfrm>
                <a:off x="3644303" y="1640840"/>
                <a:ext cx="27196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s-CL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−3</m:t>
                      </m:r>
                      <m:r>
                        <a:rPr lang="es-CL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s-CL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+8 −3</m:t>
                      </m:r>
                      <m:r>
                        <a:rPr lang="es-CL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CL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5AD2205-986D-4099-9281-B76F9A2F5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03" y="1640840"/>
                <a:ext cx="2719655" cy="307777"/>
              </a:xfrm>
              <a:prstGeom prst="rect">
                <a:avLst/>
              </a:prstGeom>
              <a:blipFill>
                <a:blip r:embed="rId3"/>
                <a:stretch>
                  <a:fillRect l="-1794" r="-1121" b="-78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xmlns="" id="{20738883-D13C-4F57-97EE-7715BBBB3590}"/>
                  </a:ext>
                </a:extLst>
              </p:cNvPr>
              <p:cNvSpPr txBox="1"/>
              <p:nvPr/>
            </p:nvSpPr>
            <p:spPr>
              <a:xfrm>
                <a:off x="4351972" y="2218619"/>
                <a:ext cx="8283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CL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s-CL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0738883-D13C-4F57-97EE-7715BBBB3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972" y="2218619"/>
                <a:ext cx="828304" cy="307777"/>
              </a:xfrm>
              <a:prstGeom prst="rect">
                <a:avLst/>
              </a:prstGeom>
              <a:blipFill>
                <a:blip r:embed="rId4"/>
                <a:stretch>
                  <a:fillRect l="-6618" r="-5882" b="-8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3C6BDBCD-B452-42DB-B596-36886BCEBD1D}"/>
              </a:ext>
            </a:extLst>
          </p:cNvPr>
          <p:cNvCxnSpPr>
            <a:stCxn id="6" idx="2"/>
          </p:cNvCxnSpPr>
          <p:nvPr/>
        </p:nvCxnSpPr>
        <p:spPr bwMode="auto">
          <a:xfrm flipV="1">
            <a:off x="5004131" y="1640840"/>
            <a:ext cx="187629" cy="3077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6F33F08B-1EFF-4E88-B1E1-479495141321}"/>
              </a:ext>
            </a:extLst>
          </p:cNvPr>
          <p:cNvCxnSpPr/>
          <p:nvPr/>
        </p:nvCxnSpPr>
        <p:spPr bwMode="auto">
          <a:xfrm flipV="1">
            <a:off x="6096000" y="1640840"/>
            <a:ext cx="172720" cy="3077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xmlns="" id="{C369AF45-DE9E-46F9-812D-E8C9DBA13AA3}"/>
                  </a:ext>
                </a:extLst>
              </p:cNvPr>
              <p:cNvSpPr txBox="1"/>
              <p:nvPr/>
            </p:nvSpPr>
            <p:spPr>
              <a:xfrm>
                <a:off x="6551588" y="1671618"/>
                <a:ext cx="43394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b="0" dirty="0">
                    <a:solidFill>
                      <a:srgbClr val="FF0000"/>
                    </a:solidFill>
                  </a:rPr>
                  <a:t>/Se </a:t>
                </a:r>
                <a14:m>
                  <m:oMath xmlns:m="http://schemas.openxmlformats.org/officeDocument/2006/math"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𝑒𝑙𝑖𝑚𝑖𝑛𝑎</m:t>
                    </m:r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𝑟𝑒𝑑𝑢𝑐𝑒</m:t>
                    </m:r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é</m:t>
                    </m:r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𝑟𝑚𝑖𝑛𝑜𝑠</m:t>
                    </m:r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𝑠𝑒𝑚𝑒𝑗𝑎𝑛𝑡𝑒𝑠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C369AF45-DE9E-46F9-812D-E8C9DBA13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588" y="1671618"/>
                <a:ext cx="4339458" cy="276999"/>
              </a:xfrm>
              <a:prstGeom prst="rect">
                <a:avLst/>
              </a:prstGeom>
              <a:blipFill>
                <a:blip r:embed="rId5"/>
                <a:stretch>
                  <a:fillRect l="-3371" t="-28261" r="-1545" b="-5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xmlns="" id="{D102850A-FB45-43E2-9569-335D4E56225B}"/>
                  </a:ext>
                </a:extLst>
              </p:cNvPr>
              <p:cNvSpPr txBox="1"/>
              <p:nvPr/>
            </p:nvSpPr>
            <p:spPr>
              <a:xfrm>
                <a:off x="6455398" y="2223700"/>
                <a:ext cx="29057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CL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s-CL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𝑑𝑒𝑠𝑝𝑒𝑗𝑎</m:t>
                      </m:r>
                      <m:r>
                        <a:rPr lang="es-CL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CL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𝑖𝑛𝑐</m:t>
                      </m:r>
                      <m:r>
                        <a:rPr lang="es-CL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CL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𝑔𝑛𝑖𝑡𝑎</m:t>
                      </m:r>
                      <m:r>
                        <a:rPr lang="es-CL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:4</m:t>
                      </m:r>
                    </m:oMath>
                  </m:oMathPara>
                </a14:m>
                <a:endParaRPr lang="es-C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D102850A-FB45-43E2-9569-335D4E562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398" y="2223700"/>
                <a:ext cx="2905795" cy="276999"/>
              </a:xfrm>
              <a:prstGeom prst="rect">
                <a:avLst/>
              </a:prstGeom>
              <a:blipFill>
                <a:blip r:embed="rId6"/>
                <a:stretch>
                  <a:fillRect l="-2306" t="-4444" r="-1258" b="-377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xmlns="" id="{60826C07-3800-4CE8-80F9-F12485FEF772}"/>
                  </a:ext>
                </a:extLst>
              </p:cNvPr>
              <p:cNvSpPr txBox="1"/>
              <p:nvPr/>
            </p:nvSpPr>
            <p:spPr>
              <a:xfrm>
                <a:off x="4113312" y="2654703"/>
                <a:ext cx="393569" cy="57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0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CL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CL" sz="2000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60826C07-3800-4CE8-80F9-F12485FEF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312" y="2654703"/>
                <a:ext cx="393569" cy="575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xmlns="" id="{C2BB465C-0B36-43A7-98CD-8F4F829AC9A3}"/>
                  </a:ext>
                </a:extLst>
              </p:cNvPr>
              <p:cNvSpPr txBox="1"/>
              <p:nvPr/>
            </p:nvSpPr>
            <p:spPr>
              <a:xfrm>
                <a:off x="4686997" y="2804296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C2BB465C-0B36-43A7-98CD-8F4F829AC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997" y="2804296"/>
                <a:ext cx="230832" cy="276999"/>
              </a:xfrm>
              <a:prstGeom prst="rect">
                <a:avLst/>
              </a:prstGeom>
              <a:blipFill>
                <a:blip r:embed="rId8"/>
                <a:stretch>
                  <a:fillRect l="-10526" r="-789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xmlns="" id="{290CB3FC-6FC5-4FEA-9B35-582053384958}"/>
                  </a:ext>
                </a:extLst>
              </p:cNvPr>
              <p:cNvSpPr txBox="1"/>
              <p:nvPr/>
            </p:nvSpPr>
            <p:spPr>
              <a:xfrm>
                <a:off x="5097945" y="2654703"/>
                <a:ext cx="206788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0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L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s-CL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CL" sz="2000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290CB3FC-6FC5-4FEA-9B35-582053384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945" y="2654703"/>
                <a:ext cx="206788" cy="5761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xmlns="" id="{6EC4CBA9-B342-4216-8412-4AE3B7AF98DB}"/>
                  </a:ext>
                </a:extLst>
              </p:cNvPr>
              <p:cNvSpPr txBox="1"/>
              <p:nvPr/>
            </p:nvSpPr>
            <p:spPr>
              <a:xfrm>
                <a:off x="6455398" y="2775782"/>
                <a:ext cx="12607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𝑠𝑖𝑚𝑝𝑙𝑖𝑓𝑖𝑐𝑎</m:t>
                      </m:r>
                    </m:oMath>
                  </m:oMathPara>
                </a14:m>
                <a:endParaRPr lang="es-C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EC4CBA9-B342-4216-8412-4AE3B7AF9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398" y="2775782"/>
                <a:ext cx="1260794" cy="276999"/>
              </a:xfrm>
              <a:prstGeom prst="rect">
                <a:avLst/>
              </a:prstGeom>
              <a:blipFill>
                <a:blip r:embed="rId10"/>
                <a:stretch>
                  <a:fillRect l="-5797" r="-5797" b="-3478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xmlns="" id="{822B1DFA-CBCF-4326-A51F-BE8907266212}"/>
                  </a:ext>
                </a:extLst>
              </p:cNvPr>
              <p:cNvSpPr txBox="1"/>
              <p:nvPr/>
            </p:nvSpPr>
            <p:spPr>
              <a:xfrm>
                <a:off x="4310096" y="3658884"/>
                <a:ext cx="9255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 =   2</m:t>
                      </m:r>
                    </m:oMath>
                  </m:oMathPara>
                </a14:m>
                <a:endParaRPr lang="es-C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822B1DFA-CBCF-4326-A51F-BE8907266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96" y="3658884"/>
                <a:ext cx="925510" cy="276999"/>
              </a:xfrm>
              <a:prstGeom prst="rect">
                <a:avLst/>
              </a:prstGeom>
              <a:blipFill>
                <a:blip r:embed="rId11"/>
                <a:stretch>
                  <a:fillRect l="-3289" r="-5263" b="-869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xmlns="" id="{12CC5631-F7EA-41B1-9CBB-24DBF8A30896}"/>
                  </a:ext>
                </a:extLst>
              </p:cNvPr>
              <p:cNvSpPr txBox="1"/>
              <p:nvPr/>
            </p:nvSpPr>
            <p:spPr>
              <a:xfrm>
                <a:off x="3273370" y="4348290"/>
                <a:ext cx="12623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𝑅𝑒𝑒𝑚𝑝𝑙𝑎𝑧𝑎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12CC5631-F7EA-41B1-9CBB-24DBF8A30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70" y="4348290"/>
                <a:ext cx="1262397" cy="276999"/>
              </a:xfrm>
              <a:prstGeom prst="rect">
                <a:avLst/>
              </a:prstGeom>
              <a:blipFill>
                <a:blip r:embed="rId12"/>
                <a:stretch>
                  <a:fillRect l="-5797" r="-1449" b="-3478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xmlns="" id="{19B2B1E0-3284-428E-A5DF-A204836676D1}"/>
                  </a:ext>
                </a:extLst>
              </p:cNvPr>
              <p:cNvSpPr txBox="1"/>
              <p:nvPr/>
            </p:nvSpPr>
            <p:spPr>
              <a:xfrm>
                <a:off x="4071222" y="4791372"/>
                <a:ext cx="1280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19B2B1E0-3284-428E-A5DF-A20483667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22" y="4791372"/>
                <a:ext cx="1280351" cy="276999"/>
              </a:xfrm>
              <a:prstGeom prst="rect">
                <a:avLst/>
              </a:prstGeom>
              <a:blipFill>
                <a:blip r:embed="rId13"/>
                <a:stretch>
                  <a:fillRect l="-3810" r="-3333" b="-88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xmlns="" id="{AECC88AE-263F-4C8B-AFEA-7D2CE9EA6720}"/>
                  </a:ext>
                </a:extLst>
              </p:cNvPr>
              <p:cNvSpPr txBox="1"/>
              <p:nvPr/>
            </p:nvSpPr>
            <p:spPr>
              <a:xfrm>
                <a:off x="3827592" y="5350832"/>
                <a:ext cx="4825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AECC88AE-263F-4C8B-AFEA-7D2CE9EA6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592" y="5350832"/>
                <a:ext cx="482504" cy="276999"/>
              </a:xfrm>
              <a:prstGeom prst="rect">
                <a:avLst/>
              </a:prstGeom>
              <a:blipFill>
                <a:blip r:embed="rId14"/>
                <a:stretch>
                  <a:fillRect l="-11392" r="-10127" b="-88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xmlns="" id="{05A65590-3001-4A7F-94A0-FFC4A22DD3A3}"/>
                  </a:ext>
                </a:extLst>
              </p:cNvPr>
              <p:cNvSpPr txBox="1"/>
              <p:nvPr/>
            </p:nvSpPr>
            <p:spPr>
              <a:xfrm>
                <a:off x="4391465" y="5357869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05A65590-3001-4A7F-94A0-FFC4A22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65" y="5357869"/>
                <a:ext cx="230832" cy="276999"/>
              </a:xfrm>
              <a:prstGeom prst="rect">
                <a:avLst/>
              </a:prstGeom>
              <a:blipFill>
                <a:blip r:embed="rId15"/>
                <a:stretch>
                  <a:fillRect l="-7895" r="-1052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xmlns="" id="{4BBAFDC9-9853-45F5-A985-30F02FA6DFF3}"/>
                  </a:ext>
                </a:extLst>
              </p:cNvPr>
              <p:cNvSpPr txBox="1"/>
              <p:nvPr/>
            </p:nvSpPr>
            <p:spPr>
              <a:xfrm>
                <a:off x="4766124" y="5343454"/>
                <a:ext cx="886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∙2+8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4BBAFDC9-9853-45F5-A985-30F02FA6D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124" y="5343454"/>
                <a:ext cx="886461" cy="276999"/>
              </a:xfrm>
              <a:prstGeom prst="rect">
                <a:avLst/>
              </a:prstGeom>
              <a:blipFill>
                <a:blip r:embed="rId16"/>
                <a:stretch>
                  <a:fillRect l="-6207" r="-5517" b="-88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xmlns="" id="{DF1F1A23-219A-44B0-9028-A8C4C8EEB8BB}"/>
                  </a:ext>
                </a:extLst>
              </p:cNvPr>
              <p:cNvSpPr txBox="1"/>
              <p:nvPr/>
            </p:nvSpPr>
            <p:spPr>
              <a:xfrm>
                <a:off x="4020727" y="5799829"/>
                <a:ext cx="10772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14  =  14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DF1F1A23-219A-44B0-9028-A8C4C8EEB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727" y="5799829"/>
                <a:ext cx="1077218" cy="276999"/>
              </a:xfrm>
              <a:prstGeom prst="rect">
                <a:avLst/>
              </a:prstGeom>
              <a:blipFill>
                <a:blip r:embed="rId17"/>
                <a:stretch>
                  <a:fillRect l="-5114" r="-4545" b="-869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0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B9B29BC2-E224-4F13-80DF-714D909A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50" y="6218238"/>
            <a:ext cx="3860800" cy="45720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14">
                <a:extLst>
                  <a:ext uri="{FF2B5EF4-FFF2-40B4-BE49-F238E27FC236}">
                    <a16:creationId xmlns:a16="http://schemas.microsoft.com/office/drawing/2014/main" xmlns="" id="{0A5F7613-CB9C-4622-97EA-D6DA5F9F32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798734"/>
                  </p:ext>
                </p:extLst>
              </p:nvPr>
            </p:nvGraphicFramePr>
            <p:xfrm>
              <a:off x="4222826" y="1297528"/>
              <a:ext cx="5179219" cy="309596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179219">
                      <a:extLst>
                        <a:ext uri="{9D8B030D-6E8A-4147-A177-3AD203B41FA5}">
                          <a16:colId xmlns:a16="http://schemas.microsoft.com/office/drawing/2014/main" xmlns="" val="56395939"/>
                        </a:ext>
                      </a:extLst>
                    </a:gridCol>
                  </a:tblGrid>
                  <a:tr h="627080">
                    <a:tc>
                      <a:txBody>
                        <a:bodyPr/>
                        <a:lstStyle/>
                        <a:p>
                          <a:pPr algn="l"/>
                          <a:endParaRPr lang="es-CL" sz="2400" dirty="0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16156480"/>
                      </a:ext>
                    </a:extLst>
                  </a:tr>
                  <a:tr h="62708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2.− 3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– 2 = 16</m:t>
                                </m:r>
                              </m:oMath>
                            </m:oMathPara>
                          </a14:m>
                          <a:endParaRPr lang="es-CL" sz="2400" dirty="0"/>
                        </a:p>
                        <a:p>
                          <a:pPr algn="l"/>
                          <a:endParaRPr lang="es-CL" sz="2400" dirty="0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47435367"/>
                      </a:ext>
                    </a:extLst>
                  </a:tr>
                  <a:tr h="62708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3.− 5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= 2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+ 6</m:t>
                                </m:r>
                              </m:oMath>
                            </m:oMathPara>
                          </a14:m>
                          <a:endParaRPr lang="es-CL" sz="2400" dirty="0"/>
                        </a:p>
                        <a:p>
                          <a:pPr algn="l"/>
                          <a:endParaRPr lang="es-CL" sz="2400" dirty="0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2092557"/>
                      </a:ext>
                    </a:extLst>
                  </a:tr>
                  <a:tr h="62708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4.− 18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– 2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+ 2 + 6 = 15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+ 12</m:t>
                                </m:r>
                              </m:oMath>
                            </m:oMathPara>
                          </a14:m>
                          <a:endParaRPr lang="es-CL" sz="2400" dirty="0"/>
                        </a:p>
                        <a:p>
                          <a:pPr algn="l"/>
                          <a:endParaRPr lang="es-CL" sz="2400" dirty="0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003818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14">
                <a:extLst>
                  <a:ext uri="{FF2B5EF4-FFF2-40B4-BE49-F238E27FC236}">
                    <a16:creationId xmlns:a16="http://schemas.microsoft.com/office/drawing/2014/main" id="{0A5F7613-CB9C-4622-97EA-D6DA5F9F32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798734"/>
                  </p:ext>
                </p:extLst>
              </p:nvPr>
            </p:nvGraphicFramePr>
            <p:xfrm>
              <a:off x="4222826" y="1297528"/>
              <a:ext cx="5179219" cy="309596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179219">
                      <a:extLst>
                        <a:ext uri="{9D8B030D-6E8A-4147-A177-3AD203B41FA5}">
                          <a16:colId xmlns:a16="http://schemas.microsoft.com/office/drawing/2014/main" val="56395939"/>
                        </a:ext>
                      </a:extLst>
                    </a:gridCol>
                  </a:tblGrid>
                  <a:tr h="627080">
                    <a:tc>
                      <a:txBody>
                        <a:bodyPr/>
                        <a:lstStyle/>
                        <a:p>
                          <a:pPr algn="l"/>
                          <a:endParaRPr lang="es-CL" sz="2400" dirty="0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1615648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76296" b="-20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743536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75000" b="-992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209255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7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3818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335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B9B29BC2-E224-4F13-80DF-714D909A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50" y="6218238"/>
            <a:ext cx="3860800" cy="45720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941C765-F360-4E9B-9288-8BE6837DA564}"/>
              </a:ext>
            </a:extLst>
          </p:cNvPr>
          <p:cNvSpPr txBox="1"/>
          <p:nvPr/>
        </p:nvSpPr>
        <p:spPr>
          <a:xfrm>
            <a:off x="3312160" y="1225384"/>
            <a:ext cx="49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Problemas de Ecuaciones de Primer Grado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C2AF2EC-947C-4562-987D-A52EEE17AF7D}"/>
              </a:ext>
            </a:extLst>
          </p:cNvPr>
          <p:cNvSpPr txBox="1"/>
          <p:nvPr/>
        </p:nvSpPr>
        <p:spPr>
          <a:xfrm>
            <a:off x="4200524" y="623639"/>
            <a:ext cx="258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Desafíos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1406A6D-01A1-4AB0-B600-D329D6F4915D}"/>
              </a:ext>
            </a:extLst>
          </p:cNvPr>
          <p:cNvSpPr txBox="1"/>
          <p:nvPr/>
        </p:nvSpPr>
        <p:spPr>
          <a:xfrm>
            <a:off x="1371600" y="2187972"/>
            <a:ext cx="999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La suma de dos números es 45, si uno es el doble del otro, ¿cuáles son los números?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22F5E9A-A9C0-4BE0-80BB-D918A664A6D2}"/>
              </a:ext>
            </a:extLst>
          </p:cNvPr>
          <p:cNvSpPr txBox="1"/>
          <p:nvPr/>
        </p:nvSpPr>
        <p:spPr>
          <a:xfrm>
            <a:off x="1371600" y="2981283"/>
            <a:ext cx="244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Planteamiento: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xmlns="" id="{87315185-6442-4A04-936F-6DFEB9F11162}"/>
                  </a:ext>
                </a:extLst>
              </p:cNvPr>
              <p:cNvSpPr txBox="1"/>
              <p:nvPr/>
            </p:nvSpPr>
            <p:spPr>
              <a:xfrm>
                <a:off x="2132964" y="3476608"/>
                <a:ext cx="4135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4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+ 2</m:t>
                      </m:r>
                      <m:r>
                        <a:rPr lang="es-CL" sz="24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4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= 45</m:t>
                      </m:r>
                    </m:oMath>
                  </m:oMathPara>
                </a14:m>
                <a:endParaRPr lang="es-CL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7315185-6442-4A04-936F-6DFEB9F11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964" y="3476608"/>
                <a:ext cx="413512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899425A-50CB-458C-A62F-B938915DE514}"/>
              </a:ext>
            </a:extLst>
          </p:cNvPr>
          <p:cNvSpPr txBox="1"/>
          <p:nvPr/>
        </p:nvSpPr>
        <p:spPr>
          <a:xfrm>
            <a:off x="1371600" y="4241015"/>
            <a:ext cx="262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Desarrollo: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xmlns="" id="{9396A4D0-24E9-4440-9EC1-E82C90108775}"/>
                  </a:ext>
                </a:extLst>
              </p:cNvPr>
              <p:cNvSpPr txBox="1"/>
              <p:nvPr/>
            </p:nvSpPr>
            <p:spPr>
              <a:xfrm>
                <a:off x="3215004" y="4616590"/>
                <a:ext cx="1971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+ 2</m:t>
                      </m:r>
                      <m:r>
                        <a:rPr lang="es-CL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= 45</m:t>
                      </m:r>
                    </m:oMath>
                  </m:oMathPara>
                </a14:m>
                <a:endParaRPr lang="es-CL" dirty="0">
                  <a:solidFill>
                    <a:srgbClr val="00B0F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CL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s-C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396A4D0-24E9-4440-9EC1-E82C90108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004" y="4616590"/>
                <a:ext cx="197104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xmlns="" id="{76DBD77B-69D7-4BE6-9563-098E31829651}"/>
                  </a:ext>
                </a:extLst>
              </p:cNvPr>
              <p:cNvSpPr txBox="1"/>
              <p:nvPr/>
            </p:nvSpPr>
            <p:spPr>
              <a:xfrm>
                <a:off x="6370320" y="2754611"/>
                <a:ext cx="4277360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Solución:</a:t>
                </a:r>
              </a:p>
              <a:p>
                <a:endParaRPr lang="es-C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𝑚𝑒𝑟𝑜</m:t>
                      </m:r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𝑚𝑒𝑛𝑜𝑟</m:t>
                      </m:r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= 15</m:t>
                      </m:r>
                    </m:oMath>
                  </m:oMathPara>
                </a14:m>
                <a:endParaRPr lang="es-CL" sz="2000" dirty="0">
                  <a:solidFill>
                    <a:srgbClr val="00B0F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𝑚𝑒𝑟𝑜</m:t>
                      </m:r>
                      <m:r>
                        <a:rPr lang="es-CL" sz="2000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𝑚𝑎𝑦𝑜𝑟</m:t>
                      </m:r>
                      <m:r>
                        <a:rPr lang="es-CL" sz="2000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000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000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0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0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CL" sz="20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∙15=30</m:t>
                      </m:r>
                    </m:oMath>
                  </m:oMathPara>
                </a14:m>
                <a:endParaRPr lang="es-CL" sz="2000" b="0" dirty="0">
                  <a:solidFill>
                    <a:srgbClr val="00B0F0"/>
                  </a:solidFill>
                  <a:ea typeface="Cambria Math" panose="02040503050406030204" pitchFamily="18" charset="0"/>
                </a:endParaRPr>
              </a:p>
              <a:p>
                <a:endParaRPr lang="es-CL" sz="2000" dirty="0"/>
              </a:p>
              <a:p>
                <a:endParaRPr lang="es-CL" sz="20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6DBD77B-69D7-4BE6-9563-098E31829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320" y="2754611"/>
                <a:ext cx="4277360" cy="1908215"/>
              </a:xfrm>
              <a:prstGeom prst="rect">
                <a:avLst/>
              </a:prstGeom>
              <a:blipFill>
                <a:blip r:embed="rId4"/>
                <a:stretch>
                  <a:fillRect l="-1425" t="-159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E94B8-954E-49D3-BDA8-1DD847660AE8}"/>
              </a:ext>
            </a:extLst>
          </p:cNvPr>
          <p:cNvSpPr txBox="1"/>
          <p:nvPr/>
        </p:nvSpPr>
        <p:spPr>
          <a:xfrm>
            <a:off x="6543040" y="4616590"/>
            <a:ext cx="215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Comprobación: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xmlns="" id="{41415A78-FF9C-4399-8FC2-C11529051750}"/>
                  </a:ext>
                </a:extLst>
              </p:cNvPr>
              <p:cNvSpPr txBox="1"/>
              <p:nvPr/>
            </p:nvSpPr>
            <p:spPr>
              <a:xfrm>
                <a:off x="7132320" y="5253644"/>
                <a:ext cx="26669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CL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=15+2∙15=45</m:t>
                      </m:r>
                    </m:oMath>
                  </m:oMathPara>
                </a14:m>
                <a:endParaRPr lang="es-CL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41415A78-FF9C-4399-8FC2-C11529051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20" y="5253644"/>
                <a:ext cx="2666949" cy="276999"/>
              </a:xfrm>
              <a:prstGeom prst="rect">
                <a:avLst/>
              </a:prstGeom>
              <a:blipFill>
                <a:blip r:embed="rId5"/>
                <a:stretch>
                  <a:fillRect l="-686" r="-1831" b="-11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xmlns="" id="{EF44C213-B977-43B9-9F08-C975F1A4F0EC}"/>
                  </a:ext>
                </a:extLst>
              </p:cNvPr>
              <p:cNvSpPr txBox="1"/>
              <p:nvPr/>
            </p:nvSpPr>
            <p:spPr>
              <a:xfrm>
                <a:off x="3942080" y="5285209"/>
                <a:ext cx="767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CL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s-CL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EF44C213-B977-43B9-9F08-C975F1A4F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080" y="5285209"/>
                <a:ext cx="767838" cy="276999"/>
              </a:xfrm>
              <a:prstGeom prst="rect">
                <a:avLst/>
              </a:prstGeom>
              <a:blipFill>
                <a:blip r:embed="rId6"/>
                <a:stretch>
                  <a:fillRect l="-3968" r="-7937" b="-111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7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B9B29BC2-E224-4F13-80DF-714D909A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50" y="6218238"/>
            <a:ext cx="3860800" cy="45720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14">
                <a:extLst>
                  <a:ext uri="{FF2B5EF4-FFF2-40B4-BE49-F238E27FC236}">
                    <a16:creationId xmlns:a16="http://schemas.microsoft.com/office/drawing/2014/main" xmlns="" id="{0A5F7613-CB9C-4622-97EA-D6DA5F9F32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0996078"/>
                  </p:ext>
                </p:extLst>
              </p:nvPr>
            </p:nvGraphicFramePr>
            <p:xfrm>
              <a:off x="565150" y="823278"/>
              <a:ext cx="10688320" cy="585216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0688320">
                      <a:extLst>
                        <a:ext uri="{9D8B030D-6E8A-4147-A177-3AD203B41FA5}">
                          <a16:colId xmlns:a16="http://schemas.microsoft.com/office/drawing/2014/main" xmlns="" val="56395939"/>
                        </a:ext>
                      </a:extLst>
                    </a:gridCol>
                  </a:tblGrid>
                  <a:tr h="738863">
                    <a:tc>
                      <a:txBody>
                        <a:bodyPr/>
                        <a:lstStyle/>
                        <a:p>
                          <a:pPr marL="457200" indent="-4572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𝑆𝑎𝑛𝑑𝑟𝑎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𝑅𝑜𝑠𝑎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𝑑𝑒𝑏𝑒𝑛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𝑐𝑜𝑛𝑓𝑒𝑐𝑐𝑖𝑜𝑛𝑎𝑟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 120 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𝑒𝑠𝑡𝑢𝑐h𝑒𝑠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𝑛𝑒𝑟𝑜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CL" sz="2400" i="1" dirty="0" smtClean="0">
                                  <a:latin typeface="Cambria Math" panose="02040503050406030204" pitchFamily="18" charset="0"/>
                                </a:rPr>
                                <m:t>𝑅𝑜𝑠𝑎</m:t>
                              </m:r>
                            </m:oMath>
                          </a14:m>
                          <a:endParaRPr lang="es-CL" sz="240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𝑐𝑜𝑛𝑓𝑒𝑐𝑐𝑖𝑜𝑛𝑎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50 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𝑒𝑠𝑡𝑢𝑐h𝑒𝑠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á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𝑞𝑢𝑒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𝑆𝑎𝑛𝑑𝑟𝑎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. ¿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𝐶𝑢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á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𝑛𝑡𝑜𝑠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𝑒𝑠𝑡𝑢𝑐h𝑒𝑠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𝑐𝑜𝑛𝑓𝑒𝑐𝑐𝑖𝑜𝑛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ó</m:t>
                                </m:r>
                              </m:oMath>
                            </m:oMathPara>
                          </a14:m>
                          <a:endParaRPr lang="es-CL" sz="240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𝑐𝑎𝑑𝑎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𝑢𝑛𝑎</m:t>
                                </m:r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s-CL" sz="2400" dirty="0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16156480"/>
                      </a:ext>
                    </a:extLst>
                  </a:tr>
                  <a:tr h="9696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𝐸𝑛𝑡𝑟𝑒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𝐶𝑎𝑟𝑙𝑜𝑠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𝐴𝑛𝑔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𝑙𝑖𝑐𝑎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𝑟𝑒𝑐𝑜𝑟𝑟𝑖𝑒𝑟𝑜𝑛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1700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𝑚𝑒𝑡𝑟𝑜𝑠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𝐶𝑎𝑟𝑙𝑜𝑠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𝑟𝑒𝑐𝑜𝑟𝑟𝑖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ó 150</m:t>
                                </m:r>
                              </m:oMath>
                            </m:oMathPara>
                          </a14:m>
                          <a:endParaRPr lang="es-CL" sz="2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𝑚𝑒𝑡𝑟𝑜𝑠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á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𝑞𝑢𝑒𝐴𝑛𝑔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𝑙𝑖𝑐𝑎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. ¿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𝐶𝑢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á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𝑛𝑡𝑜𝑠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𝑚𝑒𝑡𝑟𝑜𝑠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𝑟𝑒𝑐𝑜𝑟𝑟𝑖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ó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𝐶𝑎𝑟𝑙𝑜𝑠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s-CL" sz="2400" dirty="0"/>
                        </a:p>
                        <a:p>
                          <a:pPr algn="l"/>
                          <a:endParaRPr lang="es-CL" sz="2400" dirty="0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47435367"/>
                      </a:ext>
                    </a:extLst>
                  </a:tr>
                  <a:tr h="9696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3.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𝐸𝑛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𝑢𝑛𝑎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𝑝𝑎𝑟𝑐𝑒𝑙𝑎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ú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𝑚𝑒𝑟𝑜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𝑑𝑒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𝑛𝑜𝑔𝑎𝑙𝑒𝑠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𝑒𝑠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𝑑𝑜𝑏𝑙𝑒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𝑞𝑢𝑒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ú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𝑚𝑒𝑟𝑜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𝑑𝑒</m:t>
                                </m:r>
                              </m:oMath>
                            </m:oMathPara>
                          </a14:m>
                          <a:endParaRPr lang="es-CL" sz="2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𝑛𝑎𝑟𝑎𝑛𝑗𝑎𝑠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ú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𝑚𝑒𝑟𝑜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𝑑𝑒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𝑎𝑙𝑚𝑒𝑛𝑑𝑟𝑜𝑠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𝑒𝑠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𝑡𝑟𝑖𝑝𝑙𝑒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𝑞𝑢𝑒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𝑑𝑒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𝑛𝑜𝑔𝑎𝑙𝑒𝑠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𝑠𝑖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𝑙𝑜𝑠</m:t>
                                </m:r>
                              </m:oMath>
                            </m:oMathPara>
                          </a14:m>
                          <a:endParaRPr lang="es-CL" sz="2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á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𝑟𝑏𝑜𝑙𝑒𝑠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𝑠𝑜𝑛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180, ¿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𝑐𝑢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á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𝑛𝑡𝑜𝑠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𝑠𝑜𝑛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𝑙𝑜𝑠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𝑎𝑙𝑚𝑒𝑛𝑑𝑟𝑜𝑠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s-CL" sz="2400" dirty="0"/>
                        </a:p>
                        <a:p>
                          <a:pPr algn="l"/>
                          <a:endParaRPr lang="es-CL" sz="2400" dirty="0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2092557"/>
                      </a:ext>
                    </a:extLst>
                  </a:tr>
                  <a:tr h="9696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i="1" dirty="0" smtClean="0">
                                    <a:latin typeface="Cambria Math" panose="02040503050406030204" pitchFamily="18" charset="0"/>
                                  </a:rPr>
                                  <m:t>4.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𝑈𝑛𝑎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𝑡𝑎𝑏𝑙𝑎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𝑠𝑒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𝑑𝑖𝑣𝑖𝑑𝑒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𝑒𝑛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2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𝑝𝑎𝑟𝑡𝑒𝑠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𝑑𝑒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𝑡𝑎𝑙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𝑓𝑜𝑟𝑚𝑎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𝑞𝑢𝑒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𝑡𝑟𝑜𝑧𝑜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𝑚𝑎𝑦𝑜𝑟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s-CL" sz="2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𝑐𝑜𝑟𝑟𝑒𝑠𝑝𝑜𝑛𝑑𝑒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2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𝑣𝑒𝑐𝑒𝑠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𝑙𝑎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𝑝𝑎𝑟𝑡𝑒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𝑚𝑒𝑛𝑜𝑟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á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5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𝑢𝑛𝑖𝑑𝑎𝑑𝑒𝑠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𝑆𝑖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𝑙𝑎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𝑡𝑎𝑏𝑙𝑎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𝑚𝑖𝑑𝑒</m:t>
                                </m:r>
                              </m:oMath>
                            </m:oMathPara>
                          </a14:m>
                          <a:endParaRPr lang="es-CL" sz="2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50 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, ¿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𝑐𝑢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á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𝑛𝑡𝑜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𝑒𝑠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𝑙𝑎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𝑑𝑖𝑓𝑒𝑟𝑒𝑛𝑐𝑖𝑎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𝑒𝑛𝑡𝑟𝑒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𝑡𝑟𝑜𝑧𝑜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𝑚𝑎𝑦𝑜𝑟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𝑚𝑒𝑛𝑜𝑟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s-CL" sz="2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𝑟𝑒𝑠𝑝𝑒𝑐𝑡𝑖𝑣𝑎𝑚𝑒𝑛𝑡𝑒</m:t>
                                </m:r>
                                <m:r>
                                  <a:rPr lang="es-CL" sz="2400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s-CL" sz="2400" dirty="0"/>
                        </a:p>
                        <a:p>
                          <a:pPr algn="l"/>
                          <a:endParaRPr lang="es-CL" sz="2400" dirty="0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003818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14">
                <a:extLst>
                  <a:ext uri="{FF2B5EF4-FFF2-40B4-BE49-F238E27FC236}">
                    <a16:creationId xmlns:a16="http://schemas.microsoft.com/office/drawing/2014/main" id="{0A5F7613-CB9C-4622-97EA-D6DA5F9F32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0996078"/>
                  </p:ext>
                </p:extLst>
              </p:nvPr>
            </p:nvGraphicFramePr>
            <p:xfrm>
              <a:off x="565150" y="823278"/>
              <a:ext cx="10688320" cy="585216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0688320">
                      <a:extLst>
                        <a:ext uri="{9D8B030D-6E8A-4147-A177-3AD203B41FA5}">
                          <a16:colId xmlns:a16="http://schemas.microsoft.com/office/drawing/2014/main" val="56395939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590" b="-392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615648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3590" b="-292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7435367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55078" b="-123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2092557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7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03818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026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exto&#10;&#10;Descripción generada automáticamente">
            <a:extLst>
              <a:ext uri="{FF2B5EF4-FFF2-40B4-BE49-F238E27FC236}">
                <a16:creationId xmlns:a16="http://schemas.microsoft.com/office/drawing/2014/main" xmlns="" id="{FABF170A-80D9-4F63-9EB1-DA954DF866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" b="2"/>
          <a:stretch/>
        </p:blipFill>
        <p:spPr bwMode="auto">
          <a:xfrm>
            <a:off x="621675" y="623275"/>
            <a:ext cx="4032621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ight Triangle 72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000" dirty="0">
                <a:solidFill>
                  <a:schemeClr val="tx1"/>
                </a:solidFill>
              </a:rPr>
              <a:t>Gracias por tu atención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ED50395-F7EA-46FD-8DF3-4BB8A93B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440" y="6397232"/>
            <a:ext cx="3860800" cy="45720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D209B878-2D7D-4858-98DC-266BDC6A4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1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9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F20FA22-8A0A-44D8-A64D-BD9A7E7D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445251"/>
            <a:ext cx="10901471" cy="135071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100" dirty="0">
                <a:solidFill>
                  <a:schemeClr val="tx1"/>
                </a:solidFill>
              </a:rPr>
              <a:t>Ecuaciones Lineales o de Primer Grado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283A93BD-A469-4D4C-8A1F-5668AE9758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28565" y="503573"/>
            <a:ext cx="7134870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7F05F6F3-B0CD-4A38-8CAB-0EAF2AD10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858" r="1" b="7852"/>
          <a:stretch/>
        </p:blipFill>
        <p:spPr>
          <a:xfrm>
            <a:off x="2694432" y="666497"/>
            <a:ext cx="6803136" cy="3273552"/>
          </a:xfrm>
          <a:prstGeom prst="rect">
            <a:avLst/>
          </a:prstGeom>
          <a:effectLst/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xmlns="" id="{8F00A73E-D088-47F0-AEAE-5F0CD0E5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8165" y="6298529"/>
            <a:ext cx="3860800" cy="45720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CC8738A8-B080-4858-8115-1F25857C51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7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7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963877"/>
            <a:ext cx="3494362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CL" sz="37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ECUACIONES DE PRIMER GRADO</a:t>
            </a:r>
            <a:endParaRPr lang="es-ES" sz="37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457200" indent="-457200" defTabSz="91440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AutoNum type="arabicParenR"/>
            </a:pPr>
            <a:r>
              <a:rPr lang="es-ES" sz="2400" b="1" cap="none" dirty="0"/>
              <a:t>Una ecuación es una igualdad con un término desconocido llamado incógnita. </a:t>
            </a:r>
          </a:p>
          <a:p>
            <a:pPr marL="457200" indent="-457200" defTabSz="91440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Wingdings 3" charset="2"/>
              <a:buAutoNum type="arabicParenR"/>
            </a:pPr>
            <a:r>
              <a:rPr lang="es-ES" sz="2400" b="1" cap="none" dirty="0"/>
              <a:t>Las incógnitas se representan por cualquier letra del alfabeto, pero principalmente: x, y, z, a, b, c.</a:t>
            </a:r>
          </a:p>
          <a:p>
            <a:pPr marL="457200" indent="-457200" defTabSz="91440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Wingdings 3" charset="2"/>
              <a:buAutoNum type="arabicParenR"/>
            </a:pPr>
            <a:r>
              <a:rPr lang="es-ES" sz="2400" b="1" cap="none" dirty="0"/>
              <a:t>Resolver una ecuación es hallar el valor de  la incógnita que hace que la igualdad sea verdadera.</a:t>
            </a:r>
          </a:p>
          <a:p>
            <a:pPr marL="457200" indent="-457200" defTabSz="91440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Wingdings 3" charset="2"/>
              <a:buAutoNum type="arabicParenR"/>
            </a:pPr>
            <a:endParaRPr lang="es-ES" sz="2400" b="1" cap="none" dirty="0"/>
          </a:p>
          <a:p>
            <a:pPr marL="457200" indent="-457200" defTabSz="91440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Font typeface="Wingdings 3" charset="2"/>
              <a:buAutoNum type="arabicParenR"/>
            </a:pPr>
            <a:endParaRPr lang="es-ES" sz="2400" b="1" cap="none" dirty="0"/>
          </a:p>
          <a:p>
            <a:pPr marL="457200" indent="-457200" defTabSz="914400" fontAlgn="base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AutoNum type="arabicParenR"/>
            </a:pPr>
            <a:endParaRPr lang="es-ES" sz="2400" b="1" cap="none" dirty="0"/>
          </a:p>
          <a:p>
            <a:pPr marL="457200" indent="-457200" defTabSz="914400" fontAlgn="base">
              <a:spcBef>
                <a:spcPct val="50000"/>
              </a:spcBef>
              <a:spcAft>
                <a:spcPct val="0"/>
              </a:spcAft>
              <a:buAutoNum type="arabicParenR"/>
            </a:pPr>
            <a:endParaRPr lang="es-ES" sz="2400" b="1" cap="none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B47FD26F-158E-455F-B842-2F9E3291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06400" y="6174078"/>
            <a:ext cx="3860800" cy="457200"/>
          </a:xfrm>
        </p:spPr>
        <p:txBody>
          <a:bodyPr/>
          <a:lstStyle/>
          <a:p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EF798E76-5372-437C-8567-DF8BEFFA69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6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3447" y="121024"/>
            <a:ext cx="9448800" cy="4061011"/>
          </a:xfrm>
        </p:spPr>
        <p:txBody>
          <a:bodyPr/>
          <a:lstStyle/>
          <a:p>
            <a:r>
              <a:rPr lang="es-ES" sz="4000" b="1" dirty="0">
                <a:latin typeface="+mn-lt"/>
                <a:cs typeface="Arial" panose="020B0604020202020204" pitchFamily="34" charset="0"/>
              </a:rPr>
              <a:t>La ecuación tiene dos miembros, se llama primer miembro de una ecuación a la que está a la izquierda del signo igual (=) y segundo miembro a la expresión que está a la derecha.</a:t>
            </a:r>
            <a:endParaRPr lang="es-CL" sz="4000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8816561"/>
                  </p:ext>
                </p:extLst>
              </p:nvPr>
            </p:nvGraphicFramePr>
            <p:xfrm>
              <a:off x="3756412" y="4553122"/>
              <a:ext cx="6492487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935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6511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00802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CL" sz="2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sz="2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s-CL" sz="28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CL" sz="28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es-CL" sz="28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𝑃𝑟𝑖𝑚𝑒𝑟</m:t>
                                </m:r>
                                <m:r>
                                  <a:rPr lang="es-CL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𝑚𝑖𝑒𝑚𝑏𝑟𝑜</m:t>
                                </m:r>
                              </m:oMath>
                            </m:oMathPara>
                          </a14:m>
                          <a:endParaRPr lang="es-CL" sz="28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CL" sz="28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𝑆𝑒𝑔𝑢𝑛𝑑𝑜</m:t>
                                </m:r>
                                <m:r>
                                  <a:rPr lang="es-CL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𝑚𝑖𝑒𝑚𝑏𝑟𝑜</m:t>
                                </m:r>
                              </m:oMath>
                            </m:oMathPara>
                          </a14:m>
                          <a:endParaRPr lang="es-CL" sz="28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8816561"/>
                  </p:ext>
                </p:extLst>
              </p:nvPr>
            </p:nvGraphicFramePr>
            <p:xfrm>
              <a:off x="3756412" y="4553122"/>
              <a:ext cx="6492487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93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65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80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209" t="-1163" r="-123382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516129" t="-1163" r="-535484" b="-101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115992" t="-1163" r="-810" b="-101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209" t="-102353" r="-123382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 sz="2800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4"/>
                          <a:stretch>
                            <a:fillRect l="-115992" t="-102353" r="-810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E22EBFB-37F4-43D0-9692-C8241F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26887" y="6200431"/>
            <a:ext cx="3860800" cy="457200"/>
          </a:xfrm>
        </p:spPr>
        <p:txBody>
          <a:bodyPr/>
          <a:lstStyle/>
          <a:p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B10BF7A9-82B8-41F3-B4EB-0BB236D1A6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50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33712" y="672124"/>
            <a:ext cx="9453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REGLA FUNDAMENTAL PARA LA RESOLUCIÓN DE ECUACIONES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83545" y="1503121"/>
            <a:ext cx="969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a los dos miembros de una ecuación se les suma, resta, multiplica o divide una misma cantidad la igualdad se mantiene.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8668124"/>
                  </p:ext>
                </p:extLst>
              </p:nvPr>
            </p:nvGraphicFramePr>
            <p:xfrm>
              <a:off x="2208213" y="2698752"/>
              <a:ext cx="8818375" cy="3460002"/>
            </p:xfrm>
            <a:graphic>
              <a:graphicData uri="http://schemas.openxmlformats.org/drawingml/2006/table">
                <a:tbl>
                  <a:tblPr/>
                  <a:tblGrid>
                    <a:gridCol w="44749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151608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20000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Font typeface="Tahoma" panose="020B0604030504040204" pitchFamily="34" charset="0"/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20000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Font typeface="Tahoma" panose="020B0604030504040204" pitchFamily="34" charset="0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𝒔𝒆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𝒔𝒖𝒎𝒂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𝒂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𝒄𝒂𝒅𝒂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𝒎𝒊𝒆𝒎𝒃𝒓𝒐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s-CL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0" lang="es-CL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𝟏𝟓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20000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Font typeface="Tahoma" panose="020B0604030504040204" pitchFamily="34" charset="0"/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20000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Font typeface="Tahoma" panose="020B0604030504040204" pitchFamily="34" charset="0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𝒔𝒆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𝒓𝒆𝒔𝒕𝒂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𝒂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𝒄𝒂𝒅𝒂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𝒎𝒊𝒆𝒎𝒃𝒓𝒐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0" lang="es-CL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𝟗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4391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20000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Font typeface="Tahoma" panose="020B0604030504040204" pitchFamily="34" charset="0"/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20000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Font typeface="Tahoma" panose="020B0604030504040204" pitchFamily="34" charset="0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𝒔𝒆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𝒎𝒖𝒍𝒕𝒊𝒑𝒍𝒊𝒄𝒂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𝒂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𝒄𝒂𝒅𝒂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𝒎𝒊𝒆𝒎𝒃𝒓𝒐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0" lang="es-CL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𝟑𝟔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𝟑𝟔</m:t>
                                </m:r>
                              </m:oMath>
                            </m:oMathPara>
                          </a14:m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20000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Font typeface="Tahoma" panose="020B0604030504040204" pitchFamily="34" charset="0"/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120000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Font typeface="Tahoma" panose="020B0604030504040204" pitchFamily="34" charset="0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80000"/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Tahoma" panose="020B060403050404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kumimoji="0" lang="es-CL" sz="16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𝐬𝐞</m:t>
                                </m:r>
                                <m:r>
                                  <a:rPr kumimoji="0" lang="es-CL" sz="16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𝐝𝐢𝐯𝐢𝐝𝐞</m:t>
                                </m:r>
                                <m:r>
                                  <a:rPr kumimoji="0" lang="es-CL" sz="16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𝐩𝐨𝐫</m:t>
                                </m:r>
                                <m:r>
                                  <a:rPr kumimoji="0" lang="es-CL" sz="16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  <m:r>
                                  <a:rPr kumimoji="0" lang="es-CL" sz="16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𝐜𝐚𝐝𝐚</m:t>
                                </m:r>
                                <m:r>
                                  <a:rPr kumimoji="0" lang="es-CL" sz="16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kumimoji="0" lang="es-CL" sz="16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𝐦𝐢𝐞𝐦𝐛𝐫𝐨</m:t>
                                </m:r>
                                <m:r>
                                  <a:rPr kumimoji="0" lang="es-CL" sz="16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s-CL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÷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=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𝟏𝟐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÷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=  </m:t>
                                </m:r>
                                <m:r>
                                  <a:rPr kumimoji="0" lang="es-CL" sz="16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kumimoji="0" lang="es-E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8668124"/>
                  </p:ext>
                </p:extLst>
              </p:nvPr>
            </p:nvGraphicFramePr>
            <p:xfrm>
              <a:off x="2208213" y="2698752"/>
              <a:ext cx="8818375" cy="3460002"/>
            </p:xfrm>
            <a:graphic>
              <a:graphicData uri="http://schemas.openxmlformats.org/drawingml/2006/table">
                <a:tbl>
                  <a:tblPr/>
                  <a:tblGrid>
                    <a:gridCol w="44749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516084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36" t="-402" r="-97411" b="-129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3086" t="-402" r="-281" b="-129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43918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36" t="-78125" r="-97411" b="-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3086" t="-78125" r="-281" b="-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02D0DCC-94C0-4AE5-A0B9-B51C1641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087" y="6294788"/>
            <a:ext cx="3860800" cy="45720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A1866B22-6968-4E36-810F-9F158E2F0A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4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Text Box 4"/>
              <p:cNvSpPr txBox="1">
                <a:spLocks noChangeArrowheads="1"/>
              </p:cNvSpPr>
              <p:nvPr/>
            </p:nvSpPr>
            <p:spPr bwMode="auto">
              <a:xfrm>
                <a:off x="3359151" y="115888"/>
                <a:ext cx="7129463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¿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𝒎𝒐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𝒓𝒆𝒔𝒐𝒍𝒗𝒆𝒓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𝒖𝒏𝒂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𝒆𝒄𝒖𝒂𝒄𝒊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es-ES" sz="2800" b="1" dirty="0">
                  <a:solidFill>
                    <a:srgbClr val="EAEAEA"/>
                  </a:solidFill>
                </a:endParaRPr>
              </a:p>
            </p:txBody>
          </p:sp>
        </mc:Choice>
        <mc:Fallback xmlns="">
          <p:sp>
            <p:nvSpPr>
              <p:cNvPr id="1024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9151" y="115888"/>
                <a:ext cx="7129463" cy="519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5"/>
              <p:cNvSpPr txBox="1">
                <a:spLocks noChangeArrowheads="1"/>
              </p:cNvSpPr>
              <p:nvPr/>
            </p:nvSpPr>
            <p:spPr bwMode="auto">
              <a:xfrm>
                <a:off x="3359150" y="908050"/>
                <a:ext cx="3816350" cy="579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3200" b="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s-CL" sz="32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+ 8 = 27</m:t>
                      </m:r>
                    </m:oMath>
                  </m:oMathPara>
                </a14:m>
                <a:endParaRPr kumimoji="1" lang="es-ES" sz="3200" dirty="0">
                  <a:solidFill>
                    <a:srgbClr val="EAEAEA"/>
                  </a:solidFill>
                </a:endParaRPr>
              </a:p>
            </p:txBody>
          </p:sp>
        </mc:Choice>
        <mc:Fallback xmlns="">
          <p:sp>
            <p:nvSpPr>
              <p:cNvPr id="1024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9150" y="908050"/>
                <a:ext cx="3816350" cy="579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6" name="Text Box 6"/>
              <p:cNvSpPr txBox="1">
                <a:spLocks noChangeArrowheads="1"/>
              </p:cNvSpPr>
              <p:nvPr/>
            </p:nvSpPr>
            <p:spPr bwMode="auto">
              <a:xfrm>
                <a:off x="3432174" y="2019300"/>
                <a:ext cx="7854951" cy="1600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2800" b="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= 27 – 8  (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𝑑𝑒𝑠𝑝𝑒𝑗𝑎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800" i="1" dirty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kumimoji="1" lang="es-CL" sz="2800" i="1" dirty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s-CL" sz="2800" i="1" dirty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s-CL" sz="2800" i="1" dirty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𝑑𝑒𝑏𝑒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s-CL" sz="2800" dirty="0">
                  <a:solidFill>
                    <a:srgbClr val="EAEAEA"/>
                  </a:solidFill>
                </a:endParaRPr>
              </a:p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𝑚𝑎𝑛𝑡𝑒𝑛𝑒𝑟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𝑖𝑔𝑢𝑎𝑙𝑑𝑎𝑑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)     </m:t>
                      </m:r>
                    </m:oMath>
                  </m:oMathPara>
                </a14:m>
                <a:endParaRPr kumimoji="1" lang="es-CL" sz="2800" dirty="0">
                  <a:solidFill>
                    <a:srgbClr val="EAEAEA"/>
                  </a:solidFill>
                </a:endParaRPr>
              </a:p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s-ES" sz="2800" dirty="0">
                    <a:solidFill>
                      <a:srgbClr val="EAEAEA"/>
                    </a:solidFill>
                  </a:rPr>
                  <a:t>		</a:t>
                </a:r>
              </a:p>
            </p:txBody>
          </p:sp>
        </mc:Choice>
        <mc:Fallback xmlns="">
          <p:sp>
            <p:nvSpPr>
              <p:cNvPr id="1024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2174" y="2019300"/>
                <a:ext cx="7854951" cy="16004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7" name="Text Box 7"/>
              <p:cNvSpPr txBox="1">
                <a:spLocks noChangeArrowheads="1"/>
              </p:cNvSpPr>
              <p:nvPr/>
            </p:nvSpPr>
            <p:spPr bwMode="auto">
              <a:xfrm>
                <a:off x="3257615" y="4320836"/>
                <a:ext cx="381549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s-CL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s-CL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kumimoji="1" lang="es-CL" sz="28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kumimoji="1" lang="es-ES" sz="2800" dirty="0">
                  <a:solidFill>
                    <a:srgbClr val="EAEAEA"/>
                  </a:solidFill>
                </a:endParaRPr>
              </a:p>
            </p:txBody>
          </p:sp>
        </mc:Choice>
        <mc:Fallback xmlns="">
          <p:sp>
            <p:nvSpPr>
              <p:cNvPr id="1024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7615" y="4320836"/>
                <a:ext cx="381549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xmlns="" id="{6664998F-20C9-499C-BE41-699F01ADCF94}"/>
                  </a:ext>
                </a:extLst>
              </p:cNvPr>
              <p:cNvSpPr txBox="1"/>
              <p:nvPr/>
            </p:nvSpPr>
            <p:spPr>
              <a:xfrm>
                <a:off x="4171156" y="3305174"/>
                <a:ext cx="631745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𝑟𝑒𝑠𝑡𝑎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 8 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𝑎𝑚𝑏𝑜𝑠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𝑚𝑖𝑒𝑚𝑏𝑟𝑜𝑠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𝑒𝑐𝑢𝑎𝑐𝑖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664998F-20C9-499C-BE41-699F01ADC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156" y="3305174"/>
                <a:ext cx="6317457" cy="430887"/>
              </a:xfrm>
              <a:prstGeom prst="rect">
                <a:avLst/>
              </a:prstGeom>
              <a:blipFill>
                <a:blip r:embed="rId8"/>
                <a:stretch>
                  <a:fillRect r="-1359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D7D1C3-1807-426C-B2BD-2D346D39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28626" y="6284912"/>
            <a:ext cx="3860800" cy="457200"/>
          </a:xfrm>
        </p:spPr>
        <p:txBody>
          <a:bodyPr/>
          <a:lstStyle/>
          <a:p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8BF893CF-E504-4C91-84DF-5D464AFE4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7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244" grpId="0"/>
      <p:bldP spid="10245" grpId="0"/>
      <p:bldP spid="10246" grpId="0"/>
      <p:bldP spid="1024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xmlns="" id="{A4974962-7BA0-46FB-A591-9C12AE7320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8801" y="791875"/>
                <a:ext cx="38338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endParaRPr kumimoji="1" lang="es-ES" sz="2400" b="1" dirty="0">
                  <a:solidFill>
                    <a:srgbClr val="EAEAEA"/>
                  </a:solidFill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A4974962-7BA0-46FB-A591-9C12AE732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8801" y="791875"/>
                <a:ext cx="3833813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8">
                <a:extLst>
                  <a:ext uri="{FF2B5EF4-FFF2-40B4-BE49-F238E27FC236}">
                    <a16:creationId xmlns:a16="http://schemas.microsoft.com/office/drawing/2014/main" xmlns="" id="{060B56FC-764D-402B-8C29-BDECCD37B0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8801" y="1760930"/>
                <a:ext cx="37322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𝑟𝑒𝑒𝑚𝑝𝑙𝑎𝑧𝑎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𝑒𝑐𝑢𝑎𝑐𝑖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s-CL" sz="2400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kumimoji="1" lang="es-CL" sz="2400" b="0" i="1" dirty="0">
                  <a:solidFill>
                    <a:srgbClr val="EAEAEA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 Box 8">
                <a:extLst>
                  <a:ext uri="{FF2B5EF4-FFF2-40B4-BE49-F238E27FC236}">
                    <a16:creationId xmlns:a16="http://schemas.microsoft.com/office/drawing/2014/main" id="{060B56FC-764D-402B-8C29-BDECCD37B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8801" y="1760930"/>
                <a:ext cx="3732212" cy="461665"/>
              </a:xfrm>
              <a:prstGeom prst="rect">
                <a:avLst/>
              </a:prstGeom>
              <a:blipFill>
                <a:blip r:embed="rId5"/>
                <a:stretch>
                  <a:fillRect l="-326" r="-10114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xmlns="" id="{41ED738B-0E86-44B0-B510-758AEAB7BF2E}"/>
                  </a:ext>
                </a:extLst>
              </p:cNvPr>
              <p:cNvSpPr txBox="1"/>
              <p:nvPr/>
            </p:nvSpPr>
            <p:spPr>
              <a:xfrm>
                <a:off x="5018732" y="2734450"/>
                <a:ext cx="27614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+8=27 </m:t>
                      </m:r>
                    </m:oMath>
                  </m:oMathPara>
                </a14:m>
                <a:endParaRPr lang="es-CL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1ED738B-0E86-44B0-B510-758AEAB7B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732" y="2734450"/>
                <a:ext cx="2761442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xmlns="" id="{22D1E63E-FBD3-4D60-BB71-61FABAAE2E1D}"/>
                  </a:ext>
                </a:extLst>
              </p:cNvPr>
              <p:cNvSpPr txBox="1"/>
              <p:nvPr/>
            </p:nvSpPr>
            <p:spPr>
              <a:xfrm>
                <a:off x="5462905" y="3523304"/>
                <a:ext cx="16927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19+8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2D1E63E-FBD3-4D60-BB71-61FABAAE2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905" y="3523304"/>
                <a:ext cx="1692771" cy="369332"/>
              </a:xfrm>
              <a:prstGeom prst="rect">
                <a:avLst/>
              </a:prstGeom>
              <a:blipFill>
                <a:blip r:embed="rId7"/>
                <a:stretch>
                  <a:fillRect l="-3237" r="-3957" b="-655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xmlns="" id="{5D8F272A-8801-44E2-B7B1-F84E42136989}"/>
                  </a:ext>
                </a:extLst>
              </p:cNvPr>
              <p:cNvSpPr txBox="1"/>
              <p:nvPr/>
            </p:nvSpPr>
            <p:spPr>
              <a:xfrm>
                <a:off x="4003892" y="4589157"/>
                <a:ext cx="64605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𝑟𝑒𝑎𝑙𝑖𝑧𝑎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𝑒𝑐𝑢𝑎𝑐𝑖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𝑐𝑢𝑚𝑝𝑙𝑒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𝑖𝑔𝑢𝑎𝑙𝑑𝑎𝑑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D8F272A-8801-44E2-B7B1-F84E42136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92" y="4589157"/>
                <a:ext cx="6460551" cy="369332"/>
              </a:xfrm>
              <a:prstGeom prst="rect">
                <a:avLst/>
              </a:prstGeom>
              <a:blipFill>
                <a:blip r:embed="rId8"/>
                <a:stretch>
                  <a:fillRect l="-660" r="-1038" b="-36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EEE43262-9C97-4B79-9354-C1A83103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7635" y="6215264"/>
            <a:ext cx="3860800" cy="45720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D9467FED-A59A-4601-964C-34CAA2646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6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33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28046" y="311246"/>
            <a:ext cx="8940427" cy="562813"/>
          </a:xfrm>
        </p:spPr>
        <p:txBody>
          <a:bodyPr/>
          <a:lstStyle/>
          <a:p>
            <a:r>
              <a:rPr lang="es-CL" sz="3600" dirty="0"/>
              <a:t>Ejemplos: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texto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59104" y="946554"/>
                <a:ext cx="9802908" cy="64772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𝑆𝑖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𝑢𝑛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𝑚𝑒𝑟𝑜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𝑙𝑒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𝑎𝑔𝑟𝑒𝑔𝑜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 18 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𝑜𝑏𝑡𝑒𝑛𝑔𝑜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 36, ¿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𝑒𝑠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𝑒𝑙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𝑚𝑒𝑟𝑜</m:t>
                      </m:r>
                      <m:r>
                        <a:rPr lang="es-CL" sz="280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 xmlns="">
          <p:sp>
            <p:nvSpPr>
              <p:cNvPr id="5" name="Marcador de text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59104" y="946554"/>
                <a:ext cx="9802908" cy="647729"/>
              </a:xfr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4964315" y="6233400"/>
                <a:ext cx="39217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𝑺𝒆</m:t>
                      </m:r>
                      <m:r>
                        <a:rPr kumimoji="1" lang="es-CL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𝒓𝒆𝒆𝒎𝒑𝒍𝒂𝒛𝒂</m:t>
                      </m:r>
                      <m:r>
                        <a:rPr kumimoji="1" lang="es-CL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kumimoji="1" lang="es-CL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kumimoji="1" lang="es-CL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kumimoji="1" lang="es-CL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kumimoji="1" lang="es-CL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kumimoji="1" lang="es-CL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kumimoji="1" lang="es-ES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315" y="6233400"/>
                <a:ext cx="3921747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4119837" y="1552467"/>
                <a:ext cx="63808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36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es-ES" sz="3600" b="1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9837" y="1552467"/>
                <a:ext cx="63808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4964315" y="1590214"/>
                <a:ext cx="6447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36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es-ES" sz="3600" b="1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315" y="1590214"/>
                <a:ext cx="64472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7923039" y="1602316"/>
                <a:ext cx="8515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36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kumimoji="1" lang="es-ES" sz="3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039" y="1602316"/>
                <a:ext cx="851515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850314" y="1587835"/>
                <a:ext cx="74571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36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s-CL" sz="36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es-ES" sz="3600" b="1" dirty="0">
                  <a:solidFill>
                    <a:srgbClr val="EAEAEA"/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314" y="1587835"/>
                <a:ext cx="74571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5815440" y="1611387"/>
                <a:ext cx="8515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36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kumimoji="1" lang="es-ES" sz="3600" b="1" dirty="0">
                  <a:solidFill>
                    <a:srgbClr val="EAEAEA"/>
                  </a:solidFill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440" y="1611387"/>
                <a:ext cx="851515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3737039" y="2549330"/>
                <a:ext cx="552616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𝑃𝑟𝑖𝑚𝑒𝑟𝑜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𝑑𝑒𝑠𝑝𝑒𝑗𝑎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𝑖𝑛𝑐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𝑔𝑛𝑖𝑡𝑎</m:t>
                      </m:r>
                    </m:oMath>
                  </m:oMathPara>
                </a14:m>
                <a:endParaRPr lang="es-CL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039" y="2549330"/>
                <a:ext cx="5526165" cy="369332"/>
              </a:xfrm>
              <a:prstGeom prst="rect">
                <a:avLst/>
              </a:prstGeom>
              <a:blipFill>
                <a:blip r:embed="rId13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4489629" y="4770522"/>
                <a:ext cx="408592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s-CL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s-CL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kumimoji="1" lang="es-CL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kumimoji="1" lang="es-CL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kumimoji="1" lang="es-CL" sz="2400" b="1" dirty="0">
                  <a:solidFill>
                    <a:srgbClr val="FFFF00"/>
                  </a:solidFill>
                </a:endParaRPr>
              </a:p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s-E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kumimoji="1" lang="es-E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kumimoji="1" lang="es-E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kumimoji="1" lang="es-E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kumimoji="1" lang="es-E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kumimoji="1" lang="es-E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kumimoji="1" lang="es-E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kumimoji="1" lang="es-E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kumimoji="1" lang="es-ES" sz="2400" b="1" dirty="0">
                  <a:solidFill>
                    <a:srgbClr val="FFFF00"/>
                  </a:solidFill>
                </a:endParaRPr>
              </a:p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s-ES" sz="2400" b="1" dirty="0">
                    <a:solidFill>
                      <a:srgbClr val="FFFF00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kumimoji="1" lang="es-ES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s-CL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kumimoji="1" lang="es-ES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s-CL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kumimoji="1" lang="es-ES" sz="2400" b="1" i="0" dirty="0">
                    <a:solidFill>
                      <a:srgbClr val="FFFF00"/>
                    </a:solidFill>
                    <a:latin typeface="+mj-lt"/>
                  </a:rPr>
                  <a:t>=  18</a:t>
                </a:r>
                <a:endParaRPr kumimoji="1" lang="es-E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629" y="4770522"/>
                <a:ext cx="4085921" cy="1384995"/>
              </a:xfrm>
              <a:prstGeom prst="rect">
                <a:avLst/>
              </a:prstGeom>
              <a:blipFill>
                <a:blip r:embed="rId14"/>
                <a:stretch>
                  <a:fillRect b="-925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4451452" y="3066584"/>
                <a:ext cx="411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𝐸𝑠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𝑢𝑛𝑎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𝑖𝑔𝑢𝑎𝑙𝑑𝑎𝑑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𝑝𝑜𝑟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𝑙𝑜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𝑡𝑎𝑛𝑡𝑜</m:t>
                      </m:r>
                    </m:oMath>
                  </m:oMathPara>
                </a14:m>
                <a:endParaRPr lang="es-CL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452" y="3066584"/>
                <a:ext cx="4118563" cy="369332"/>
              </a:xfrm>
              <a:prstGeom prst="rect">
                <a:avLst/>
              </a:prstGeom>
              <a:blipFill>
                <a:blip r:embed="rId15"/>
                <a:stretch>
                  <a:fillRect l="-1183" r="-888" b="-3606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3323290" y="3592324"/>
                <a:ext cx="70540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𝑜𝑝𝑒𝑟𝑎𝑐𝑖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ó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h𝑎𝑔𝑎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𝑒𝑠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𝑒𝑙</m:t>
                    </m:r>
                    <m:r>
                      <a:rPr lang="es-CL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s-CL" sz="2400" dirty="0">
                    <a:solidFill>
                      <a:schemeClr val="tx2"/>
                    </a:solidFill>
                  </a:rPr>
                  <a:t>er y el 2° miembro</a:t>
                </a:r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290" y="3592324"/>
                <a:ext cx="7054047" cy="369332"/>
              </a:xfrm>
              <a:prstGeom prst="rect">
                <a:avLst/>
              </a:prstGeom>
              <a:blipFill>
                <a:blip r:embed="rId16"/>
                <a:stretch>
                  <a:fillRect l="-1556" t="-24590" r="-1383" b="-4918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4790988" y="4138641"/>
                <a:ext cx="3784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r>
                        <a:rPr lang="es-CL" sz="24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𝑒𝑠𝑡𝑒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𝑐𝑎𝑠𝑜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𝑟𝑒𝑠𝑡𝑎</m:t>
                      </m:r>
                      <m:r>
                        <a:rPr lang="es-CL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−18</m:t>
                      </m:r>
                    </m:oMath>
                  </m:oMathPara>
                </a14:m>
                <a:endParaRPr lang="es-CL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988" y="4138641"/>
                <a:ext cx="3784562" cy="369332"/>
              </a:xfrm>
              <a:prstGeom prst="rect">
                <a:avLst/>
              </a:prstGeom>
              <a:blipFill>
                <a:blip r:embed="rId17"/>
                <a:stretch>
                  <a:fillRect l="-1449" r="-1288" b="-8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9669A37D-D821-4723-A358-D0B17EA7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077" y="6233400"/>
            <a:ext cx="3860800" cy="45720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p:pic>
        <p:nvPicPr>
          <p:cNvPr id="18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B103B8E2-EB69-4478-8A91-9089643DF8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A180C466-6D97-4CBA-97DA-007F714087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12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71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73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/>
      <p:bldP spid="5" grpId="0" build="p"/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371724" y="260351"/>
            <a:ext cx="92868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s-CL" sz="2800" b="1" dirty="0">
                <a:solidFill>
                  <a:srgbClr val="EAEAE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 a un número le disminuyo 6 obtengo 25 ¿Cuál es el número? </a:t>
            </a:r>
            <a:endParaRPr kumimoji="1" lang="es-ES" sz="2800" b="1" dirty="0">
              <a:solidFill>
                <a:srgbClr val="EAEAE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ext Box 5"/>
              <p:cNvSpPr txBox="1">
                <a:spLocks noChangeArrowheads="1"/>
              </p:cNvSpPr>
              <p:nvPr/>
            </p:nvSpPr>
            <p:spPr bwMode="auto">
              <a:xfrm>
                <a:off x="4347369" y="1207156"/>
                <a:ext cx="38163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kumimoji="1" lang="es-ES" sz="2800" b="1" dirty="0">
                  <a:solidFill>
                    <a:srgbClr val="EAEAEA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7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7369" y="1207156"/>
                <a:ext cx="3816350" cy="519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4610894" y="2073476"/>
                <a:ext cx="3463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s-CL" sz="24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kumimoji="1" lang="es-ES" sz="2400" b="1" dirty="0">
                  <a:solidFill>
                    <a:srgbClr val="EAEAEA"/>
                  </a:solidFill>
                </a:endParaRPr>
              </a:p>
            </p:txBody>
          </p:sp>
        </mc:Choice>
        <mc:Fallback xmlns="">
          <p:sp>
            <p:nvSpPr>
              <p:cNvPr id="307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0894" y="2073476"/>
                <a:ext cx="34639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 Box 7"/>
              <p:cNvSpPr txBox="1">
                <a:spLocks noChangeArrowheads="1"/>
              </p:cNvSpPr>
              <p:nvPr/>
            </p:nvSpPr>
            <p:spPr bwMode="auto">
              <a:xfrm>
                <a:off x="5781650" y="2757822"/>
                <a:ext cx="168751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s-CL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kumimoji="1" lang="es-CL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s-CL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kumimoji="1" lang="es-CL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kumimoji="1" lang="es-CL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s-E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07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1650" y="2757822"/>
                <a:ext cx="168751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4063205" y="3613704"/>
                <a:ext cx="59039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s-CL" sz="2400" b="1" dirty="0">
                    <a:solidFill>
                      <a:srgbClr val="EAEAEA"/>
                    </a:solidFill>
                  </a:rPr>
                  <a:t>Se r</a:t>
                </a:r>
                <a14:m>
                  <m:oMath xmlns:m="http://schemas.openxmlformats.org/officeDocument/2006/math">
                    <m:r>
                      <a:rPr kumimoji="1" lang="es-CL" sz="24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</a:rPr>
                      <m:t>𝒆𝒆𝒎𝒑𝒍𝒂𝒛𝒂</m:t>
                    </m:r>
                    <m:r>
                      <a:rPr kumimoji="1" lang="es-CL" sz="24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s-CL" sz="24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</a:rPr>
                      <m:t>𝒆𝒏</m:t>
                    </m:r>
                    <m:r>
                      <a:rPr kumimoji="1" lang="es-CL" sz="24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s-CL" sz="24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</a:rPr>
                      <m:t>𝒍𝒂</m:t>
                    </m:r>
                    <m:r>
                      <a:rPr kumimoji="1" lang="es-CL" sz="24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s-CL" sz="24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</a:rPr>
                      <m:t>𝒆𝒄𝒖𝒂𝒄𝒊</m:t>
                    </m:r>
                    <m:r>
                      <a:rPr kumimoji="1" lang="es-CL" sz="24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</a:rPr>
                      <m:t>ó</m:t>
                    </m:r>
                    <m:r>
                      <a:rPr kumimoji="1" lang="es-CL" sz="24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s-CL" sz="2400" b="1" i="1" dirty="0" smtClean="0">
                        <a:solidFill>
                          <a:srgbClr val="EAEAEA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kumimoji="1" lang="es-CL" sz="2400" b="1" i="1" dirty="0">
                  <a:solidFill>
                    <a:srgbClr val="EAEAEA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8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3205" y="3613704"/>
                <a:ext cx="5903912" cy="461665"/>
              </a:xfrm>
              <a:prstGeom prst="rect">
                <a:avLst/>
              </a:prstGeom>
              <a:blipFill>
                <a:blip r:embed="rId9"/>
                <a:stretch>
                  <a:fillRect l="-1653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xmlns="" id="{EAC19D8D-215F-4D1B-9082-2B360E2783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32375" y="4545143"/>
                <a:ext cx="381635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kumimoji="1" lang="es-CL" sz="2800" b="1" i="1" dirty="0" smtClean="0">
                          <a:solidFill>
                            <a:srgbClr val="EAEAE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kumimoji="1" lang="es-ES" sz="2800" b="1" dirty="0">
                  <a:solidFill>
                    <a:srgbClr val="EAEAEA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EAC19D8D-215F-4D1B-9082-2B360E278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2375" y="4545143"/>
                <a:ext cx="3816350" cy="5191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xmlns="" id="{0AF0AC48-121D-488E-95EB-C9338F02A9E8}"/>
                  </a:ext>
                </a:extLst>
              </p:cNvPr>
              <p:cNvSpPr txBox="1"/>
              <p:nvPr/>
            </p:nvSpPr>
            <p:spPr>
              <a:xfrm>
                <a:off x="5876911" y="5263369"/>
                <a:ext cx="22765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31 −6=25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AF0AC48-121D-488E-95EB-C9338F02A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11" y="5263369"/>
                <a:ext cx="2276500" cy="369332"/>
              </a:xfrm>
              <a:prstGeom prst="rect">
                <a:avLst/>
              </a:prstGeom>
              <a:blipFill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9F45A76-F6AD-4510-A1C0-71E6892C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169" y="6140449"/>
            <a:ext cx="3860800" cy="457200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EAEAEA"/>
                </a:solidFill>
              </a:rPr>
              <a:t>Verónica Cornejo C.</a:t>
            </a: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99D44975-77F5-4BF4-9FF4-613069E738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0D022A54-5634-44AC-89AC-0B5F9FCC4A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2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05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076" grpId="0"/>
      <p:bldP spid="3077" grpId="0"/>
      <p:bldP spid="3078" grpId="0"/>
      <p:bldP spid="3079" grpId="0"/>
      <p:bldP spid="3080" grpId="0"/>
      <p:bldP spid="7" grpId="0"/>
      <p:bldP spid="2" grpId="0"/>
    </p:bldLst>
  </p:timing>
</p:sld>
</file>

<file path=ppt/theme/theme1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1032</Words>
  <Application>Microsoft Office PowerPoint</Application>
  <PresentationFormat>Personalizado</PresentationFormat>
  <Paragraphs>160</Paragraphs>
  <Slides>17</Slides>
  <Notes>0</Notes>
  <HiddenSlides>0</HiddenSlides>
  <MMClips>15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Business Plan</vt:lpstr>
      <vt:lpstr>1_Business Plan</vt:lpstr>
      <vt:lpstr>2_Business Plan</vt:lpstr>
      <vt:lpstr>3_Business Plan</vt:lpstr>
      <vt:lpstr>Bienvenidos </vt:lpstr>
      <vt:lpstr>Ecuaciones Lineales o de Primer Grado</vt:lpstr>
      <vt:lpstr>ECUACIONES DE PRIMER GRADO</vt:lpstr>
      <vt:lpstr>La ecuación tiene dos miembros, se llama primer miembro de una ecuación a la que está a la izquierda del signo igual (=) y segundo miembro a la expresión que está a la derecha.</vt:lpstr>
      <vt:lpstr>Presentación de PowerPoint</vt:lpstr>
      <vt:lpstr>Presentación de PowerPoint</vt:lpstr>
      <vt:lpstr>Presentación de PowerPoint</vt:lpstr>
      <vt:lpstr>Ejemplos: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tu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Valentina Olivo</dc:creator>
  <cp:lastModifiedBy>HP</cp:lastModifiedBy>
  <cp:revision>19</cp:revision>
  <dcterms:created xsi:type="dcterms:W3CDTF">2020-11-16T03:48:31Z</dcterms:created>
  <dcterms:modified xsi:type="dcterms:W3CDTF">2020-11-23T16:32:24Z</dcterms:modified>
</cp:coreProperties>
</file>