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71" r:id="rId10"/>
    <p:sldId id="262" r:id="rId11"/>
    <p:sldId id="263" r:id="rId12"/>
    <p:sldId id="265" r:id="rId13"/>
    <p:sldId id="268" r:id="rId14"/>
    <p:sldId id="272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78" d="100"/>
          <a:sy n="78" d="100"/>
        </p:scale>
        <p:origin x="-35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1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3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6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60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7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4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4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7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7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6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3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8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6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D21BAF-00E2-4751-A8EB-BE5A861CF1A0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3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5178" y="672543"/>
            <a:ext cx="7950107" cy="2864033"/>
          </a:xfrm>
        </p:spPr>
        <p:txBody>
          <a:bodyPr/>
          <a:lstStyle/>
          <a:p>
            <a:pPr algn="ctr"/>
            <a:r>
              <a:rPr lang="es-CL" sz="6000" dirty="0"/>
              <a:t/>
            </a:r>
            <a:br>
              <a:rPr lang="es-CL" sz="6000" dirty="0"/>
            </a:br>
            <a:r>
              <a:rPr lang="es-CL" sz="4800" b="1" dirty="0" smtClean="0"/>
              <a:t>La Construcción del </a:t>
            </a:r>
            <a:br>
              <a:rPr lang="es-CL" sz="4800" b="1" dirty="0" smtClean="0"/>
            </a:br>
            <a:r>
              <a:rPr lang="es-CL" sz="4800" b="1" dirty="0" smtClean="0"/>
              <a:t>Estado-Nación  </a:t>
            </a:r>
            <a:endParaRPr lang="es-CL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348318"/>
            <a:ext cx="6815669" cy="1630081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pPr>
              <a:lnSpc>
                <a:spcPct val="110000"/>
              </a:lnSpc>
            </a:pPr>
            <a:r>
              <a:rPr lang="es-ES" dirty="0" smtClean="0"/>
              <a:t>Objetivo: 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Comprender la complejidad política en la organización del Estado- Nación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2" y="355397"/>
            <a:ext cx="985159" cy="9851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7422" y="417227"/>
            <a:ext cx="389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Colegio Mater Dolorosa </a:t>
            </a:r>
          </a:p>
          <a:p>
            <a:r>
              <a:rPr lang="es-ES" dirty="0" smtClean="0"/>
              <a:t>Historia, Geografía y Ciencias Sociales </a:t>
            </a:r>
          </a:p>
          <a:p>
            <a:r>
              <a:rPr lang="es-ES" dirty="0" smtClean="0"/>
              <a:t>Miriam Ross Martínez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02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2600" b="1" dirty="0" smtClean="0"/>
              <a:t>Las </a:t>
            </a:r>
            <a:r>
              <a:rPr lang="es-ES" sz="2600" b="1" dirty="0"/>
              <a:t>distintas miradas políticas</a:t>
            </a:r>
          </a:p>
          <a:p>
            <a:pPr marL="0" indent="0">
              <a:buNone/>
            </a:pPr>
            <a:r>
              <a:rPr lang="es-ES" dirty="0" smtClean="0"/>
              <a:t>Pese </a:t>
            </a:r>
            <a:r>
              <a:rPr lang="es-ES" dirty="0"/>
              <a:t>a que entre los políticos del período había </a:t>
            </a:r>
            <a:r>
              <a:rPr lang="es-ES" dirty="0" smtClean="0"/>
              <a:t>prácticamente </a:t>
            </a:r>
            <a:r>
              <a:rPr lang="es-ES" dirty="0"/>
              <a:t>acuerdo en torno a la necesidad de </a:t>
            </a:r>
            <a:r>
              <a:rPr lang="es-ES" dirty="0" smtClean="0"/>
              <a:t>establecer </a:t>
            </a:r>
            <a:r>
              <a:rPr lang="es-ES" dirty="0"/>
              <a:t>un orden de tipo republicano, las diferentes opiniones sobre los matices que debía adoptar este sistema dieron pie a fuertes disputas entre las </a:t>
            </a:r>
            <a:r>
              <a:rPr lang="es-ES" dirty="0" smtClean="0"/>
              <a:t>principales </a:t>
            </a:r>
            <a:r>
              <a:rPr lang="es-ES" dirty="0"/>
              <a:t>corrientes políticas. Esto se reflejó en aspectos como los siguientes:</a:t>
            </a:r>
          </a:p>
          <a:p>
            <a:pPr marL="0" indent="0">
              <a:buNone/>
            </a:pPr>
            <a:r>
              <a:rPr lang="es-ES" dirty="0"/>
              <a:t>Facciones políticas. Durante las primeras décadas posteriores a la emancipación, en Chile fueron </a:t>
            </a:r>
            <a:r>
              <a:rPr lang="es-ES" dirty="0" smtClean="0"/>
              <a:t>surgiendo </a:t>
            </a:r>
            <a:r>
              <a:rPr lang="es-ES" dirty="0"/>
              <a:t>facciones o grupos políticos que compartían ideas respecto del sistema bajo el cual se debía </a:t>
            </a:r>
            <a:r>
              <a:rPr lang="es-ES" dirty="0" smtClean="0"/>
              <a:t>organizar </a:t>
            </a:r>
            <a:r>
              <a:rPr lang="es-ES" dirty="0"/>
              <a:t>el país. Si bien estas agrupaciones no </a:t>
            </a:r>
            <a:r>
              <a:rPr lang="es-ES" dirty="0" smtClean="0"/>
              <a:t>constituyeron </a:t>
            </a:r>
            <a:r>
              <a:rPr lang="es-ES" dirty="0"/>
              <a:t>partidos políticos formales, los que empezaron a surgir en Chile recién a mediados del siglo XIX, sí </a:t>
            </a:r>
            <a:r>
              <a:rPr lang="es-ES" dirty="0" smtClean="0"/>
              <a:t>buscaron </a:t>
            </a:r>
            <a:r>
              <a:rPr lang="es-ES" dirty="0"/>
              <a:t>organizar al país según sus respectivas visiones.</a:t>
            </a:r>
          </a:p>
          <a:p>
            <a:pPr marL="0" indent="0">
              <a:buNone/>
            </a:pPr>
            <a:r>
              <a:rPr lang="es-ES" dirty="0"/>
              <a:t>Ensayos constitucionales. Durante estos años hubo varios intentos por contar con una Constitución que organizara al país. Algunas de las principales </a:t>
            </a:r>
            <a:r>
              <a:rPr lang="es-ES" dirty="0" smtClean="0"/>
              <a:t>promulgaciones </a:t>
            </a:r>
            <a:r>
              <a:rPr lang="es-ES" dirty="0"/>
              <a:t>fueron:</a:t>
            </a:r>
          </a:p>
          <a:p>
            <a:pPr marL="0" indent="0">
              <a:buNone/>
            </a:pPr>
            <a:r>
              <a:rPr lang="es-ES" dirty="0" smtClean="0"/>
              <a:t>1 •</a:t>
            </a:r>
            <a:r>
              <a:rPr lang="es-ES" dirty="0"/>
              <a:t>	Constitución de 1823. Intentó promover la </a:t>
            </a:r>
            <a:r>
              <a:rPr lang="es-ES" dirty="0" smtClean="0"/>
              <a:t>implantación </a:t>
            </a:r>
            <a:r>
              <a:rPr lang="es-ES" dirty="0"/>
              <a:t>de una ciudadanía ejemplar a través de una serie de normas que pretendían regir la vida cotidiana de las personas. Establecía el voto censitario y la religión católica como obligatoria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2 •</a:t>
            </a:r>
            <a:r>
              <a:rPr lang="es-ES" dirty="0"/>
              <a:t>	Leyes federales de 1826. Influida por el modelo estadounidense, pretendía aplicar la autonomía política de las provincias, con sus propias </a:t>
            </a:r>
            <a:r>
              <a:rPr lang="es-ES" dirty="0" smtClean="0"/>
              <a:t>asambleas </a:t>
            </a:r>
            <a:r>
              <a:rPr lang="es-ES" dirty="0"/>
              <a:t>legislativas y sus propios consejos de </a:t>
            </a:r>
            <a:r>
              <a:rPr lang="es-ES" dirty="0" smtClean="0"/>
              <a:t>electores</a:t>
            </a:r>
            <a:r>
              <a:rPr lang="es-ES" dirty="0"/>
              <a:t>. Otorgaba atribuciones legislativas, </a:t>
            </a:r>
            <a:r>
              <a:rPr lang="es-ES" dirty="0" smtClean="0"/>
              <a:t>administrativas </a:t>
            </a:r>
            <a:r>
              <a:rPr lang="es-ES" dirty="0"/>
              <a:t>y de organización local a las provincias.</a:t>
            </a:r>
          </a:p>
          <a:p>
            <a:pPr marL="0" indent="0">
              <a:buNone/>
            </a:pPr>
            <a:r>
              <a:rPr lang="es-ES" dirty="0" smtClean="0"/>
              <a:t>3 •</a:t>
            </a:r>
            <a:r>
              <a:rPr lang="es-ES" dirty="0"/>
              <a:t>	Constitución de 1828. Pretendió establecer una igualdad de poderes entre el Legislativo y el Ejecutivo, planteando que el Ejecutivo no </a:t>
            </a:r>
            <a:r>
              <a:rPr lang="es-ES" dirty="0" smtClean="0"/>
              <a:t>poseía </a:t>
            </a:r>
            <a:r>
              <a:rPr lang="es-ES" dirty="0"/>
              <a:t>facultades extraordinarias. Fortaleció las </a:t>
            </a:r>
            <a:r>
              <a:rPr lang="es-ES" dirty="0" smtClean="0"/>
              <a:t>libertades </a:t>
            </a:r>
            <a:r>
              <a:rPr lang="es-ES" dirty="0"/>
              <a:t>públicas y los derechos políticos de los miembros de la aristocracia. Además, consignaba la libertad de culto en privado y la ampliación del voto a todo aquel enrolado en las milicias, sin </a:t>
            </a:r>
            <a:r>
              <a:rPr lang="es-ES" dirty="0" smtClean="0"/>
              <a:t>necesidad </a:t>
            </a:r>
            <a:r>
              <a:rPr lang="es-ES" dirty="0"/>
              <a:t>de que supiera leer o escribir.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1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60642" cy="67183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0641" y="-1"/>
            <a:ext cx="6146173" cy="67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07583"/>
            <a:ext cx="9601196" cy="476828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Causa Inmediata de la Guerra Civil de 1829 - 1830</a:t>
            </a:r>
          </a:p>
          <a:p>
            <a:pPr marL="0" indent="0" algn="just">
              <a:buNone/>
            </a:pPr>
            <a:r>
              <a:rPr lang="es-ES" dirty="0" smtClean="0"/>
              <a:t>Durante el </a:t>
            </a:r>
            <a:r>
              <a:rPr lang="es-ES" dirty="0"/>
              <a:t>año 1829 </a:t>
            </a:r>
            <a:r>
              <a:rPr lang="es-ES" dirty="0" smtClean="0"/>
              <a:t>se realizó </a:t>
            </a:r>
            <a:r>
              <a:rPr lang="es-ES" dirty="0"/>
              <a:t>una elección presidencial, los resultados de ésta, otorgaron el título de Presidente </a:t>
            </a:r>
            <a:r>
              <a:rPr lang="es-ES" dirty="0" smtClean="0"/>
              <a:t>a Francisco </a:t>
            </a:r>
            <a:r>
              <a:rPr lang="es-ES" dirty="0"/>
              <a:t>Antonio Pinto Díaz. Sin embargo, el nombramiento del vicepresidente </a:t>
            </a:r>
            <a:r>
              <a:rPr lang="es-ES" dirty="0" smtClean="0"/>
              <a:t>provocó un </a:t>
            </a:r>
            <a:r>
              <a:rPr lang="es-ES" dirty="0"/>
              <a:t>fuerte conflicto entre liberales y conservadores.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dirty="0"/>
              <a:t>congreso, con una </a:t>
            </a:r>
            <a:r>
              <a:rPr lang="es-ES" dirty="0" smtClean="0"/>
              <a:t>mayoritaria participación </a:t>
            </a:r>
            <a:r>
              <a:rPr lang="es-ES" dirty="0"/>
              <a:t>de miembros liberales, era la institución encargada de designar dicho </a:t>
            </a:r>
            <a:r>
              <a:rPr lang="es-ES" dirty="0" smtClean="0"/>
              <a:t>cargo. Como </a:t>
            </a:r>
            <a:r>
              <a:rPr lang="es-ES" dirty="0"/>
              <a:t>era de suponer, entregaron la vicepresidencia al liberal Joaquín Vicuña, a pesar </a:t>
            </a:r>
            <a:r>
              <a:rPr lang="es-ES" dirty="0" smtClean="0"/>
              <a:t>de que </a:t>
            </a:r>
            <a:r>
              <a:rPr lang="es-ES" dirty="0"/>
              <a:t>él obtuvo tan sólo la cuarta mayoría de los votos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Ante </a:t>
            </a:r>
            <a:r>
              <a:rPr lang="es-ES" dirty="0"/>
              <a:t>esta situación, el </a:t>
            </a:r>
            <a:r>
              <a:rPr lang="es-ES" dirty="0" smtClean="0"/>
              <a:t>bando conservador </a:t>
            </a:r>
            <a:r>
              <a:rPr lang="es-ES" dirty="0"/>
              <a:t>no dudó en protestar, pues la segunda y tercera mayoría del total de los </a:t>
            </a:r>
            <a:r>
              <a:rPr lang="es-ES" dirty="0" smtClean="0"/>
              <a:t>votos correspondía </a:t>
            </a:r>
            <a:r>
              <a:rPr lang="es-ES" dirty="0"/>
              <a:t>a sus candidatos Francisco Ruiz Tagle y José Joaquín </a:t>
            </a:r>
            <a:r>
              <a:rPr lang="es-ES" dirty="0" smtClean="0"/>
              <a:t>Prieto. Pronto </a:t>
            </a:r>
            <a:r>
              <a:rPr lang="es-ES" dirty="0"/>
              <a:t>esta molestia se convirtió en una rebelión en contra del gobierno </a:t>
            </a:r>
            <a:r>
              <a:rPr lang="es-ES" dirty="0" smtClean="0"/>
              <a:t>establecido (en </a:t>
            </a:r>
            <a:r>
              <a:rPr lang="es-ES" dirty="0"/>
              <a:t>manos de los liberales), formándose una alianza que reunió las fuerzas de </a:t>
            </a:r>
            <a:r>
              <a:rPr lang="es-ES" dirty="0" smtClean="0"/>
              <a:t>los conservadores</a:t>
            </a:r>
            <a:r>
              <a:rPr lang="es-ES" dirty="0"/>
              <a:t>, </a:t>
            </a:r>
            <a:r>
              <a:rPr lang="es-ES" dirty="0" err="1"/>
              <a:t>O’Higginistas</a:t>
            </a:r>
            <a:r>
              <a:rPr lang="es-ES" dirty="0"/>
              <a:t> y estanqueros.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Al </a:t>
            </a:r>
            <a:r>
              <a:rPr lang="es-ES" dirty="0"/>
              <a:t>mismo tiempo desde Concepción, </a:t>
            </a:r>
            <a:r>
              <a:rPr lang="es-ES" dirty="0" smtClean="0"/>
              <a:t>el ejército </a:t>
            </a:r>
            <a:r>
              <a:rPr lang="es-ES" dirty="0"/>
              <a:t>a cargo de José Joaquín Prieto se declaró en rebeldía, apoyando al </a:t>
            </a:r>
            <a:r>
              <a:rPr lang="es-ES" dirty="0" smtClean="0"/>
              <a:t>movimiento conservador </a:t>
            </a:r>
            <a:r>
              <a:rPr lang="es-ES" dirty="0"/>
              <a:t>y comenzando un avance hacia </a:t>
            </a:r>
            <a:r>
              <a:rPr lang="es-ES" dirty="0" smtClean="0"/>
              <a:t>Santiago. Frente </a:t>
            </a:r>
            <a:r>
              <a:rPr lang="es-ES" dirty="0"/>
              <a:t>a esta situación el presidente Francisco Antonio Pinto renuncia y sede </a:t>
            </a:r>
            <a:r>
              <a:rPr lang="es-ES" dirty="0" smtClean="0"/>
              <a:t>el poder </a:t>
            </a:r>
            <a:r>
              <a:rPr lang="es-ES" dirty="0"/>
              <a:t>a Francisco Vicuña (de ideología liberal), presidente del Congreso. De este </a:t>
            </a:r>
            <a:r>
              <a:rPr lang="es-ES" dirty="0" smtClean="0"/>
              <a:t>modo comienza </a:t>
            </a:r>
            <a:r>
              <a:rPr lang="es-ES" dirty="0"/>
              <a:t>la Guerra Civil de 1829 – 1830.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2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r>
              <a:rPr lang="es-ES" smtClean="0"/>
              <a:t>: online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¿Cuáles son los principios burgueses que influyen en la formación de la república en América? Reflexiona </a:t>
            </a:r>
          </a:p>
          <a:p>
            <a:r>
              <a:rPr lang="es-ES" dirty="0"/>
              <a:t>2. ¿Los ideales del liberalismo económico está presente en la economía actual? Argumenta </a:t>
            </a:r>
          </a:p>
          <a:p>
            <a:r>
              <a:rPr lang="es-ES" dirty="0"/>
              <a:t>3. A</a:t>
            </a:r>
            <a:r>
              <a:rPr lang="es-ES" dirty="0" smtClean="0"/>
              <a:t>naliza los tipos de nacionalismos que surgen en la formación de los Estado-Nación ¿Cuáles son? Diferencias y similitudes </a:t>
            </a:r>
          </a:p>
          <a:p>
            <a:r>
              <a:rPr lang="es-ES" dirty="0" smtClean="0"/>
              <a:t>4</a:t>
            </a:r>
            <a:r>
              <a:rPr lang="es-ES" dirty="0"/>
              <a:t>. ¿Cuál es la importancia política de la constitución de 1833? Argumenta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595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ESTRUCTURA:</a:t>
            </a:r>
            <a:endParaRPr lang="es-ES" dirty="0"/>
          </a:p>
          <a:p>
            <a:r>
              <a:rPr lang="es-ES" dirty="0"/>
              <a:t>1 Portada</a:t>
            </a:r>
          </a:p>
          <a:p>
            <a:r>
              <a:rPr lang="es-ES" dirty="0"/>
              <a:t>Letra: </a:t>
            </a:r>
            <a:r>
              <a:rPr lang="es-ES" dirty="0" err="1"/>
              <a:t>arial</a:t>
            </a:r>
            <a:r>
              <a:rPr lang="es-ES" dirty="0"/>
              <a:t> 11</a:t>
            </a:r>
          </a:p>
          <a:p>
            <a:r>
              <a:rPr lang="es-ES" dirty="0"/>
              <a:t>Espacio: </a:t>
            </a:r>
            <a:r>
              <a:rPr lang="es-ES" dirty="0" smtClean="0"/>
              <a:t>sencillo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50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 NACIÓN EN EL MUNDO</a:t>
            </a:r>
            <a:endParaRPr lang="es-CL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5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656823"/>
            <a:ext cx="9601196" cy="52190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¿Qué es una nación?</a:t>
            </a:r>
          </a:p>
          <a:p>
            <a:pPr algn="just"/>
            <a:r>
              <a:rPr lang="es-ES" dirty="0"/>
              <a:t>El concepto político de nación se difundió a partir de la Revolución francesa para referirse al conjunto de ciudadanos o personas ligados entre sí por el </a:t>
            </a:r>
            <a:r>
              <a:rPr lang="es-ES" dirty="0" smtClean="0"/>
              <a:t>contrato </a:t>
            </a:r>
            <a:r>
              <a:rPr lang="es-ES" dirty="0"/>
              <a:t>social que les otorga derechos y deberes. Bajo este marco, el origen y propósito del Estado es hacer cumplir este contrato. Posteriormente, el término se amplió a dimensiones culturales, étnicas, lingüísticas e incluso históricas.</a:t>
            </a:r>
          </a:p>
          <a:p>
            <a:pPr algn="just"/>
            <a:r>
              <a:rPr lang="es-ES" dirty="0"/>
              <a:t>Sobre esta base, el nacionalismo exaltó el </a:t>
            </a:r>
            <a:r>
              <a:rPr lang="es-ES" dirty="0" smtClean="0"/>
              <a:t>sentimiento </a:t>
            </a:r>
            <a:r>
              <a:rPr lang="es-ES" dirty="0"/>
              <a:t>de unidad de una comunidad que comparte ciertas características y fomentó el deseo de los pueblos de que sus fronteras políticas coincidieran con los límites de su comunidad nacional.</a:t>
            </a:r>
          </a:p>
          <a:p>
            <a:pPr algn="just"/>
            <a:r>
              <a:rPr lang="es-ES" dirty="0"/>
              <a:t>Así, el nacionalismo estimuló la formación de Estados nacionales a través de dos formas:</a:t>
            </a:r>
          </a:p>
          <a:p>
            <a:pPr marL="0" indent="0" algn="just">
              <a:buNone/>
            </a:pPr>
            <a:r>
              <a:rPr lang="es-ES" dirty="0" smtClean="0"/>
              <a:t>1. Movimientos </a:t>
            </a:r>
            <a:r>
              <a:rPr lang="es-ES" dirty="0"/>
              <a:t>de división. Algunos movimientos nacionalistas pretendían separarse de una unidad </a:t>
            </a:r>
            <a:r>
              <a:rPr lang="es-ES" dirty="0" smtClean="0"/>
              <a:t>política </a:t>
            </a:r>
            <a:r>
              <a:rPr lang="es-ES" dirty="0"/>
              <a:t>más grande y formar su propio Estado. Algunos ejemplos fueron los movimientos nacionalistas que surgieron en Bélgica, que se separó de los Países Bajos, y en Grecia, que se independizó del Imperio otomano.</a:t>
            </a:r>
          </a:p>
          <a:p>
            <a:pPr marL="0" indent="0" algn="just">
              <a:buNone/>
            </a:pPr>
            <a:r>
              <a:rPr lang="es-ES" dirty="0" smtClean="0"/>
              <a:t>2. Unificación </a:t>
            </a:r>
            <a:r>
              <a:rPr lang="es-ES" dirty="0"/>
              <a:t>de nacionalidades. Otros tipos de </a:t>
            </a:r>
            <a:r>
              <a:rPr lang="es-ES" dirty="0" smtClean="0"/>
              <a:t>movimientos </a:t>
            </a:r>
            <a:r>
              <a:rPr lang="es-ES" dirty="0"/>
              <a:t>nacionalistas tuvieron un carácter </a:t>
            </a:r>
            <a:r>
              <a:rPr lang="es-ES" dirty="0" smtClean="0"/>
              <a:t>integrador</a:t>
            </a:r>
            <a:r>
              <a:rPr lang="es-ES" dirty="0"/>
              <a:t>, es decir, pretendían unir en un solo Estado-nación diversos territorios que eran independientes o que estaban bajo el dominio de otro Estado. Los ejemplos más claros fueron Alemania e Italia.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4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El nacionalismo como justificación de </a:t>
            </a:r>
            <a:r>
              <a:rPr lang="es-ES" dirty="0" smtClean="0"/>
              <a:t>expansión</a:t>
            </a:r>
            <a:r>
              <a:rPr lang="es-ES" dirty="0"/>
              <a:t>. A partir de los movimientos nacionalistas del siglo XIX comenzaron a surgir visiones más radicales que utilizaron el concepto de nación como </a:t>
            </a:r>
            <a:r>
              <a:rPr lang="es-ES" dirty="0" smtClean="0"/>
              <a:t>justificación </a:t>
            </a:r>
            <a:r>
              <a:rPr lang="es-ES" dirty="0"/>
              <a:t>para expandir sus territorios, e incluso, para </a:t>
            </a:r>
            <a:r>
              <a:rPr lang="es-ES" dirty="0" smtClean="0"/>
              <a:t>asesinar </a:t>
            </a:r>
            <a:r>
              <a:rPr lang="es-ES" dirty="0"/>
              <a:t>a aquellos que se resistieran a su dominación o que no fueran parte de su identidad nacional. Así, a lo largo de todo el siglo XX, se desencadenaron </a:t>
            </a:r>
            <a:r>
              <a:rPr lang="es-ES" dirty="0" smtClean="0"/>
              <a:t>conflictos </a:t>
            </a:r>
            <a:r>
              <a:rPr lang="es-ES" dirty="0"/>
              <a:t>mundiales, como la dominación imperialista, la Primera y Segunda Guerra Mundial, y la Guerra Fría. En este contexto, uno de los ejemplos más </a:t>
            </a:r>
            <a:r>
              <a:rPr lang="es-ES" dirty="0" smtClean="0"/>
              <a:t>representativos del </a:t>
            </a:r>
            <a:r>
              <a:rPr lang="es-ES" dirty="0"/>
              <a:t>nacionalismo extremo fueron los nazis en Alemania, cuyo expansionismo y política antisemita terminaron provocando el estallido de la Segunda Guerra Mundial en 1939.</a:t>
            </a:r>
          </a:p>
          <a:p>
            <a:pPr algn="just"/>
            <a:r>
              <a:rPr lang="es-ES" dirty="0"/>
              <a:t>La persistencia de demandas de autonomía. En la actualidad, la globalización y la conectividad han hecho visibles las demandas de grupos minoritarios que hasta este momento no habían sido escucha- dos y que, tal como lo hicieron italianos y alemanes durante el siglo XIX, buscan consolidarse como Esta- dos nacionales. Algunos ejemplos son los procesos independentistas en África y Asia que se vivieron durante el siglo XX, las actuales reivindicaciones de diversos pueblos indígenas que buscan ser </a:t>
            </a:r>
            <a:r>
              <a:rPr lang="es-ES" dirty="0" smtClean="0"/>
              <a:t>reconocidos </a:t>
            </a:r>
            <a:r>
              <a:rPr lang="es-ES" dirty="0"/>
              <a:t>en administraciones políticas que muchas veces no respetan sus características culturales, o las </a:t>
            </a:r>
            <a:r>
              <a:rPr lang="es-ES" dirty="0" smtClean="0"/>
              <a:t>minorías </a:t>
            </a:r>
            <a:r>
              <a:rPr lang="es-ES" dirty="0"/>
              <a:t>separatistas que pretenden conformar naciones independientes de un Estado-nación del que no se consideran parte.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10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998" y="434613"/>
            <a:ext cx="8906004" cy="59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 NACIÓN EN AMÉRICA </a:t>
            </a:r>
            <a:endParaRPr lang="es-CL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9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94704"/>
            <a:ext cx="9601196" cy="4781164"/>
          </a:xfrm>
        </p:spPr>
        <p:txBody>
          <a:bodyPr>
            <a:normAutofit fontScale="77500" lnSpcReduction="20000"/>
          </a:bodyPr>
          <a:lstStyle/>
          <a:p>
            <a:r>
              <a:rPr lang="es-ES" sz="2600" dirty="0" smtClean="0"/>
              <a:t>Los </a:t>
            </a:r>
            <a:r>
              <a:rPr lang="es-ES" sz="2600" dirty="0"/>
              <a:t>Estados nacionales en </a:t>
            </a:r>
            <a:r>
              <a:rPr lang="es-ES" sz="2600" dirty="0" smtClean="0"/>
              <a:t>América.</a:t>
            </a:r>
          </a:p>
          <a:p>
            <a:pPr marL="0" indent="0">
              <a:buNone/>
            </a:pPr>
            <a:r>
              <a:rPr lang="es-ES" dirty="0" smtClean="0"/>
              <a:t>Después </a:t>
            </a:r>
            <a:r>
              <a:rPr lang="es-ES" dirty="0"/>
              <a:t>de lograr su independencia, los territorios que integraban los virreinatos hispanoamericanos enfrentaron diversas dificultades para conformarse como Estados nacionales.</a:t>
            </a:r>
          </a:p>
          <a:p>
            <a:pPr marL="0" indent="0">
              <a:buNone/>
            </a:pPr>
            <a:r>
              <a:rPr lang="es-ES" dirty="0" smtClean="0"/>
              <a:t>1. El </a:t>
            </a:r>
            <a:r>
              <a:rPr lang="es-ES" dirty="0"/>
              <a:t>debate entre centralismo y federalismo. Una de las principales discusiones que se dieron al interior de las nuevas naciones fue la que enfrentó al centralismo, que buscaba establecer un Estado unitario y un poder central, con el federalismo, que pretendía otorgar autonomía a sus estados </a:t>
            </a:r>
            <a:r>
              <a:rPr lang="es-ES" dirty="0" smtClean="0"/>
              <a:t>federales</a:t>
            </a:r>
            <a:r>
              <a:rPr lang="es-ES" dirty="0"/>
              <a:t>. En México, esta lucha estuvo unida también a las diferencias políticas entre conservadores y liberales.</a:t>
            </a:r>
          </a:p>
          <a:p>
            <a:pPr marL="0" indent="0">
              <a:buNone/>
            </a:pPr>
            <a:r>
              <a:rPr lang="es-ES" dirty="0" smtClean="0"/>
              <a:t>2. El </a:t>
            </a:r>
            <a:r>
              <a:rPr lang="es-ES" dirty="0"/>
              <a:t>término del proyecto bolivariano. </a:t>
            </a:r>
            <a:r>
              <a:rPr lang="es-ES" dirty="0" smtClean="0"/>
              <a:t>En </a:t>
            </a:r>
            <a:r>
              <a:rPr lang="es-ES" dirty="0"/>
              <a:t>1819, Bolívar llevaría a cabo parte de este sueño al impulsar la creación de la Gran </a:t>
            </a:r>
            <a:r>
              <a:rPr lang="es-ES" dirty="0" smtClean="0"/>
              <a:t>Colombia</a:t>
            </a:r>
            <a:r>
              <a:rPr lang="es-ES" dirty="0"/>
              <a:t>, que unificó los territorios actuales de Panamá, Ecuador, Colombia y Venezuela. Sin embargo, las diferencias entre sus habitantes impidieron que el proyecto perdurara.</a:t>
            </a:r>
          </a:p>
          <a:p>
            <a:pPr marL="0" indent="0">
              <a:buNone/>
            </a:pPr>
            <a:r>
              <a:rPr lang="es-ES" dirty="0" smtClean="0"/>
              <a:t>3. Los </a:t>
            </a:r>
            <a:r>
              <a:rPr lang="es-ES" dirty="0"/>
              <a:t>conflictos entre las nuevas naciones. Otro de los problemas que debieron enfrentar los </a:t>
            </a:r>
            <a:r>
              <a:rPr lang="es-ES" dirty="0" smtClean="0"/>
              <a:t>Estados </a:t>
            </a:r>
            <a:r>
              <a:rPr lang="es-ES" dirty="0"/>
              <a:t>nacionales americanos fueron los conflictos </a:t>
            </a:r>
            <a:r>
              <a:rPr lang="es-ES" dirty="0" smtClean="0"/>
              <a:t>territoriales </a:t>
            </a:r>
            <a:r>
              <a:rPr lang="es-ES" dirty="0"/>
              <a:t>con los países vecinos.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 Las </a:t>
            </a:r>
            <a:r>
              <a:rPr lang="es-ES" dirty="0"/>
              <a:t>intervenciones extranjeras. Además de los conflictos territoriales con las naciones vecinas, los nuevos Estados americanos debieron enfrentar amenazas e invasiones externas al continente</a:t>
            </a:r>
            <a:r>
              <a:rPr lang="es-ES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70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71977"/>
            <a:ext cx="9601196" cy="4703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5. Las </a:t>
            </a:r>
            <a:r>
              <a:rPr lang="es-ES" dirty="0"/>
              <a:t>diferencias étnicas y culturales. Para la gran parte de las naciones latinoamericanas, el logro de la independencia no terminó con las diferencias sociales del período colonial. Mientras que las minorías </a:t>
            </a:r>
            <a:r>
              <a:rPr lang="es-ES" dirty="0" smtClean="0"/>
              <a:t>criollas </a:t>
            </a:r>
            <a:r>
              <a:rPr lang="es-ES" dirty="0"/>
              <a:t>consiguieron consolidar su poder social y político, para los mestizos, los indígenas y los esclavos negros las condiciones de vida casi no </a:t>
            </a:r>
            <a:r>
              <a:rPr lang="es-ES" dirty="0" smtClean="0"/>
              <a:t>cambiaron. (Brasil</a:t>
            </a:r>
            <a:r>
              <a:rPr lang="es-ES" dirty="0"/>
              <a:t>, el último de los Estados latinoamericanos en abolir la esclavitud en 1888. Algunos historiadores plantean que esto se debió a la importancia económica que tenía el trabajo de los </a:t>
            </a:r>
            <a:r>
              <a:rPr lang="es-ES" dirty="0" smtClean="0"/>
              <a:t>esclavos).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7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ESTADO-NACIÓN EN CHILE </a:t>
            </a:r>
            <a:endParaRPr lang="es-CL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7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565</TotalTime>
  <Words>1302</Words>
  <Application>Microsoft Office PowerPoint</Application>
  <PresentationFormat>Personalizado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 La Construcción del  Estado-Nación  </vt:lpstr>
      <vt:lpstr>ESTADO- NACIÓN EN EL MUNDO</vt:lpstr>
      <vt:lpstr>Presentación de PowerPoint</vt:lpstr>
      <vt:lpstr>Presentación de PowerPoint</vt:lpstr>
      <vt:lpstr>Presentación de PowerPoint</vt:lpstr>
      <vt:lpstr>ESTADO- NACIÓN EN AMÉRICA </vt:lpstr>
      <vt:lpstr>Presentación de PowerPoint</vt:lpstr>
      <vt:lpstr>Presentación de PowerPoint</vt:lpstr>
      <vt:lpstr>ESTADO-NACIÓN EN CHILE </vt:lpstr>
      <vt:lpstr>Presentación de PowerPoint</vt:lpstr>
      <vt:lpstr> </vt:lpstr>
      <vt:lpstr>Presentación de PowerPoint</vt:lpstr>
      <vt:lpstr>Actividad: online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Apoderados</dc:title>
  <dc:creator>Profesor 21</dc:creator>
  <cp:lastModifiedBy>HP</cp:lastModifiedBy>
  <cp:revision>80</cp:revision>
  <dcterms:created xsi:type="dcterms:W3CDTF">2020-10-20T12:39:06Z</dcterms:created>
  <dcterms:modified xsi:type="dcterms:W3CDTF">2020-11-16T16:50:35Z</dcterms:modified>
</cp:coreProperties>
</file>