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16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0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62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6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48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05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30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46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es-CL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BA437-A41D-42A7-8A64-B16A72E85F90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2102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0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3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8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9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5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8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8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96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oximoron/" TargetMode="External"/><Relationship Id="rId2" Type="http://schemas.openxmlformats.org/officeDocument/2006/relationships/hyperlink" Target="https://www.significados.com/paradoja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ignificados.com/onomatopeya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pleonasmo/" TargetMode="External"/><Relationship Id="rId2" Type="http://schemas.openxmlformats.org/officeDocument/2006/relationships/hyperlink" Target="https://www.significados.com/sinestesia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ignificados.com/perifrasi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analogia/" TargetMode="External"/><Relationship Id="rId2" Type="http://schemas.openxmlformats.org/officeDocument/2006/relationships/hyperlink" Target="https://www.significados.com/metafor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ignificados.com/hiperbole/" TargetMode="External"/><Relationship Id="rId5" Type="http://schemas.openxmlformats.org/officeDocument/2006/relationships/hyperlink" Target="https://www.significados.com/comparacion/" TargetMode="External"/><Relationship Id="rId4" Type="http://schemas.openxmlformats.org/officeDocument/2006/relationships/hyperlink" Target="https://www.significados.com/simi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sinecdoque/" TargetMode="External"/><Relationship Id="rId2" Type="http://schemas.openxmlformats.org/officeDocument/2006/relationships/hyperlink" Target="https://www.significados.com/metonimia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ignificados.com/anafor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epiteto/" TargetMode="External"/><Relationship Id="rId2" Type="http://schemas.openxmlformats.org/officeDocument/2006/relationships/hyperlink" Target="https://www.significados.com/personificacion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ignificados.com/alegoria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hiperbaton/" TargetMode="External"/><Relationship Id="rId2" Type="http://schemas.openxmlformats.org/officeDocument/2006/relationships/hyperlink" Target="https://www.significados.com/aliteracion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ignificados.com/ironi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0563" y="320090"/>
            <a:ext cx="2143125" cy="21431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363578" y="2662990"/>
            <a:ext cx="1050757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8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ivaldi" panose="03020602050506090804" pitchFamily="66" charset="0"/>
                <a:ea typeface="+mn-ea"/>
                <a:cs typeface="+mn-cs"/>
              </a:rPr>
              <a:t>Lenguaje y Comunicación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ivaldi" panose="03020602050506090804" pitchFamily="66" charset="0"/>
                <a:ea typeface="+mn-ea"/>
                <a:cs typeface="+mn-cs"/>
              </a:rPr>
              <a:t>Profesor: Dave J. Villarroel V</a:t>
            </a:r>
            <a:endParaRPr kumimoji="0" lang="es-CL" sz="2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ivaldi" panose="030206020505060908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9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ivaldi" panose="030206020505060908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5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2505" y="545431"/>
            <a:ext cx="1171073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Paradoja</a:t>
            </a:r>
            <a:endParaRPr kumimoji="0" lang="es-MX" sz="2800" b="0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2"/>
              </a:rPr>
              <a:t>paradoja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implica el uso de expresiones, ideas, conceptos o frases en las cuales hay una supuesta contradicción que, en realidad, tiene la intención de enfatizar o darle un nuevo sentido a aquello de lo que habla.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“Solo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sé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que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no sé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nada”.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“Si anhelas la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paz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prepárate para la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guerra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”.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Oxímoron</a:t>
            </a:r>
            <a:endParaRPr kumimoji="0" lang="es-MX" sz="28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El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3"/>
              </a:rPr>
              <a:t>oxímoron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 una figura literaria que consiste en generar contradicción, ironía o incoherencia en una frase al colocar palabras o ideas contrarias.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“Hubo un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silencio ensordecedor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”.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“En ocasiones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menos es más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”.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Onomatopeya</a:t>
            </a:r>
            <a:endParaRPr kumimoji="0" lang="es-MX" sz="2800" b="0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4"/>
              </a:rPr>
              <a:t>onomatopeya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 la representación escrita de un sonido como: clic, crack, </a:t>
            </a:r>
            <a:r>
              <a:rPr kumimoji="0" lang="es-MX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plaf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</a:t>
            </a:r>
            <a:r>
              <a:rPr kumimoji="0" lang="es-MX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puff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</a:t>
            </a:r>
            <a:r>
              <a:rPr kumimoji="0" lang="es-MX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pss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etc. Es una manera de vocalizar los sonidos que pueden generar ciertos objetos o animales.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“Al apretar el plástico sonó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crack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indicando que lo había roto”.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¡</a:t>
            </a:r>
            <a:r>
              <a:rPr kumimoji="0" lang="es-MX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Miiiaaauuu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Así me saludó el gato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”.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9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2716" y="385011"/>
            <a:ext cx="1179094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Sinestesia</a:t>
            </a:r>
            <a:endParaRPr kumimoji="0" lang="es-MX" sz="2800" b="0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2"/>
              </a:rPr>
              <a:t>sinestesia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consiste en atribuir una sensación (auditiva, olfativa, visual, gustativa, táctil) a un objeto al cual no le corresponde convencionalmente.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“El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amargo pasado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que no olvido”. Hace referencia a una difícil experiencia.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Suavizó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la noche de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dulzura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de plata”, en poema “Nocturno” de Rubén Darío. Se refiere a un momento de ternura.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Pleonasmo</a:t>
            </a:r>
            <a:endParaRPr kumimoji="0" lang="es-MX" sz="28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En el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3"/>
              </a:rPr>
              <a:t>pleonasmo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se produce una redundancia al emplear vocablos que podrían resultar innecesarios para entender el sentido completo de una frase, por lo general con la finalidad de intensificar su significado.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“Cuento con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todos y cada uno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de los presentes”. Se refuerza la idea de que todos participen en lago.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“Te vi con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mis propios ojos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”. Se hace énfasis en que vio con sus ojos.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Perífrasis</a:t>
            </a:r>
            <a:endParaRPr kumimoji="0" lang="es-MX" sz="28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Como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4"/>
              </a:rPr>
              <a:t>perífrasis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se denomina cierta forma de expresarse dando rodeos o empleando más palabras de las que normalmente hubieran sido necesarias para comunicar una idea o concepto.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“Dio su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último suspiro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esta mañana”, para indicar que alguien falleció.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“El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Ser Supremo,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creador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del cielo y la tierra”, para decir Dios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9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286602" y="549275"/>
            <a:ext cx="11573301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4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Motivo lírico: </a:t>
            </a:r>
            <a:br>
              <a:rPr kumimoji="0" lang="es-MX" altLang="es-MX" sz="4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endParaRPr kumimoji="0" lang="es-MX" altLang="es-MX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Es cada  momento de una obra lírica en que se expresa la interioridad del hablante y los sentimientos y emociones que experimenta ante un  objeto,  elemento o aspecto de la realidad.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/>
            </a:r>
            <a:b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/>
            </a:r>
            <a:b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Los motivos son vivencias para el alma humana.</a:t>
            </a:r>
            <a:b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Son portadores de un mensaje espiritual. Pueden ser motivos líricos el amor, la Patria, la alegría frente a una actitud, la naturaleza, la angustia por  el transcurrir de la vida, etc.</a:t>
            </a:r>
            <a:endParaRPr kumimoji="0" lang="es-CL" altLang="es-MX" sz="2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altLang="es-MX" sz="1800" b="0" i="0" u="none" strike="noStrike" kern="1200" cap="none" spc="0" normalizeH="0" baseline="0" noProof="0" dirty="0">
              <a:ln>
                <a:noFill/>
              </a:ln>
              <a:solidFill>
                <a:srgbClr val="90BA4C">
                  <a:lumMod val="20000"/>
                  <a:lumOff val="80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0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285751"/>
            <a:ext cx="8642350" cy="62388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MX" altLang="es-MX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Ejemplo:</a:t>
            </a:r>
            <a:r>
              <a:rPr lang="es-MX" altLang="es-MX" sz="54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MX" altLang="es-MX" sz="2400" i="1" dirty="0">
              <a:solidFill>
                <a:schemeClr val="accent4">
                  <a:lumMod val="20000"/>
                  <a:lumOff val="80000"/>
                </a:schemeClr>
              </a:solidFill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“¡Cómo de entre mis manos te resbalas!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¡Oh, cómo te deslizas, edad mía!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 ¡Qué mudos pasos traes, oh, muerte fría,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  pues con callado pie todo lo igualas!...”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MX" altLang="es-MX" sz="2000" i="1" dirty="0">
              <a:solidFill>
                <a:schemeClr val="accent4">
                  <a:lumMod val="20000"/>
                  <a:lumOff val="80000"/>
                </a:schemeClr>
              </a:solidFill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MX" altLang="es-MX" sz="2000" i="1" dirty="0">
              <a:solidFill>
                <a:schemeClr val="accent4">
                  <a:lumMod val="20000"/>
                  <a:lumOff val="80000"/>
                </a:schemeClr>
              </a:solidFill>
              <a:latin typeface="Constantia" panose="02030602050306030303" pitchFamily="18" charset="0"/>
            </a:endParaRP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MX" altLang="es-MX" sz="20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                                                                “</a:t>
            </a: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Por una mirada, un mundo;        por una sonrisa, un cielo,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por un beso…, ¡yo no sé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que te diera por un beso!”</a:t>
            </a:r>
            <a:endParaRPr lang="es-ES" altLang="es-MX" sz="2400" i="1" dirty="0">
              <a:solidFill>
                <a:schemeClr val="accent4">
                  <a:lumMod val="20000"/>
                  <a:lumOff val="8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4606925" y="4868864"/>
            <a:ext cx="1849438" cy="1152525"/>
          </a:xfrm>
          <a:prstGeom prst="wedgeEllipseCallout">
            <a:avLst>
              <a:gd name="adj1" fmla="val 76278"/>
              <a:gd name="adj2" fmla="val 20773"/>
            </a:avLst>
          </a:prstGeom>
          <a:solidFill>
            <a:srgbClr val="FF9900"/>
          </a:solidFill>
          <a:ln w="25400">
            <a:solidFill>
              <a:srgbClr val="FF7C0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Motivo 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El Amor</a:t>
            </a:r>
            <a:endParaRPr kumimoji="0" lang="es-ES_tradnl" altLang="es-MX" sz="2000" b="1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7745414" y="1341438"/>
            <a:ext cx="1800225" cy="1536700"/>
          </a:xfrm>
          <a:prstGeom prst="wedgeEllipseCallout">
            <a:avLst>
              <a:gd name="adj1" fmla="val -74537"/>
              <a:gd name="adj2" fmla="val 54241"/>
            </a:avLst>
          </a:prstGeom>
          <a:solidFill>
            <a:srgbClr val="FF9900"/>
          </a:solidFill>
          <a:ln w="25400">
            <a:solidFill>
              <a:srgbClr val="FF7C0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Motivo 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Angustia por el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Paso del tiempo que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conduce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  la muerte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MX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18437" name="Picture 7" descr="ATT261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3789363"/>
            <a:ext cx="19272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9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188913"/>
            <a:ext cx="8374063" cy="6553200"/>
          </a:xfrm>
        </p:spPr>
        <p:txBody>
          <a:bodyPr rtlCol="0">
            <a:normAutofit/>
          </a:bodyPr>
          <a:lstStyle/>
          <a:p>
            <a:pPr marL="0" indent="11113" algn="just">
              <a:spcAft>
                <a:spcPts val="0"/>
              </a:spcAft>
              <a:buNone/>
              <a:defRPr/>
            </a:pPr>
            <a:r>
              <a:rPr lang="es-MX" sz="36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Objeto lírico</a:t>
            </a:r>
            <a:r>
              <a:rPr lang="es-MX" sz="3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.</a:t>
            </a:r>
            <a:r>
              <a:rPr lang="es-MX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s-MX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Puede ser una persona, animal, cosa, objeto personificado que sirve al hablante lírico para expresar  su interioridad.</a:t>
            </a:r>
            <a:endParaRPr lang="es-MX" altLang="es-MX" sz="2800" b="1" i="1" dirty="0">
              <a:solidFill>
                <a:schemeClr val="accent4">
                  <a:lumMod val="20000"/>
                  <a:lumOff val="80000"/>
                </a:schemeClr>
              </a:solidFill>
              <a:latin typeface="Monotype Corsiva" panose="03010101010201010101" pitchFamily="66" charset="0"/>
            </a:endParaRPr>
          </a:p>
          <a:p>
            <a:pPr>
              <a:spcAft>
                <a:spcPts val="0"/>
              </a:spcAft>
              <a:buNone/>
              <a:defRPr/>
            </a:pPr>
            <a:r>
              <a:rPr lang="es-MX" altLang="es-MX" sz="2000" b="1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Ejemplo: </a:t>
            </a:r>
          </a:p>
          <a:p>
            <a:pPr algn="r">
              <a:spcAft>
                <a:spcPts val="0"/>
              </a:spcAft>
              <a:buNone/>
              <a:defRPr/>
            </a:pPr>
            <a:r>
              <a:rPr lang="es-MX" altLang="es-MX" sz="20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		“</a:t>
            </a: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Vosotras, las familiares,</a:t>
            </a:r>
          </a:p>
          <a:p>
            <a:pPr algn="r">
              <a:spcAft>
                <a:spcPts val="0"/>
              </a:spcAft>
              <a:buNone/>
              <a:defRPr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		inevitables golosas,</a:t>
            </a:r>
          </a:p>
          <a:p>
            <a:pPr algn="r">
              <a:spcAft>
                <a:spcPts val="0"/>
              </a:spcAft>
              <a:buNone/>
              <a:defRPr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		vosotras, moscas vulgares</a:t>
            </a:r>
          </a:p>
          <a:p>
            <a:pPr algn="r">
              <a:spcAft>
                <a:spcPts val="0"/>
              </a:spcAft>
              <a:buNone/>
              <a:defRPr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me evocáis todas las cosas.”</a:t>
            </a:r>
          </a:p>
          <a:p>
            <a:pPr>
              <a:spcAft>
                <a:spcPts val="0"/>
              </a:spcAft>
              <a:buNone/>
              <a:defRPr/>
            </a:pPr>
            <a:endParaRPr lang="es-MX" altLang="es-MX" sz="2400" i="1" dirty="0">
              <a:solidFill>
                <a:schemeClr val="accent4">
                  <a:lumMod val="20000"/>
                  <a:lumOff val="80000"/>
                </a:schemeClr>
              </a:solidFill>
              <a:latin typeface="Monotype Corsiva" panose="03010101010201010101" pitchFamily="66" charset="0"/>
            </a:endParaRPr>
          </a:p>
          <a:p>
            <a:pPr>
              <a:spcAft>
                <a:spcPts val="0"/>
              </a:spcAft>
              <a:buNone/>
              <a:defRPr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“Porque es áspera y fea,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porque todas sus ramas son grises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yo le tengo piedad a la higuera</a:t>
            </a:r>
            <a:r>
              <a:rPr lang="es-ES" altLang="es-MX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 …”</a:t>
            </a:r>
            <a:endParaRPr lang="es-MX" altLang="es-MX" sz="2400" i="1" dirty="0">
              <a:solidFill>
                <a:schemeClr val="accent4">
                  <a:lumMod val="20000"/>
                  <a:lumOff val="80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Aft>
                <a:spcPts val="0"/>
              </a:spcAft>
              <a:buNone/>
              <a:defRPr/>
            </a:pPr>
            <a:r>
              <a:rPr lang="es-MX" altLang="es-MX" sz="24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endParaRPr lang="es-ES" altLang="es-MX" sz="24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3503613" y="2254251"/>
            <a:ext cx="2089150" cy="1655763"/>
          </a:xfrm>
          <a:prstGeom prst="wedgeEllipseCallout">
            <a:avLst>
              <a:gd name="adj1" fmla="val 129963"/>
              <a:gd name="adj2" fmla="val 2856"/>
            </a:avLst>
          </a:prstGeom>
          <a:solidFill>
            <a:srgbClr val="FF9900"/>
          </a:solidFill>
          <a:ln w="25400">
            <a:solidFill>
              <a:srgbClr val="FF7C0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Objeto Lírico 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Las moscas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MX" sz="1800" b="1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7669214" y="4652963"/>
            <a:ext cx="2232025" cy="1223962"/>
          </a:xfrm>
          <a:prstGeom prst="wedgeEllipseCallout">
            <a:avLst>
              <a:gd name="adj1" fmla="val -116694"/>
              <a:gd name="adj2" fmla="val 9981"/>
            </a:avLst>
          </a:prstGeom>
          <a:solidFill>
            <a:srgbClr val="FF9900"/>
          </a:solidFill>
          <a:ln w="25400">
            <a:solidFill>
              <a:srgbClr val="FF7C0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Objeto Lírico 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La higuera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MX" sz="1800" b="1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19461" name="Picture 11" descr="mosca 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275" y="1196975"/>
            <a:ext cx="65563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4" descr="mosca 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2725739"/>
            <a:ext cx="655637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5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8547" y="240632"/>
            <a:ext cx="1163052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Qué son las Figuras literarias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Las figuras literarias, también conocidas como figuras retóricas, 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son formas no convencionales de emplear las palabras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para dotarlas de expresividad, vivacidad o belleza, con el objeto de sorprender, emocionar, sugerir o persuadir.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Las figuras literarias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son típicas del discurso literario 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y de sus distintos géneros (poesía, narrativa, ensayo, drama), en los cuales el lenguaje es un fin en sí mismo, y es transformado para potenciar sus posibilidades expresivas.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No obstante, las figuras literarias no son exclusivas de la literatura, sino que también se emplean en nuestro lenguaje coloquial, incluso algunas están ya asimiladas a este, en ciertas expresiones o giros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9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2927" y="256674"/>
            <a:ext cx="11582400" cy="6712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Metáfora</a:t>
            </a:r>
            <a:endParaRPr kumimoji="0" lang="es-MX" sz="18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2"/>
              </a:rPr>
              <a:t>metáfora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 la relación sutil de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3"/>
              </a:rPr>
              <a:t>analogía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o semejanza que se establece entre dos ideas o imágenes.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“Tus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ojos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son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verde selva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”. Para indicar que el color de los ojos se asemejan al color de la selva.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“Era su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cabellera obscura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/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hecha de noche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y de dolor”, en el poema “Canción de otoño y primavera”, de Rubén Darío. Se relaciona el color del cabello con la oscuridad de la noche.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Símil </a:t>
            </a:r>
            <a:r>
              <a:rPr kumimoji="0" lang="es-MX" sz="2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 comparación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El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4"/>
              </a:rPr>
              <a:t>símil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o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5"/>
              </a:rPr>
              <a:t>comparación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consiste en establecer una relación de semejanza entre dos elementos que viene introducida por un elemento relacional explícito.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“Eres fría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como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el hielo”.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Se arrojó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sobre ella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cual águila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sobre su presa”.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Hipérbole</a:t>
            </a:r>
            <a:endParaRPr kumimoji="0" lang="es-MX" sz="28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6"/>
              </a:rPr>
              <a:t>hipérbole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tiene lugar cuando se aumenta o disminuye de manera exagerada un aspecto o característica de una cosa.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“Le pedí disculpas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mil veces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”. Es una manera de explicar que se pidió disculpa de manera reiterada.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“Te amo hasta el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infinito y más allá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”. Expresa un amor si fin.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“Lloró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ríos de lágrimas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al partir”. Se refiere a que la persona lloró mucho.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26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6674" y="224589"/>
            <a:ext cx="1167865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Metonimia</a:t>
            </a:r>
            <a:endParaRPr kumimoji="0" lang="es-MX" sz="20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2"/>
              </a:rPr>
              <a:t>metonimia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consiste en designar una cosa con el nombre de otra, con la cual tiene una relación de presencia o cercanía.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“Siempre bebe un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jerez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después de la comida”, en referencia al vino que se produce en dicha región.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“Los jóvenes juraron lealtad a la bandera”, para indicar que se juró lealtad al país.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Sinécdoque</a:t>
            </a:r>
            <a:endParaRPr kumimoji="0" lang="es-MX" sz="20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3"/>
              </a:rPr>
              <a:t>sinécdoque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 una figura literaria en la cual se denomina a una cosa en relación del todo por la parte (o viceversa), la especie por el género (o al revés) o el material por el nombre de la cosa.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“Usó un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acero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para el combate”, en referencia a la espada.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“Estoy buscando un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techo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donde vivir”, en referencia a una vivienda.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Anáfora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4"/>
              </a:rPr>
              <a:t>anáfora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consiste en la repetición rítmica de determinados sonidos o palabras al principio de un verso o de una frase.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Aquí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todo se sabe,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aquí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no hay secretos”.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Ni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esperanza fallida,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ni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trabajos injustos,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ni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pena inmerecida”, del poema “En paz”, de Amado Nervo.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7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2716" y="288758"/>
            <a:ext cx="1164656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Prosopopeya </a:t>
            </a:r>
            <a:r>
              <a:rPr kumimoji="0" lang="es-MX" sz="2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 personificación</a:t>
            </a:r>
            <a:endParaRPr kumimoji="0" lang="es-MX" sz="20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 prosopopeya o </a:t>
            </a:r>
            <a:r>
              <a:rPr kumimoji="0" lang="es-MX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2"/>
              </a:rPr>
              <a:t>personificación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 el procedimiento retórico que consiste en atribuir cualidades propias de un ser racional o animado a otro inanimado.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“La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Luna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me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sonreía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desde lo alto del cielo”.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“El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reloj 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nos 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grita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la hora”.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Epíteto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El </a:t>
            </a:r>
            <a:r>
              <a:rPr kumimoji="0" lang="es-MX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3"/>
              </a:rPr>
              <a:t>epíteto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 el adjetivo que se emplea para atribuirle cualidades al sustantivo a que acompaña.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Rudo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camino”, se refiere a un difícil camino.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Dulce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espera”, para indicar que la espera para saber algo aún no ha acabado.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Tierna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alegría”, para referirse a que un sentimiento de ternura.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Alegoría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4"/>
              </a:rPr>
              <a:t>alegoría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 un procedimiento retórico complejo en el cual, por medio de un conjunto de asociaciones metafóricas, se construye un concepto o una idea más amplios.</a:t>
            </a:r>
          </a:p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El mito de Hércules es una alegoría sobre la fuerza o el esfuerzo heroico.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El poema “Cultivo una rosa blanca”, de José Martí, que es una alegoría de la amistad.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6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2716" y="192505"/>
            <a:ext cx="1164656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Aliteración</a:t>
            </a:r>
            <a:endParaRPr kumimoji="0" lang="es-MX" sz="28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La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2"/>
              </a:rPr>
              <a:t>aliteración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consiste en la repetición de un mismo sonido o sonidos similares, sobre todo consonánticos, en una misma frase u oración con la finalidad de producir cierto efecto sonoro en la lectura.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“Infame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tur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ba de noc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tur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nas aves”. Fábula de </a:t>
            </a:r>
            <a:r>
              <a:rPr kumimoji="0" lang="es-MX" sz="1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Polifemo y Galatea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Luis de Góngora y </a:t>
            </a:r>
            <a:r>
              <a:rPr kumimoji="0" lang="es-MX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Argote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“Lo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u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piro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 e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capan de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u boca de fre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a”, del poema “Sonatina” de Rubén Darío, los suspiros son emulados con la repetición del sonido fricativo de la </a:t>
            </a:r>
            <a:r>
              <a:rPr kumimoji="0" lang="es-MX" sz="1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Hipérbaton</a:t>
            </a:r>
            <a:endParaRPr kumimoji="0" lang="es-MX" sz="28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El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3"/>
              </a:rPr>
              <a:t>hipérbaton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es una figura literaria en la que la que se altera el orden convencional de las palabras por razones expresivas o, en el caso de la poesía, para ajustarlo a la métrica, el ritmo o la rima de la frase.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“Si mal no recuerdo”, para referirse a ‘si no recuerdo mal’.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“Del salón en el ángulo oscuro,/ de su dueño tal vez olvidada,/ silenciosa y cubierta de polvo,/</a:t>
            </a:r>
            <a:r>
              <a:rPr kumimoji="0" lang="es-MX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veíase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el arpa”. “Rima VII”, de Gustavo Adolfo Bécquer.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Ironía</a:t>
            </a:r>
            <a:endParaRPr kumimoji="0" lang="es-MX" sz="28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En la </a:t>
            </a:r>
            <a:r>
              <a: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  <a:hlinkClick r:id="rId4"/>
              </a:rPr>
              <a:t>ironía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se da a entender una cosa expresando lo opuesto de lo que, en realidad, se quiere decir o se piensa.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Ejemplos: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“¡Qué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buen bailarín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eres!”, se refiere a alguien que no sabe bailar.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“Soy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tan inteligente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que a veces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no entiendo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 una palabra de lo que digo”, Oscar Wilde.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5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170</Words>
  <Application>Microsoft Office PowerPoint</Application>
  <PresentationFormat>Panorámica</PresentationFormat>
  <Paragraphs>136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Constantia</vt:lpstr>
      <vt:lpstr>Monotype Corsiva</vt:lpstr>
      <vt:lpstr>Trebuchet MS</vt:lpstr>
      <vt:lpstr>Vivaldi</vt:lpstr>
      <vt:lpstr>Wingdings</vt:lpstr>
      <vt:lpstr>Celestial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Dave Villarroel</dc:creator>
  <cp:lastModifiedBy>Dave Villarroel</cp:lastModifiedBy>
  <cp:revision>1</cp:revision>
  <dcterms:created xsi:type="dcterms:W3CDTF">2020-11-03T15:38:14Z</dcterms:created>
  <dcterms:modified xsi:type="dcterms:W3CDTF">2020-11-03T15:39:30Z</dcterms:modified>
</cp:coreProperties>
</file>