
<file path=[Content_Types].xml><?xml version="1.0" encoding="utf-8"?>
<Types xmlns="http://schemas.openxmlformats.org/package/2006/content-types">
  <Default Extension="png" ContentType="image/png"/>
  <Default Extension="mp3" ContentType="audio/unknown"/>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Lst>
  <p:sldIdLst>
    <p:sldId id="256" r:id="rId2"/>
    <p:sldId id="257" r:id="rId3"/>
    <p:sldId id="260" r:id="rId4"/>
    <p:sldId id="259" r:id="rId5"/>
    <p:sldId id="267" r:id="rId6"/>
    <p:sldId id="258" r:id="rId7"/>
    <p:sldId id="268" r:id="rId8"/>
    <p:sldId id="266" r:id="rId9"/>
    <p:sldId id="265" r:id="rId10"/>
    <p:sldId id="261" r:id="rId11"/>
    <p:sldId id="263" r:id="rId12"/>
    <p:sldId id="264" r:id="rId13"/>
    <p:sldId id="262" r:id="rId14"/>
    <p:sldId id="270" r:id="rId15"/>
    <p:sldId id="269" r:id="rId16"/>
  </p:sldIdLst>
  <p:sldSz cx="12192000" cy="6858000"/>
  <p:notesSz cx="6858000" cy="9144000"/>
  <p:defaultTextStyle>
    <a:defPPr>
      <a:defRPr lang="es-C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Equipo899" initials="E" lastIdx="3" clrIdx="0">
    <p:extLst>
      <p:ext uri="{19B8F6BF-5375-455C-9EA6-DF929625EA0E}">
        <p15:presenceInfo xmlns="" xmlns:p15="http://schemas.microsoft.com/office/powerpoint/2012/main" userId="Equipo899"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5" autoAdjust="0"/>
    <p:restoredTop sz="94660"/>
  </p:normalViewPr>
  <p:slideViewPr>
    <p:cSldViewPr snapToGrid="0">
      <p:cViewPr>
        <p:scale>
          <a:sx n="77" d="100"/>
          <a:sy n="77" d="100"/>
        </p:scale>
        <p:origin x="-294" y="-4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8-29T14:42:38.836" idx="2">
    <p:pos x="6831" y="567"/>
    <p:text>Hasta 2013, en Chile se han desarrollado 4 plebiscitos comunales. Tres convocados por el alcalde con aprobación del concejo municipal: Las Condes, 1994; Zapallar, 2003 y Peñalolén, 2011, y uno convocado por iniciativa ciudadana: Vitacura 2009. Todos han sido vinculantes, ya que ha sufragado más del 50 % de los electores de las respectivas comunas.</p:text>
    <p:extLst>
      <p:ext uri="{C676402C-5697-4E1C-873F-D02D1690AC5C}">
        <p15:threadingInfo xmlns=""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8-29T14:58:39.729" idx="3">
    <p:pos x="6408" y="630"/>
    <p:text>Se realizo un cambio de fecha para la realización, en una primera instancia esta consulta ciudadana se iba a realizar el 26 de abril de este año, pero producto del Covid-19 fijando nueva fecha el 25 de octubre 2020.</p:text>
    <p:extLst>
      <p:ext uri="{C676402C-5697-4E1C-873F-D02D1690AC5C}">
        <p15:threadingInfo xmlns=""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8-29T14:40:52.300" idx="1">
    <p:pos x="6382" y="2044"/>
    <p:text>En Chile el voto se ejerce de manera presencial, usando un lápiz grafito y la cédula electoral que entrega la mesa receptora de sufragio. Los chilenos en el extranjero deben hacerlo de la misma forma que en el territorio nacional. Se debe marcar un línea vertical sobre la línea vertical, asegurándose que se la opción elegida.</p:text>
    <p:extLst>
      <p:ext uri="{C676402C-5697-4E1C-873F-D02D1690AC5C}">
        <p15:threadingInfo xmlns="" xmlns:p15="http://schemas.microsoft.com/office/powerpoint/2012/main" timeZoneBias="240"/>
      </p:ext>
    </p:extLs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FE6C524D-CF73-4125-8E6C-8569E236FF01}" type="datetimeFigureOut">
              <a:rPr lang="es-CL" smtClean="0"/>
              <a:t>27-09-2020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0A694A81-95F4-4E14-996C-7D36F52786A6}" type="slidenum">
              <a:rPr lang="es-CL" smtClean="0"/>
              <a:t>‹Nº›</a:t>
            </a:fld>
            <a:endParaRPr lang="es-CL"/>
          </a:p>
        </p:txBody>
      </p:sp>
    </p:spTree>
    <p:extLst>
      <p:ext uri="{BB962C8B-B14F-4D97-AF65-F5344CB8AC3E}">
        <p14:creationId xmlns:p14="http://schemas.microsoft.com/office/powerpoint/2010/main" val="3337952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n panorámic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E6C524D-CF73-4125-8E6C-8569E236FF01}" type="datetimeFigureOut">
              <a:rPr lang="es-CL" smtClean="0"/>
              <a:t>27-09-2020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0A694A81-95F4-4E14-996C-7D36F52786A6}" type="slidenum">
              <a:rPr lang="es-CL" smtClean="0"/>
              <a:t>‹Nº›</a:t>
            </a:fld>
            <a:endParaRPr lang="es-CL"/>
          </a:p>
        </p:txBody>
      </p:sp>
    </p:spTree>
    <p:extLst>
      <p:ext uri="{BB962C8B-B14F-4D97-AF65-F5344CB8AC3E}">
        <p14:creationId xmlns:p14="http://schemas.microsoft.com/office/powerpoint/2010/main" val="33184216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s-ES" smtClean="0"/>
              <a:t>Haga clic para modificar el estilo de título del patrón</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E6C524D-CF73-4125-8E6C-8569E236FF01}" type="datetimeFigureOut">
              <a:rPr lang="es-CL" smtClean="0"/>
              <a:t>27-09-2020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0A694A81-95F4-4E14-996C-7D36F52786A6}" type="slidenum">
              <a:rPr lang="es-CL" smtClean="0"/>
              <a:t>‹Nº›</a:t>
            </a:fld>
            <a:endParaRPr lang="es-CL"/>
          </a:p>
        </p:txBody>
      </p:sp>
    </p:spTree>
    <p:extLst>
      <p:ext uri="{BB962C8B-B14F-4D97-AF65-F5344CB8AC3E}">
        <p14:creationId xmlns:p14="http://schemas.microsoft.com/office/powerpoint/2010/main" val="28729518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s-ES" smtClean="0"/>
              <a:t>Haga clic para modificar el estilo de título del patrón</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s-ES" smtClean="0"/>
              <a:t>Haga clic para modificar el estilo de texto del patrón</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E6C524D-CF73-4125-8E6C-8569E236FF01}" type="datetimeFigureOut">
              <a:rPr lang="es-CL" smtClean="0"/>
              <a:t>27-09-2020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0A694A81-95F4-4E14-996C-7D36F52786A6}" type="slidenum">
              <a:rPr lang="es-CL" smtClean="0"/>
              <a:t>‹Nº›</a:t>
            </a:fld>
            <a:endParaRPr lang="es-CL"/>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74408990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E6C524D-CF73-4125-8E6C-8569E236FF01}" type="datetimeFigureOut">
              <a:rPr lang="es-CL" smtClean="0"/>
              <a:t>27-09-2020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0A694A81-95F4-4E14-996C-7D36F52786A6}" type="slidenum">
              <a:rPr lang="es-CL" smtClean="0"/>
              <a:t>‹Nº›</a:t>
            </a:fld>
            <a:endParaRPr lang="es-CL"/>
          </a:p>
        </p:txBody>
      </p:sp>
    </p:spTree>
    <p:extLst>
      <p:ext uri="{BB962C8B-B14F-4D97-AF65-F5344CB8AC3E}">
        <p14:creationId xmlns:p14="http://schemas.microsoft.com/office/powerpoint/2010/main" val="258896851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olumna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E6C524D-CF73-4125-8E6C-8569E236FF01}" type="datetimeFigureOut">
              <a:rPr lang="es-CL" smtClean="0"/>
              <a:t>27-09-2020</a:t>
            </a:fld>
            <a:endParaRPr lang="es-CL"/>
          </a:p>
        </p:txBody>
      </p:sp>
      <p:sp>
        <p:nvSpPr>
          <p:cNvPr id="4"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0A694A81-95F4-4E14-996C-7D36F52786A6}" type="slidenum">
              <a:rPr lang="es-CL" smtClean="0"/>
              <a:t>‹Nº›</a:t>
            </a:fld>
            <a:endParaRPr lang="es-CL"/>
          </a:p>
        </p:txBody>
      </p:sp>
    </p:spTree>
    <p:extLst>
      <p:ext uri="{BB962C8B-B14F-4D97-AF65-F5344CB8AC3E}">
        <p14:creationId xmlns:p14="http://schemas.microsoft.com/office/powerpoint/2010/main" val="8067838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Columna de imagen 3">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FE6C524D-CF73-4125-8E6C-8569E236FF01}" type="datetimeFigureOut">
              <a:rPr lang="es-CL" smtClean="0"/>
              <a:t>27-09-2020</a:t>
            </a:fld>
            <a:endParaRPr lang="es-CL"/>
          </a:p>
        </p:txBody>
      </p:sp>
      <p:sp>
        <p:nvSpPr>
          <p:cNvPr id="4"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0A694A81-95F4-4E14-996C-7D36F52786A6}" type="slidenum">
              <a:rPr lang="es-CL" smtClean="0"/>
              <a:t>‹Nº›</a:t>
            </a:fld>
            <a:endParaRPr lang="es-CL"/>
          </a:p>
        </p:txBody>
      </p:sp>
    </p:spTree>
    <p:extLst>
      <p:ext uri="{BB962C8B-B14F-4D97-AF65-F5344CB8AC3E}">
        <p14:creationId xmlns:p14="http://schemas.microsoft.com/office/powerpoint/2010/main" val="222488372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nchorCtr="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E6C524D-CF73-4125-8E6C-8569E236FF01}" type="datetimeFigureOut">
              <a:rPr lang="es-CL" smtClean="0"/>
              <a:t>27-09-2020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0A694A81-95F4-4E14-996C-7D36F52786A6}" type="slidenum">
              <a:rPr lang="es-CL" smtClean="0"/>
              <a:t>‹Nº›</a:t>
            </a:fld>
            <a:endParaRPr lang="es-CL"/>
          </a:p>
        </p:txBody>
      </p:sp>
    </p:spTree>
    <p:extLst>
      <p:ext uri="{BB962C8B-B14F-4D97-AF65-F5344CB8AC3E}">
        <p14:creationId xmlns:p14="http://schemas.microsoft.com/office/powerpoint/2010/main" val="36913151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FE6C524D-CF73-4125-8E6C-8569E236FF01}" type="datetimeFigureOut">
              <a:rPr lang="es-CL" smtClean="0"/>
              <a:t>27-09-2020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0A694A81-95F4-4E14-996C-7D36F52786A6}" type="slidenum">
              <a:rPr lang="es-CL" smtClean="0"/>
              <a:t>‹Nº›</a:t>
            </a:fld>
            <a:endParaRPr lang="es-CL"/>
          </a:p>
        </p:txBody>
      </p:sp>
    </p:spTree>
    <p:extLst>
      <p:ext uri="{BB962C8B-B14F-4D97-AF65-F5344CB8AC3E}">
        <p14:creationId xmlns:p14="http://schemas.microsoft.com/office/powerpoint/2010/main" val="428034545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3"/>
          <p:cNvSpPr>
            <a:spLocks noGrp="1"/>
          </p:cNvSpPr>
          <p:nvPr>
            <p:ph type="dt" sz="half" idx="10"/>
          </p:nvPr>
        </p:nvSpPr>
        <p:spPr/>
        <p:txBody>
          <a:bodyPr/>
          <a:lstStyle/>
          <a:p>
            <a:fld id="{FE6C524D-CF73-4125-8E6C-8569E236FF01}" type="datetimeFigureOut">
              <a:rPr lang="es-CL" smtClean="0"/>
              <a:t>27-09-2020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0A694A81-95F4-4E14-996C-7D36F52786A6}" type="slidenum">
              <a:rPr lang="es-CL" smtClean="0"/>
              <a:t>‹Nº›</a:t>
            </a:fld>
            <a:endParaRPr lang="es-CL"/>
          </a:p>
        </p:txBody>
      </p:sp>
    </p:spTree>
    <p:extLst>
      <p:ext uri="{BB962C8B-B14F-4D97-AF65-F5344CB8AC3E}">
        <p14:creationId xmlns:p14="http://schemas.microsoft.com/office/powerpoint/2010/main" val="3488107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FE6C524D-CF73-4125-8E6C-8569E236FF01}" type="datetimeFigureOut">
              <a:rPr lang="es-CL" smtClean="0"/>
              <a:t>27-09-2020</a:t>
            </a:fld>
            <a:endParaRPr lang="es-CL"/>
          </a:p>
        </p:txBody>
      </p:sp>
      <p:sp>
        <p:nvSpPr>
          <p:cNvPr id="5" name="Footer Placeholder 4"/>
          <p:cNvSpPr>
            <a:spLocks noGrp="1"/>
          </p:cNvSpPr>
          <p:nvPr>
            <p:ph type="ftr" sz="quarter" idx="11"/>
          </p:nvPr>
        </p:nvSpPr>
        <p:spPr/>
        <p:txBody>
          <a:bodyPr/>
          <a:lstStyle/>
          <a:p>
            <a:endParaRPr lang="es-CL"/>
          </a:p>
        </p:txBody>
      </p:sp>
      <p:sp>
        <p:nvSpPr>
          <p:cNvPr id="6" name="Slide Number Placeholder 5"/>
          <p:cNvSpPr>
            <a:spLocks noGrp="1"/>
          </p:cNvSpPr>
          <p:nvPr>
            <p:ph type="sldNum" sz="quarter" idx="12"/>
          </p:nvPr>
        </p:nvSpPr>
        <p:spPr/>
        <p:txBody>
          <a:bodyPr/>
          <a:lstStyle/>
          <a:p>
            <a:fld id="{0A694A81-95F4-4E14-996C-7D36F52786A6}" type="slidenum">
              <a:rPr lang="es-CL" smtClean="0"/>
              <a:t>‹Nº›</a:t>
            </a:fld>
            <a:endParaRPr lang="es-CL"/>
          </a:p>
        </p:txBody>
      </p:sp>
    </p:spTree>
    <p:extLst>
      <p:ext uri="{BB962C8B-B14F-4D97-AF65-F5344CB8AC3E}">
        <p14:creationId xmlns:p14="http://schemas.microsoft.com/office/powerpoint/2010/main" val="21180018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FE6C524D-CF73-4125-8E6C-8569E236FF01}" type="datetimeFigureOut">
              <a:rPr lang="es-CL" smtClean="0"/>
              <a:t>27-09-2020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0A694A81-95F4-4E14-996C-7D36F52786A6}" type="slidenum">
              <a:rPr lang="es-CL" smtClean="0"/>
              <a:t>‹Nº›</a:t>
            </a:fld>
            <a:endParaRPr lang="es-CL"/>
          </a:p>
        </p:txBody>
      </p:sp>
    </p:spTree>
    <p:extLst>
      <p:ext uri="{BB962C8B-B14F-4D97-AF65-F5344CB8AC3E}">
        <p14:creationId xmlns:p14="http://schemas.microsoft.com/office/powerpoint/2010/main" val="138053728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FE6C524D-CF73-4125-8E6C-8569E236FF01}" type="datetimeFigureOut">
              <a:rPr lang="es-CL" smtClean="0"/>
              <a:t>27-09-2020</a:t>
            </a:fld>
            <a:endParaRPr lang="es-CL"/>
          </a:p>
        </p:txBody>
      </p:sp>
      <p:sp>
        <p:nvSpPr>
          <p:cNvPr id="8" name="Footer Placeholder 7"/>
          <p:cNvSpPr>
            <a:spLocks noGrp="1"/>
          </p:cNvSpPr>
          <p:nvPr>
            <p:ph type="ftr" sz="quarter" idx="11"/>
          </p:nvPr>
        </p:nvSpPr>
        <p:spPr/>
        <p:txBody>
          <a:bodyPr/>
          <a:lstStyle/>
          <a:p>
            <a:endParaRPr lang="es-CL"/>
          </a:p>
        </p:txBody>
      </p:sp>
      <p:sp>
        <p:nvSpPr>
          <p:cNvPr id="9" name="Slide Number Placeholder 8"/>
          <p:cNvSpPr>
            <a:spLocks noGrp="1"/>
          </p:cNvSpPr>
          <p:nvPr>
            <p:ph type="sldNum" sz="quarter" idx="12"/>
          </p:nvPr>
        </p:nvSpPr>
        <p:spPr/>
        <p:txBody>
          <a:bodyPr/>
          <a:lstStyle/>
          <a:p>
            <a:fld id="{0A694A81-95F4-4E14-996C-7D36F52786A6}" type="slidenum">
              <a:rPr lang="es-CL" smtClean="0"/>
              <a:t>‹Nº›</a:t>
            </a:fld>
            <a:endParaRPr lang="es-CL"/>
          </a:p>
        </p:txBody>
      </p:sp>
    </p:spTree>
    <p:extLst>
      <p:ext uri="{BB962C8B-B14F-4D97-AF65-F5344CB8AC3E}">
        <p14:creationId xmlns:p14="http://schemas.microsoft.com/office/powerpoint/2010/main" val="109381813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7" name="Date Placeholder 2"/>
          <p:cNvSpPr>
            <a:spLocks noGrp="1"/>
          </p:cNvSpPr>
          <p:nvPr>
            <p:ph type="dt" sz="half" idx="10"/>
          </p:nvPr>
        </p:nvSpPr>
        <p:spPr/>
        <p:txBody>
          <a:bodyPr/>
          <a:lstStyle/>
          <a:p>
            <a:fld id="{FE6C524D-CF73-4125-8E6C-8569E236FF01}" type="datetimeFigureOut">
              <a:rPr lang="es-CL" smtClean="0"/>
              <a:t>27-09-2020</a:t>
            </a:fld>
            <a:endParaRPr lang="es-CL"/>
          </a:p>
        </p:txBody>
      </p:sp>
      <p:sp>
        <p:nvSpPr>
          <p:cNvPr id="5" name="Footer Placeholder 3"/>
          <p:cNvSpPr>
            <a:spLocks noGrp="1"/>
          </p:cNvSpPr>
          <p:nvPr>
            <p:ph type="ftr" sz="quarter" idx="11"/>
          </p:nvPr>
        </p:nvSpPr>
        <p:spPr/>
        <p:txBody>
          <a:bodyPr/>
          <a:lstStyle/>
          <a:p>
            <a:endParaRPr lang="es-CL"/>
          </a:p>
        </p:txBody>
      </p:sp>
      <p:sp>
        <p:nvSpPr>
          <p:cNvPr id="6" name="Slide Number Placeholder 4"/>
          <p:cNvSpPr>
            <a:spLocks noGrp="1"/>
          </p:cNvSpPr>
          <p:nvPr>
            <p:ph type="sldNum" sz="quarter" idx="12"/>
          </p:nvPr>
        </p:nvSpPr>
        <p:spPr/>
        <p:txBody>
          <a:bodyPr/>
          <a:lstStyle/>
          <a:p>
            <a:fld id="{0A694A81-95F4-4E14-996C-7D36F52786A6}" type="slidenum">
              <a:rPr lang="es-CL" smtClean="0"/>
              <a:t>‹Nº›</a:t>
            </a:fld>
            <a:endParaRPr lang="es-CL"/>
          </a:p>
        </p:txBody>
      </p:sp>
    </p:spTree>
    <p:extLst>
      <p:ext uri="{BB962C8B-B14F-4D97-AF65-F5344CB8AC3E}">
        <p14:creationId xmlns:p14="http://schemas.microsoft.com/office/powerpoint/2010/main" val="20334018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FE6C524D-CF73-4125-8E6C-8569E236FF01}" type="datetimeFigureOut">
              <a:rPr lang="es-CL" smtClean="0"/>
              <a:t>27-09-2020</a:t>
            </a:fld>
            <a:endParaRPr lang="es-CL"/>
          </a:p>
        </p:txBody>
      </p:sp>
      <p:sp>
        <p:nvSpPr>
          <p:cNvPr id="5" name="Footer Placeholder 2"/>
          <p:cNvSpPr>
            <a:spLocks noGrp="1"/>
          </p:cNvSpPr>
          <p:nvPr>
            <p:ph type="ftr" sz="quarter" idx="11"/>
          </p:nvPr>
        </p:nvSpPr>
        <p:spPr/>
        <p:txBody>
          <a:bodyPr/>
          <a:lstStyle/>
          <a:p>
            <a:endParaRPr lang="es-CL"/>
          </a:p>
        </p:txBody>
      </p:sp>
      <p:sp>
        <p:nvSpPr>
          <p:cNvPr id="6" name="Slide Number Placeholder 3"/>
          <p:cNvSpPr>
            <a:spLocks noGrp="1"/>
          </p:cNvSpPr>
          <p:nvPr>
            <p:ph type="sldNum" sz="quarter" idx="12"/>
          </p:nvPr>
        </p:nvSpPr>
        <p:spPr/>
        <p:txBody>
          <a:bodyPr/>
          <a:lstStyle/>
          <a:p>
            <a:fld id="{0A694A81-95F4-4E14-996C-7D36F52786A6}" type="slidenum">
              <a:rPr lang="es-CL" smtClean="0"/>
              <a:t>‹Nº›</a:t>
            </a:fld>
            <a:endParaRPr lang="es-CL"/>
          </a:p>
        </p:txBody>
      </p:sp>
    </p:spTree>
    <p:extLst>
      <p:ext uri="{BB962C8B-B14F-4D97-AF65-F5344CB8AC3E}">
        <p14:creationId xmlns:p14="http://schemas.microsoft.com/office/powerpoint/2010/main" val="35360442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7" name="Date Placeholder 4"/>
          <p:cNvSpPr>
            <a:spLocks noGrp="1"/>
          </p:cNvSpPr>
          <p:nvPr>
            <p:ph type="dt" sz="half" idx="10"/>
          </p:nvPr>
        </p:nvSpPr>
        <p:spPr/>
        <p:txBody>
          <a:bodyPr/>
          <a:lstStyle/>
          <a:p>
            <a:fld id="{FE6C524D-CF73-4125-8E6C-8569E236FF01}" type="datetimeFigureOut">
              <a:rPr lang="es-CL" smtClean="0"/>
              <a:t>27-09-2020</a:t>
            </a:fld>
            <a:endParaRPr lang="es-CL"/>
          </a:p>
        </p:txBody>
      </p:sp>
      <p:sp>
        <p:nvSpPr>
          <p:cNvPr id="5" name="Footer Placeholder 5"/>
          <p:cNvSpPr>
            <a:spLocks noGrp="1"/>
          </p:cNvSpPr>
          <p:nvPr>
            <p:ph type="ftr" sz="quarter" idx="11"/>
          </p:nvPr>
        </p:nvSpPr>
        <p:spPr/>
        <p:txBody>
          <a:bodyPr/>
          <a:lstStyle/>
          <a:p>
            <a:endParaRPr lang="es-CL"/>
          </a:p>
        </p:txBody>
      </p:sp>
      <p:sp>
        <p:nvSpPr>
          <p:cNvPr id="6" name="Slide Number Placeholder 6"/>
          <p:cNvSpPr>
            <a:spLocks noGrp="1"/>
          </p:cNvSpPr>
          <p:nvPr>
            <p:ph type="sldNum" sz="quarter" idx="12"/>
          </p:nvPr>
        </p:nvSpPr>
        <p:spPr/>
        <p:txBody>
          <a:bodyPr/>
          <a:lstStyle/>
          <a:p>
            <a:fld id="{0A694A81-95F4-4E14-996C-7D36F52786A6}" type="slidenum">
              <a:rPr lang="es-CL" smtClean="0"/>
              <a:t>‹Nº›</a:t>
            </a:fld>
            <a:endParaRPr lang="es-CL"/>
          </a:p>
        </p:txBody>
      </p:sp>
    </p:spTree>
    <p:extLst>
      <p:ext uri="{BB962C8B-B14F-4D97-AF65-F5344CB8AC3E}">
        <p14:creationId xmlns:p14="http://schemas.microsoft.com/office/powerpoint/2010/main" val="10296071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FE6C524D-CF73-4125-8E6C-8569E236FF01}" type="datetimeFigureOut">
              <a:rPr lang="es-CL" smtClean="0"/>
              <a:t>27-09-2020</a:t>
            </a:fld>
            <a:endParaRPr lang="es-CL"/>
          </a:p>
        </p:txBody>
      </p:sp>
      <p:sp>
        <p:nvSpPr>
          <p:cNvPr id="6" name="Footer Placeholder 5"/>
          <p:cNvSpPr>
            <a:spLocks noGrp="1"/>
          </p:cNvSpPr>
          <p:nvPr>
            <p:ph type="ftr" sz="quarter" idx="11"/>
          </p:nvPr>
        </p:nvSpPr>
        <p:spPr/>
        <p:txBody>
          <a:bodyPr/>
          <a:lstStyle/>
          <a:p>
            <a:endParaRPr lang="es-CL"/>
          </a:p>
        </p:txBody>
      </p:sp>
      <p:sp>
        <p:nvSpPr>
          <p:cNvPr id="7" name="Slide Number Placeholder 6"/>
          <p:cNvSpPr>
            <a:spLocks noGrp="1"/>
          </p:cNvSpPr>
          <p:nvPr>
            <p:ph type="sldNum" sz="quarter" idx="12"/>
          </p:nvPr>
        </p:nvSpPr>
        <p:spPr/>
        <p:txBody>
          <a:bodyPr/>
          <a:lstStyle/>
          <a:p>
            <a:fld id="{0A694A81-95F4-4E14-996C-7D36F52786A6}" type="slidenum">
              <a:rPr lang="es-CL" smtClean="0"/>
              <a:t>‹Nº›</a:t>
            </a:fld>
            <a:endParaRPr lang="es-CL"/>
          </a:p>
        </p:txBody>
      </p:sp>
    </p:spTree>
    <p:extLst>
      <p:ext uri="{BB962C8B-B14F-4D97-AF65-F5344CB8AC3E}">
        <p14:creationId xmlns:p14="http://schemas.microsoft.com/office/powerpoint/2010/main" val="2094218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FE6C524D-CF73-4125-8E6C-8569E236FF01}" type="datetimeFigureOut">
              <a:rPr lang="es-CL" smtClean="0"/>
              <a:t>27-09-2020</a:t>
            </a:fld>
            <a:endParaRPr lang="es-CL"/>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s-CL"/>
          </a:p>
        </p:txBody>
      </p:sp>
      <p:sp>
        <p:nvSpPr>
          <p:cNvPr id="6" name="Slide Number Placeholder 5"/>
          <p:cNvSpPr>
            <a:spLocks noGrp="1"/>
          </p:cNvSpPr>
          <p:nvPr>
            <p:ph type="sldNum" sz="quarter" idx="4"/>
          </p:nvPr>
        </p:nvSpPr>
        <p:spPr bwMode="gray">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0A694A81-95F4-4E14-996C-7D36F52786A6}" type="slidenum">
              <a:rPr lang="es-CL" smtClean="0"/>
              <a:t>‹Nº›</a:t>
            </a:fld>
            <a:endParaRPr lang="es-CL"/>
          </a:p>
        </p:txBody>
      </p:sp>
    </p:spTree>
    <p:extLst>
      <p:ext uri="{BB962C8B-B14F-4D97-AF65-F5344CB8AC3E}">
        <p14:creationId xmlns:p14="http://schemas.microsoft.com/office/powerpoint/2010/main" val="2397583164"/>
      </p:ext>
    </p:extLst>
  </p:cSld>
  <p:clrMap bg1="dk1" tx1="lt1" bg2="dk2" tx2="lt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hyperlink" Target="https://www.youtube.com/watch?v=J-iPjueiSR4"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7" Type="http://schemas.openxmlformats.org/officeDocument/2006/relationships/image" Target="../media/image10.png"/><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9.png"/><Relationship Id="rId5" Type="http://schemas.openxmlformats.org/officeDocument/2006/relationships/image" Target="../media/image8.png"/><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2" Type="http://schemas.openxmlformats.org/officeDocument/2006/relationships/comments" Target="../comments/comment2.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ctrTitle"/>
          </p:nvPr>
        </p:nvSpPr>
        <p:spPr/>
        <p:txBody>
          <a:bodyPr/>
          <a:lstStyle/>
          <a:p>
            <a:r>
              <a:rPr lang="es-CL" dirty="0" smtClean="0"/>
              <a:t>Plebiscito 2020 </a:t>
            </a:r>
            <a:endParaRPr lang="es-CL" dirty="0"/>
          </a:p>
        </p:txBody>
      </p:sp>
      <p:sp>
        <p:nvSpPr>
          <p:cNvPr id="3" name="Subtítulo 2"/>
          <p:cNvSpPr>
            <a:spLocks noGrp="1"/>
          </p:cNvSpPr>
          <p:nvPr>
            <p:ph type="subTitle" idx="1"/>
          </p:nvPr>
        </p:nvSpPr>
        <p:spPr/>
        <p:txBody>
          <a:bodyPr>
            <a:normAutofit fontScale="70000" lnSpcReduction="20000"/>
          </a:bodyPr>
          <a:lstStyle/>
          <a:p>
            <a:r>
              <a:rPr lang="es-CL" dirty="0" smtClean="0"/>
              <a:t>TRABAJO TRANSVERSAL ENSEÑANZA MEDIA</a:t>
            </a:r>
          </a:p>
          <a:p>
            <a:r>
              <a:rPr lang="es-CL" dirty="0" smtClean="0"/>
              <a:t>Objetivo:</a:t>
            </a:r>
          </a:p>
          <a:p>
            <a:r>
              <a:rPr lang="es-CL" dirty="0" smtClean="0"/>
              <a:t>Comprender y Reflexionar sobre el proceso democrático ciudadano de octubre 2020</a:t>
            </a:r>
            <a:endParaRPr lang="es-CL" dirty="0"/>
          </a:p>
        </p:txBody>
      </p:sp>
      <p:sp>
        <p:nvSpPr>
          <p:cNvPr id="4" name="CuadroTexto 3"/>
          <p:cNvSpPr txBox="1"/>
          <p:nvPr/>
        </p:nvSpPr>
        <p:spPr>
          <a:xfrm>
            <a:off x="1792456" y="1016913"/>
            <a:ext cx="3471863" cy="861774"/>
          </a:xfrm>
          <a:prstGeom prst="rect">
            <a:avLst/>
          </a:prstGeom>
          <a:noFill/>
        </p:spPr>
        <p:txBody>
          <a:bodyPr wrap="square" rtlCol="0">
            <a:spAutoFit/>
          </a:bodyPr>
          <a:lstStyle/>
          <a:p>
            <a:r>
              <a:rPr lang="es-CL" sz="1000" dirty="0" smtClean="0"/>
              <a:t>COLEGIO MATER DOLOROSA</a:t>
            </a:r>
          </a:p>
          <a:p>
            <a:r>
              <a:rPr lang="es-CL" sz="1000" dirty="0" smtClean="0"/>
              <a:t>FORMACIÓN CIUDADANA </a:t>
            </a:r>
            <a:r>
              <a:rPr lang="es-CL" sz="1000" dirty="0" smtClean="0"/>
              <a:t>1°MEDIO – II MEDIO</a:t>
            </a:r>
            <a:endParaRPr lang="es-CL" sz="1000" dirty="0" smtClean="0"/>
          </a:p>
          <a:p>
            <a:r>
              <a:rPr lang="es-CL" sz="1000" dirty="0" smtClean="0"/>
              <a:t>EDUCACIÓN CIUDADANA 3° MEDIO</a:t>
            </a:r>
          </a:p>
          <a:p>
            <a:r>
              <a:rPr lang="es-CL" sz="1000" dirty="0" smtClean="0"/>
              <a:t>ELECTIVO CIUDAD COTEMPORÁNEA 4°MEDIO MIRIAM ROSS MARTÍNEZ </a:t>
            </a:r>
            <a:endParaRPr lang="es-CL" sz="1000" dirty="0"/>
          </a:p>
        </p:txBody>
      </p:sp>
      <p:pic>
        <p:nvPicPr>
          <p:cNvPr id="7" name="Imagen 6"/>
          <p:cNvPicPr>
            <a:picLocks noChangeAspect="1"/>
          </p:cNvPicPr>
          <p:nvPr/>
        </p:nvPicPr>
        <p:blipFill>
          <a:blip r:embed="rId2"/>
          <a:stretch>
            <a:fillRect/>
          </a:stretch>
        </p:blipFill>
        <p:spPr>
          <a:xfrm>
            <a:off x="1196963" y="1122715"/>
            <a:ext cx="595493" cy="648935"/>
          </a:xfrm>
          <a:prstGeom prst="rect">
            <a:avLst/>
          </a:prstGeom>
        </p:spPr>
      </p:pic>
    </p:spTree>
    <p:extLst>
      <p:ext uri="{BB962C8B-B14F-4D97-AF65-F5344CB8AC3E}">
        <p14:creationId xmlns:p14="http://schemas.microsoft.com/office/powerpoint/2010/main" val="38319314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95401" y="1443038"/>
            <a:ext cx="9601196" cy="4432830"/>
          </a:xfrm>
        </p:spPr>
        <p:txBody>
          <a:bodyPr>
            <a:normAutofit/>
          </a:bodyPr>
          <a:lstStyle/>
          <a:p>
            <a:pPr marL="0" indent="0" algn="just">
              <a:buNone/>
            </a:pPr>
            <a:r>
              <a:rPr lang="es-CL" dirty="0" smtClean="0"/>
              <a:t>Este </a:t>
            </a:r>
            <a:r>
              <a:rPr lang="es-CL" dirty="0"/>
              <a:t>25 de octubre el Plebiscito Nacional dará la posibilidad a cada elector de aprobar o rechazar la redacción de una Nueva Constitución, además del órgano que debiera redactarla: una “Convención Mixta Constitucional”, integrada en partes iguales por miembros elegidos popularmente y parlamentarios y parlamentarias en ejercicio o una “Convención Constitucional” conformada exclusivamente por miembros elegidos popularmente.</a:t>
            </a:r>
          </a:p>
          <a:p>
            <a:pPr marL="0" indent="0" algn="just">
              <a:buNone/>
            </a:pPr>
            <a:r>
              <a:rPr lang="es-CL" dirty="0" smtClean="0"/>
              <a:t>¿</a:t>
            </a:r>
            <a:r>
              <a:rPr lang="es-CL" dirty="0"/>
              <a:t>Cómo se </a:t>
            </a:r>
            <a:r>
              <a:rPr lang="es-CL" dirty="0" smtClean="0"/>
              <a:t>vota?</a:t>
            </a:r>
          </a:p>
          <a:p>
            <a:pPr marL="0" indent="0" algn="just">
              <a:buNone/>
            </a:pPr>
            <a:r>
              <a:rPr lang="es-CL" dirty="0" smtClean="0"/>
              <a:t>El </a:t>
            </a:r>
            <a:r>
              <a:rPr lang="es-CL" dirty="0"/>
              <a:t>día del Plebiscito el elector recibirá 2 cédulas electorales (votos) que contendrán las preguntas</a:t>
            </a:r>
            <a:r>
              <a:rPr lang="es-CL" dirty="0" smtClean="0"/>
              <a:t>:</a:t>
            </a:r>
          </a:p>
        </p:txBody>
      </p:sp>
    </p:spTree>
    <p:extLst>
      <p:ext uri="{BB962C8B-B14F-4D97-AF65-F5344CB8AC3E}">
        <p14:creationId xmlns:p14="http://schemas.microsoft.com/office/powerpoint/2010/main" val="38759655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128588"/>
            <a:ext cx="9601196" cy="2930701"/>
          </a:xfrm>
        </p:spPr>
        <p:txBody>
          <a:bodyPr>
            <a:normAutofit/>
          </a:bodyPr>
          <a:lstStyle/>
          <a:p>
            <a:pPr algn="ctr"/>
            <a:r>
              <a:rPr lang="es-CL" dirty="0"/>
              <a:t>¿QUIERE USTED UNA NUEVA </a:t>
            </a:r>
            <a:r>
              <a:rPr lang="es-CL" dirty="0" smtClean="0"/>
              <a:t>CONSTITUCIÓN?</a:t>
            </a:r>
            <a:br>
              <a:rPr lang="es-CL" dirty="0" smtClean="0"/>
            </a:br>
            <a:r>
              <a:rPr lang="es-CL" dirty="0" smtClean="0"/>
              <a:t>“</a:t>
            </a:r>
            <a:r>
              <a:rPr lang="es-CL" dirty="0"/>
              <a:t>Apruebo” o “Rechazo”.</a:t>
            </a:r>
            <a:br>
              <a:rPr lang="es-CL" dirty="0"/>
            </a:br>
            <a:endParaRPr lang="es-CL" dirty="0"/>
          </a:p>
        </p:txBody>
      </p:sp>
      <p:pic>
        <p:nvPicPr>
          <p:cNvPr id="4" name="Marcador de contenido 3"/>
          <p:cNvPicPr>
            <a:picLocks noGrp="1" noChangeAspect="1"/>
          </p:cNvPicPr>
          <p:nvPr>
            <p:ph idx="1"/>
          </p:nvPr>
        </p:nvPicPr>
        <p:blipFill>
          <a:blip r:embed="rId2"/>
          <a:stretch>
            <a:fillRect/>
          </a:stretch>
        </p:blipFill>
        <p:spPr>
          <a:xfrm>
            <a:off x="3090984" y="2395538"/>
            <a:ext cx="5800484" cy="4195762"/>
          </a:xfrm>
          <a:prstGeom prst="rect">
            <a:avLst/>
          </a:prstGeom>
        </p:spPr>
      </p:pic>
    </p:spTree>
    <p:extLst>
      <p:ext uri="{BB962C8B-B14F-4D97-AF65-F5344CB8AC3E}">
        <p14:creationId xmlns:p14="http://schemas.microsoft.com/office/powerpoint/2010/main" val="93771195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fontScale="90000"/>
          </a:bodyPr>
          <a:lstStyle/>
          <a:p>
            <a:pPr algn="ctr"/>
            <a:r>
              <a:rPr lang="es-CL" dirty="0"/>
              <a:t>¿Qué tipo de órgano debiera redactar la Nueva Constitución? </a:t>
            </a:r>
            <a:br>
              <a:rPr lang="es-CL" dirty="0"/>
            </a:br>
            <a:r>
              <a:rPr lang="es-CL" sz="2200" dirty="0"/>
              <a:t>“CONVENCIÓN MIXTA CONSTITUCIONAL” o </a:t>
            </a:r>
            <a:br>
              <a:rPr lang="es-CL" sz="2200" dirty="0"/>
            </a:br>
            <a:r>
              <a:rPr lang="es-CL" sz="2200" dirty="0"/>
              <a:t>“CONVENCIÓN CONSTITUCIONAL”</a:t>
            </a:r>
            <a:r>
              <a:rPr lang="es-CL" sz="2000" dirty="0"/>
              <a:t/>
            </a:r>
            <a:br>
              <a:rPr lang="es-CL" sz="2000" dirty="0"/>
            </a:br>
            <a:r>
              <a:rPr lang="es-CL" dirty="0" smtClean="0"/>
              <a:t/>
            </a:r>
            <a:br>
              <a:rPr lang="es-CL" dirty="0" smtClean="0"/>
            </a:br>
            <a:endParaRPr lang="es-CL" dirty="0"/>
          </a:p>
        </p:txBody>
      </p:sp>
      <p:pic>
        <p:nvPicPr>
          <p:cNvPr id="4" name="Marcador de contenido 3"/>
          <p:cNvPicPr>
            <a:picLocks noGrp="1" noChangeAspect="1"/>
          </p:cNvPicPr>
          <p:nvPr>
            <p:ph idx="1"/>
          </p:nvPr>
        </p:nvPicPr>
        <p:blipFill>
          <a:blip r:embed="rId2"/>
          <a:stretch>
            <a:fillRect/>
          </a:stretch>
        </p:blipFill>
        <p:spPr>
          <a:xfrm>
            <a:off x="2705221" y="2433638"/>
            <a:ext cx="5800484" cy="4195762"/>
          </a:xfrm>
          <a:prstGeom prst="rect">
            <a:avLst/>
          </a:prstGeom>
        </p:spPr>
      </p:pic>
    </p:spTree>
    <p:extLst>
      <p:ext uri="{BB962C8B-B14F-4D97-AF65-F5344CB8AC3E}">
        <p14:creationId xmlns:p14="http://schemas.microsoft.com/office/powerpoint/2010/main" val="380279359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95401" y="982132"/>
            <a:ext cx="9601196" cy="4893736"/>
          </a:xfrm>
        </p:spPr>
        <p:txBody>
          <a:bodyPr>
            <a:normAutofit/>
          </a:bodyPr>
          <a:lstStyle/>
          <a:p>
            <a:pPr marL="0" indent="0" algn="just">
              <a:buNone/>
            </a:pPr>
            <a:r>
              <a:rPr lang="es-CL" dirty="0" smtClean="0"/>
              <a:t>1. Han sido bastante puntuales los procesos constituyentes en nuestro país. Investiga en la web, ¿Quiénes han sido sus creadores? ¿Qué te parece? </a:t>
            </a:r>
          </a:p>
          <a:p>
            <a:pPr marL="0" indent="0" algn="just">
              <a:buNone/>
            </a:pPr>
            <a:r>
              <a:rPr lang="es-CL" dirty="0" smtClean="0"/>
              <a:t>2. </a:t>
            </a:r>
            <a:r>
              <a:rPr lang="es-CL" dirty="0"/>
              <a:t>P</a:t>
            </a:r>
            <a:r>
              <a:rPr lang="es-CL" dirty="0" smtClean="0"/>
              <a:t>or primera vez la ciudadanía podrá decidir continuar o no con la constitución de 1980. Observa el siguiente link </a:t>
            </a:r>
            <a:r>
              <a:rPr lang="es-CL" dirty="0" smtClean="0">
                <a:hlinkClick r:id="rId2"/>
              </a:rPr>
              <a:t>https</a:t>
            </a:r>
            <a:r>
              <a:rPr lang="es-CL" dirty="0">
                <a:hlinkClick r:id="rId2"/>
              </a:rPr>
              <a:t>://</a:t>
            </a:r>
            <a:r>
              <a:rPr lang="es-CL" dirty="0" smtClean="0">
                <a:hlinkClick r:id="rId2"/>
              </a:rPr>
              <a:t>www.youtube.com/watch?v=J-iPjueiSR4</a:t>
            </a:r>
            <a:r>
              <a:rPr lang="es-CL" dirty="0" smtClean="0"/>
              <a:t> ¿Por qué es importante que la ciudadanía vote? ¿Es democrático un plebiscito donde la mayoría opine? Explica </a:t>
            </a:r>
          </a:p>
          <a:p>
            <a:pPr marL="0" indent="0" algn="just">
              <a:buNone/>
            </a:pPr>
            <a:r>
              <a:rPr lang="es-CL" dirty="0" smtClean="0"/>
              <a:t>3. ¿Cuál es la diferencia y similitud de las antiguas constituciones de nuestro país? (señala al menos cuatro) </a:t>
            </a:r>
          </a:p>
          <a:p>
            <a:pPr marL="0" indent="0" algn="just">
              <a:buNone/>
            </a:pPr>
            <a:r>
              <a:rPr lang="es-CL" dirty="0" smtClean="0"/>
              <a:t>4. ¿Qué te parece que por primera vez en la historia un alto porcentaje de </a:t>
            </a:r>
            <a:r>
              <a:rPr lang="es-CL" dirty="0"/>
              <a:t>partidos políticos </a:t>
            </a:r>
            <a:r>
              <a:rPr lang="es-CL" dirty="0" smtClean="0"/>
              <a:t>firmaran un “Acuerdo </a:t>
            </a:r>
            <a:r>
              <a:rPr lang="es-CL" dirty="0"/>
              <a:t>por la paz social y la nueva </a:t>
            </a:r>
            <a:r>
              <a:rPr lang="es-CL" dirty="0" smtClean="0"/>
              <a:t>constitución”? </a:t>
            </a:r>
          </a:p>
          <a:p>
            <a:pPr marL="0" indent="0">
              <a:buNone/>
            </a:pPr>
            <a:endParaRPr lang="es-CL" dirty="0"/>
          </a:p>
        </p:txBody>
      </p:sp>
    </p:spTree>
    <p:extLst>
      <p:ext uri="{BB962C8B-B14F-4D97-AF65-F5344CB8AC3E}">
        <p14:creationId xmlns:p14="http://schemas.microsoft.com/office/powerpoint/2010/main" val="829296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marL="0" indent="0">
              <a:buNone/>
            </a:pPr>
            <a:r>
              <a:rPr lang="es-CL" dirty="0" smtClean="0"/>
              <a:t>5. ¿Constituyen </a:t>
            </a:r>
            <a:r>
              <a:rPr lang="es-CL" dirty="0"/>
              <a:t>los plebiscitos comunales una forma </a:t>
            </a:r>
            <a:r>
              <a:rPr lang="es-CL" dirty="0" smtClean="0"/>
              <a:t>efectiva de </a:t>
            </a:r>
            <a:r>
              <a:rPr lang="es-CL" dirty="0"/>
              <a:t>participación de la ciudadanía en el gobierno </a:t>
            </a:r>
            <a:r>
              <a:rPr lang="es-CL" dirty="0" smtClean="0"/>
              <a:t>municipal? Justifica tu respuesta.</a:t>
            </a:r>
          </a:p>
          <a:p>
            <a:pPr marL="0" indent="0">
              <a:buNone/>
            </a:pPr>
            <a:r>
              <a:rPr lang="es-CL" dirty="0" smtClean="0"/>
              <a:t>6</a:t>
            </a:r>
            <a:r>
              <a:rPr lang="es-CL" dirty="0"/>
              <a:t>. En lo que se refiere al reconocimiento de los </a:t>
            </a:r>
            <a:r>
              <a:rPr lang="es-CL" dirty="0" smtClean="0"/>
              <a:t>derechos ciudadanos</a:t>
            </a:r>
            <a:r>
              <a:rPr lang="es-CL" dirty="0"/>
              <a:t>, la ciudadanía en la </a:t>
            </a:r>
            <a:r>
              <a:rPr lang="es-CL" dirty="0" smtClean="0"/>
              <a:t>Constitución chilena</a:t>
            </a:r>
            <a:r>
              <a:rPr lang="es-CL" dirty="0"/>
              <a:t>:</a:t>
            </a:r>
          </a:p>
          <a:p>
            <a:pPr marL="0" indent="0">
              <a:buNone/>
            </a:pPr>
            <a:r>
              <a:rPr lang="es-CL" dirty="0"/>
              <a:t>• ¿Es más representativa o más participativa que </a:t>
            </a:r>
            <a:r>
              <a:rPr lang="es-CL" dirty="0" smtClean="0"/>
              <a:t>lo que </a:t>
            </a:r>
            <a:r>
              <a:rPr lang="es-CL" dirty="0"/>
              <a:t>ocurre en otras constituciones</a:t>
            </a:r>
            <a:r>
              <a:rPr lang="es-CL" dirty="0" smtClean="0"/>
              <a:t>? Puedes indagar en la web</a:t>
            </a:r>
            <a:endParaRPr lang="es-CL" dirty="0"/>
          </a:p>
          <a:p>
            <a:pPr marL="0" indent="0">
              <a:buNone/>
            </a:pPr>
            <a:r>
              <a:rPr lang="es-CL" dirty="0"/>
              <a:t>• ¿Se encuentra más orientada al Estado o a la </a:t>
            </a:r>
            <a:r>
              <a:rPr lang="es-CL" dirty="0" smtClean="0"/>
              <a:t>sociedad civil </a:t>
            </a:r>
            <a:r>
              <a:rPr lang="es-CL" dirty="0"/>
              <a:t>que otras constituciones?</a:t>
            </a:r>
          </a:p>
          <a:p>
            <a:pPr marL="0" indent="0">
              <a:buNone/>
            </a:pPr>
            <a:r>
              <a:rPr lang="es-CL" dirty="0"/>
              <a:t>• ¿Se relaciona directamente con el Estado y </a:t>
            </a:r>
            <a:r>
              <a:rPr lang="es-CL" dirty="0" smtClean="0"/>
              <a:t>el gobierno</a:t>
            </a:r>
            <a:r>
              <a:rPr lang="es-CL" dirty="0"/>
              <a:t>, o se halla más intermediada por </a:t>
            </a:r>
            <a:r>
              <a:rPr lang="es-CL" dirty="0" smtClean="0"/>
              <a:t>los partidos políticos?</a:t>
            </a:r>
            <a:endParaRPr lang="es-CL" dirty="0"/>
          </a:p>
        </p:txBody>
      </p:sp>
    </p:spTree>
    <p:extLst>
      <p:ext uri="{BB962C8B-B14F-4D97-AF65-F5344CB8AC3E}">
        <p14:creationId xmlns:p14="http://schemas.microsoft.com/office/powerpoint/2010/main" val="202411254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Marcador de contenido 3"/>
          <p:cNvPicPr>
            <a:picLocks noGrp="1" noChangeAspect="1"/>
          </p:cNvPicPr>
          <p:nvPr>
            <p:ph idx="1"/>
          </p:nvPr>
        </p:nvPicPr>
        <p:blipFill>
          <a:blip r:embed="rId2"/>
          <a:stretch>
            <a:fillRect/>
          </a:stretch>
        </p:blipFill>
        <p:spPr>
          <a:xfrm>
            <a:off x="1357313" y="642938"/>
            <a:ext cx="8693521" cy="5811225"/>
          </a:xfrm>
          <a:prstGeom prst="rect">
            <a:avLst/>
          </a:prstGeom>
        </p:spPr>
      </p:pic>
    </p:spTree>
    <p:extLst>
      <p:ext uri="{BB962C8B-B14F-4D97-AF65-F5344CB8AC3E}">
        <p14:creationId xmlns:p14="http://schemas.microsoft.com/office/powerpoint/2010/main" val="171639622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1" y="620888"/>
            <a:ext cx="9601196" cy="1303867"/>
          </a:xfrm>
        </p:spPr>
        <p:txBody>
          <a:bodyPr>
            <a:normAutofit fontScale="90000"/>
          </a:bodyPr>
          <a:lstStyle/>
          <a:p>
            <a:r>
              <a:rPr lang="es-CL" dirty="0"/>
              <a:t>El sufragio electoral y los plebiscitos</a:t>
            </a:r>
            <a:br>
              <a:rPr lang="es-CL" dirty="0"/>
            </a:br>
            <a:endParaRPr lang="es-CL" dirty="0"/>
          </a:p>
        </p:txBody>
      </p:sp>
      <p:sp>
        <p:nvSpPr>
          <p:cNvPr id="3" name="Marcador de contenido 2"/>
          <p:cNvSpPr>
            <a:spLocks noGrp="1"/>
          </p:cNvSpPr>
          <p:nvPr>
            <p:ph idx="1"/>
          </p:nvPr>
        </p:nvSpPr>
        <p:spPr>
          <a:xfrm>
            <a:off x="914400" y="1471614"/>
            <a:ext cx="10472737" cy="4404254"/>
          </a:xfrm>
        </p:spPr>
        <p:txBody>
          <a:bodyPr>
            <a:noAutofit/>
          </a:bodyPr>
          <a:lstStyle/>
          <a:p>
            <a:pPr marL="0" indent="0" algn="just">
              <a:buNone/>
            </a:pPr>
            <a:r>
              <a:rPr lang="es-CL" sz="3200" dirty="0" smtClean="0"/>
              <a:t>El inciso </a:t>
            </a:r>
            <a:r>
              <a:rPr lang="es-CL" sz="3200" dirty="0"/>
              <a:t>segundo del artículo 15 describe las formas en que se </a:t>
            </a:r>
            <a:r>
              <a:rPr lang="es-CL" sz="3200" dirty="0" smtClean="0"/>
              <a:t>utiliza el </a:t>
            </a:r>
            <a:r>
              <a:rPr lang="es-CL" sz="3200" dirty="0"/>
              <a:t>sufragio en Chile: las elecciones periódicas y los plebiscitos que </a:t>
            </a:r>
            <a:r>
              <a:rPr lang="es-CL" sz="3200" dirty="0" smtClean="0"/>
              <a:t>la Constitución establece. Las </a:t>
            </a:r>
            <a:r>
              <a:rPr lang="es-CL" sz="3200" dirty="0"/>
              <a:t>elecciones periódicas se refieren a todos </a:t>
            </a:r>
            <a:r>
              <a:rPr lang="es-CL" sz="3200" dirty="0" smtClean="0"/>
              <a:t>los eventos </a:t>
            </a:r>
            <a:r>
              <a:rPr lang="es-CL" sz="3200" dirty="0"/>
              <a:t>públicos en que se eligen autoridades representativas del Estado, </a:t>
            </a:r>
            <a:r>
              <a:rPr lang="es-CL" sz="3200" dirty="0" smtClean="0"/>
              <a:t>es decir</a:t>
            </a:r>
            <a:r>
              <a:rPr lang="es-CL" sz="3200" dirty="0"/>
              <a:t>: elecciones presidenciales, parlamentarias y municipales y de </a:t>
            </a:r>
            <a:r>
              <a:rPr lang="es-CL" sz="3200" dirty="0" smtClean="0"/>
              <a:t>CORE (Consejo </a:t>
            </a:r>
            <a:r>
              <a:rPr lang="es-CL" sz="3200" dirty="0"/>
              <a:t>Regional</a:t>
            </a:r>
            <a:r>
              <a:rPr lang="es-CL" sz="3200" dirty="0" smtClean="0"/>
              <a:t>). </a:t>
            </a:r>
          </a:p>
        </p:txBody>
      </p:sp>
    </p:spTree>
    <p:extLst>
      <p:ext uri="{BB962C8B-B14F-4D97-AF65-F5344CB8AC3E}">
        <p14:creationId xmlns:p14="http://schemas.microsoft.com/office/powerpoint/2010/main" val="311992848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pPr algn="ctr"/>
            <a:r>
              <a:rPr lang="es-CL" sz="2800" dirty="0"/>
              <a:t>Respecto de los plebiscitos.</a:t>
            </a:r>
            <a:br>
              <a:rPr lang="es-CL" sz="2800" dirty="0"/>
            </a:br>
            <a:r>
              <a:rPr lang="es-CL" sz="2800" dirty="0"/>
              <a:t>La Constitución establece dos modalidades:</a:t>
            </a:r>
            <a:br>
              <a:rPr lang="es-CL" sz="2800" dirty="0"/>
            </a:br>
            <a:endParaRPr lang="es-CL" sz="2800" dirty="0"/>
          </a:p>
        </p:txBody>
      </p:sp>
      <p:sp>
        <p:nvSpPr>
          <p:cNvPr id="3" name="Marcador de contenido 2"/>
          <p:cNvSpPr>
            <a:spLocks noGrp="1"/>
          </p:cNvSpPr>
          <p:nvPr>
            <p:ph idx="1"/>
          </p:nvPr>
        </p:nvSpPr>
        <p:spPr>
          <a:xfrm>
            <a:off x="1295401" y="1685925"/>
            <a:ext cx="9601196" cy="4189943"/>
          </a:xfrm>
        </p:spPr>
        <p:txBody>
          <a:bodyPr/>
          <a:lstStyle/>
          <a:p>
            <a:r>
              <a:rPr lang="es-CL" sz="2800" dirty="0" smtClean="0"/>
              <a:t>Plebiscito </a:t>
            </a:r>
            <a:r>
              <a:rPr lang="es-CL" sz="2800" dirty="0"/>
              <a:t>constitucional: </a:t>
            </a:r>
            <a:endParaRPr lang="es-CL" sz="2800" dirty="0" smtClean="0"/>
          </a:p>
          <a:p>
            <a:pPr marL="0" indent="0" algn="just">
              <a:buNone/>
            </a:pPr>
            <a:r>
              <a:rPr lang="es-CL" sz="2800" dirty="0"/>
              <a:t>C</a:t>
            </a:r>
            <a:r>
              <a:rPr lang="es-CL" sz="2800" dirty="0" smtClean="0"/>
              <a:t>onstituye </a:t>
            </a:r>
            <a:r>
              <a:rPr lang="es-CL" sz="2800" dirty="0"/>
              <a:t>una atribución del presidente de la República para situaciones establecidas en el artículo 128: reforma constitucional en que no haya acuerdo entre el Congreso y el presidente sobre el contenido de una reforma. Es decir, el plebiscito se convoca para resolver una discrepancia entre el poder ejecutivo y el legislativo respecto del contenido de una reforma constitucional.</a:t>
            </a:r>
          </a:p>
          <a:p>
            <a:endParaRPr lang="es-CL" dirty="0"/>
          </a:p>
        </p:txBody>
      </p:sp>
    </p:spTree>
    <p:extLst>
      <p:ext uri="{BB962C8B-B14F-4D97-AF65-F5344CB8AC3E}">
        <p14:creationId xmlns:p14="http://schemas.microsoft.com/office/powerpoint/2010/main" val="424700371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a:xfrm>
            <a:off x="1295401" y="685800"/>
            <a:ext cx="9601196" cy="5190068"/>
          </a:xfrm>
        </p:spPr>
        <p:txBody>
          <a:bodyPr>
            <a:normAutofit lnSpcReduction="10000"/>
          </a:bodyPr>
          <a:lstStyle/>
          <a:p>
            <a:r>
              <a:rPr lang="es-CL" sz="2400" dirty="0" smtClean="0"/>
              <a:t>Plebiscito comunal: </a:t>
            </a:r>
          </a:p>
          <a:p>
            <a:pPr marL="0" indent="0" algn="just">
              <a:buNone/>
            </a:pPr>
            <a:r>
              <a:rPr lang="es-CL" sz="2400" dirty="0" smtClean="0"/>
              <a:t>El artículo </a:t>
            </a:r>
            <a:r>
              <a:rPr lang="es-CL" sz="2400" dirty="0"/>
              <a:t>99 de la Ley Orgánica Constitucional de Municipalidades (Ley Nº 19 806 de 2002) establece la posibilidad de que el alcalde, con acuerdo del concejo municipal, o por iniciativa de los ciudadanos de la comuna (al menos el 10 % de los ciudadanos comunales), convoque a un plebiscito comunal. Esta consulta se debe realizar en torno a materias muy precisas: inversiones específicas de desarrollo comunal; aprobación o modificación del plan de desarrollo comunal; modificación del plan regulador, u otras de interés para la comunidad local. Para que este plebiscito sea vinculante y obligatorio de cumplir para las autoridades municipales, debe votar al menos el 50 % de los ciudadanos inscritos en la comuna.</a:t>
            </a:r>
          </a:p>
          <a:p>
            <a:endParaRPr lang="es-CL" dirty="0"/>
          </a:p>
        </p:txBody>
      </p:sp>
    </p:spTree>
    <p:extLst>
      <p:ext uri="{BB962C8B-B14F-4D97-AF65-F5344CB8AC3E}">
        <p14:creationId xmlns:p14="http://schemas.microsoft.com/office/powerpoint/2010/main" val="43936927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p:txBody>
          <a:bodyPr>
            <a:normAutofit/>
          </a:bodyPr>
          <a:lstStyle/>
          <a:p>
            <a:r>
              <a:rPr lang="es-CL" dirty="0" smtClean="0"/>
              <a:t>¿Cuántos plebiscitos se han realizado en Chile?</a:t>
            </a:r>
            <a:endParaRPr lang="es-CL" dirty="0"/>
          </a:p>
        </p:txBody>
      </p:sp>
      <p:sp>
        <p:nvSpPr>
          <p:cNvPr id="3" name="Marcador de contenido 2"/>
          <p:cNvSpPr>
            <a:spLocks noGrp="1"/>
          </p:cNvSpPr>
          <p:nvPr>
            <p:ph idx="1"/>
          </p:nvPr>
        </p:nvSpPr>
        <p:spPr>
          <a:xfrm>
            <a:off x="1295401" y="1943100"/>
            <a:ext cx="9601196" cy="3932768"/>
          </a:xfrm>
        </p:spPr>
        <p:txBody>
          <a:bodyPr>
            <a:normAutofit fontScale="92500" lnSpcReduction="10000"/>
          </a:bodyPr>
          <a:lstStyle/>
          <a:p>
            <a:pPr marL="0" indent="0">
              <a:buNone/>
            </a:pPr>
            <a:endParaRPr lang="es-CL" dirty="0" smtClean="0"/>
          </a:p>
          <a:p>
            <a:r>
              <a:rPr lang="es-CL" dirty="0"/>
              <a:t>Plebiscito constitucional de Chile de 1812</a:t>
            </a:r>
          </a:p>
          <a:p>
            <a:r>
              <a:rPr lang="es-CL" dirty="0"/>
              <a:t>Plebiscito de independencia de Chile de 1817</a:t>
            </a:r>
          </a:p>
          <a:p>
            <a:r>
              <a:rPr lang="es-CL" dirty="0"/>
              <a:t>Plebiscito constitucional de Chile de 1818</a:t>
            </a:r>
          </a:p>
          <a:p>
            <a:r>
              <a:rPr lang="es-CL" dirty="0"/>
              <a:t>Plebiscito constitucional de Chile de 1925</a:t>
            </a:r>
          </a:p>
          <a:p>
            <a:r>
              <a:rPr lang="es-CL" dirty="0"/>
              <a:t>Plebiscito nacional de Chile de 1978</a:t>
            </a:r>
          </a:p>
          <a:p>
            <a:r>
              <a:rPr lang="es-CL" dirty="0"/>
              <a:t>Plebiscito nacional de Chile de 1980</a:t>
            </a:r>
          </a:p>
          <a:p>
            <a:r>
              <a:rPr lang="es-CL" dirty="0"/>
              <a:t>Plebiscito nacional de Chile de 1988</a:t>
            </a:r>
          </a:p>
          <a:p>
            <a:r>
              <a:rPr lang="es-CL" dirty="0"/>
              <a:t>Plebiscito nacional de Chile de 1989</a:t>
            </a:r>
          </a:p>
          <a:p>
            <a:r>
              <a:rPr lang="es-CL" dirty="0"/>
              <a:t>Plebiscito nacional de Chile de </a:t>
            </a:r>
            <a:r>
              <a:rPr lang="es-CL" dirty="0" smtClean="0"/>
              <a:t>2020 (en proceso) </a:t>
            </a:r>
            <a:endParaRPr lang="es-CL" dirty="0"/>
          </a:p>
        </p:txBody>
      </p:sp>
    </p:spTree>
    <p:extLst>
      <p:ext uri="{BB962C8B-B14F-4D97-AF65-F5344CB8AC3E}">
        <p14:creationId xmlns:p14="http://schemas.microsoft.com/office/powerpoint/2010/main" val="53974016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ítulo 1"/>
          <p:cNvSpPr>
            <a:spLocks noGrp="1"/>
          </p:cNvSpPr>
          <p:nvPr>
            <p:ph type="title"/>
          </p:nvPr>
        </p:nvSpPr>
        <p:spPr>
          <a:xfrm>
            <a:off x="1295402" y="514351"/>
            <a:ext cx="9601196" cy="1085850"/>
          </a:xfrm>
        </p:spPr>
        <p:txBody>
          <a:bodyPr/>
          <a:lstStyle/>
          <a:p>
            <a:r>
              <a:rPr lang="es-CL" dirty="0" smtClean="0"/>
              <a:t>¿Cómo surge el plebiscito de 2020?</a:t>
            </a:r>
            <a:endParaRPr lang="es-CL" dirty="0"/>
          </a:p>
        </p:txBody>
      </p:sp>
      <p:sp>
        <p:nvSpPr>
          <p:cNvPr id="3" name="Marcador de contenido 2"/>
          <p:cNvSpPr>
            <a:spLocks noGrp="1"/>
          </p:cNvSpPr>
          <p:nvPr>
            <p:ph idx="1"/>
          </p:nvPr>
        </p:nvSpPr>
        <p:spPr>
          <a:xfrm>
            <a:off x="1295401" y="1600201"/>
            <a:ext cx="9601196" cy="4275667"/>
          </a:xfrm>
        </p:spPr>
        <p:txBody>
          <a:bodyPr>
            <a:normAutofit fontScale="85000" lnSpcReduction="10000"/>
          </a:bodyPr>
          <a:lstStyle/>
          <a:p>
            <a:pPr algn="just"/>
            <a:r>
              <a:rPr lang="es-CL" dirty="0" smtClean="0"/>
              <a:t>Antecedentes </a:t>
            </a:r>
          </a:p>
          <a:p>
            <a:pPr algn="just"/>
            <a:r>
              <a:rPr lang="es-CL" dirty="0" smtClean="0"/>
              <a:t>protestas </a:t>
            </a:r>
            <a:r>
              <a:rPr lang="es-CL" dirty="0"/>
              <a:t>en Chile iniciadas a mediados de octubre de 2019 tuvieron entre sus principales demandas la redacción de una nueva Constitución Política. El 21 de octubre, líderes sociales y artistas chilenos propusieron una Asamblea Constituyente nacional y seis medidas anti abusos de corto plazo ante la crisis político social del país.10​ Diversos gremios y entidades sociales y civiles conformaron «cabildos abiertos» en varias comunas del país, con una masiva participación ciudadana, con el objeto de sentar las bases para una eventual asamblea constituyente para la elaboración de una Nueva Constitución para </a:t>
            </a:r>
            <a:r>
              <a:rPr lang="es-CL" dirty="0" smtClean="0"/>
              <a:t>Chile.</a:t>
            </a:r>
            <a:endParaRPr lang="es-CL" dirty="0"/>
          </a:p>
          <a:p>
            <a:pPr algn="just"/>
            <a:endParaRPr lang="es-CL" dirty="0"/>
          </a:p>
          <a:p>
            <a:pPr algn="just"/>
            <a:r>
              <a:rPr lang="es-CL" dirty="0"/>
              <a:t>El 7 de noviembre del mismo año, la Asociación Chilena de Municipalidades (</a:t>
            </a:r>
            <a:r>
              <a:rPr lang="es-CL" dirty="0" err="1"/>
              <a:t>AChM</a:t>
            </a:r>
            <a:r>
              <a:rPr lang="es-CL" dirty="0"/>
              <a:t>), integrada por 330 de las 345 municipalidades del país, aprobó mandar a su directorio para convocar a una consulta ciudadana en dichas comunas, a realizarse el 7 de diciembre, donde se preguntaría a la ciudadanía si está de acuerdo en la elaboración de una nueva Constitución.</a:t>
            </a:r>
          </a:p>
        </p:txBody>
      </p:sp>
    </p:spTree>
    <p:extLst>
      <p:ext uri="{BB962C8B-B14F-4D97-AF65-F5344CB8AC3E}">
        <p14:creationId xmlns:p14="http://schemas.microsoft.com/office/powerpoint/2010/main" val="38352395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4"/>
          <a:stretch>
            <a:fillRect/>
          </a:stretch>
        </p:blipFill>
        <p:spPr>
          <a:xfrm>
            <a:off x="0" y="452718"/>
            <a:ext cx="6143625" cy="5633757"/>
          </a:xfrm>
          <a:prstGeom prst="rect">
            <a:avLst/>
          </a:prstGeom>
        </p:spPr>
      </p:pic>
      <p:pic>
        <p:nvPicPr>
          <p:cNvPr id="5" name="Imagen 4"/>
          <p:cNvPicPr>
            <a:picLocks noChangeAspect="1"/>
          </p:cNvPicPr>
          <p:nvPr/>
        </p:nvPicPr>
        <p:blipFill>
          <a:blip r:embed="rId5"/>
          <a:stretch>
            <a:fillRect/>
          </a:stretch>
        </p:blipFill>
        <p:spPr>
          <a:xfrm>
            <a:off x="6141437" y="3443287"/>
            <a:ext cx="6050563" cy="3406243"/>
          </a:xfrm>
          <a:prstGeom prst="rect">
            <a:avLst/>
          </a:prstGeom>
        </p:spPr>
      </p:pic>
      <p:pic>
        <p:nvPicPr>
          <p:cNvPr id="6" name="Imagen 5"/>
          <p:cNvPicPr>
            <a:picLocks noChangeAspect="1"/>
          </p:cNvPicPr>
          <p:nvPr/>
        </p:nvPicPr>
        <p:blipFill>
          <a:blip r:embed="rId6"/>
          <a:stretch>
            <a:fillRect/>
          </a:stretch>
        </p:blipFill>
        <p:spPr>
          <a:xfrm>
            <a:off x="6141437" y="-1"/>
            <a:ext cx="6050562" cy="3443287"/>
          </a:xfrm>
          <a:prstGeom prst="rect">
            <a:avLst/>
          </a:prstGeom>
        </p:spPr>
      </p:pic>
      <p:pic>
        <p:nvPicPr>
          <p:cNvPr id="8" name="los-prisioneros">
            <a:hlinkClick r:id="" action="ppaction://media"/>
          </p:cNvPr>
          <p:cNvPicPr>
            <a:picLocks noGrp="1" noChangeAspect="1"/>
          </p:cNvPicPr>
          <p:nvPr>
            <p:ph idx="1"/>
            <a:audioFile r:link="rId2"/>
            <p:extLst>
              <p:ext uri="{DAA4B4D4-6D71-4841-9C94-3DE7FCFB9230}">
                <p14:media xmlns:p14="http://schemas.microsoft.com/office/powerpoint/2010/main" r:embed="rId1"/>
              </p:ext>
            </p:extLst>
          </p:nvPr>
        </p:nvPicPr>
        <p:blipFill>
          <a:blip r:embed="rId7"/>
          <a:stretch>
            <a:fillRect/>
          </a:stretch>
        </p:blipFill>
        <p:spPr>
          <a:xfrm>
            <a:off x="471487" y="543382"/>
            <a:ext cx="1171117" cy="1171117"/>
          </a:xfrm>
        </p:spPr>
      </p:pic>
      <p:sp>
        <p:nvSpPr>
          <p:cNvPr id="7" name="CuadroTexto 6"/>
          <p:cNvSpPr txBox="1"/>
          <p:nvPr/>
        </p:nvSpPr>
        <p:spPr>
          <a:xfrm>
            <a:off x="646111" y="6263403"/>
            <a:ext cx="4311652" cy="369332"/>
          </a:xfrm>
          <a:prstGeom prst="rect">
            <a:avLst/>
          </a:prstGeom>
          <a:noFill/>
        </p:spPr>
        <p:txBody>
          <a:bodyPr wrap="square" rtlCol="0">
            <a:spAutoFit/>
          </a:bodyPr>
          <a:lstStyle/>
          <a:p>
            <a:r>
              <a:rPr lang="es-CL" dirty="0" smtClean="0"/>
              <a:t>Imágenes del estallido social 2019</a:t>
            </a:r>
            <a:endParaRPr lang="es-CL" dirty="0"/>
          </a:p>
        </p:txBody>
      </p:sp>
    </p:spTree>
    <p:extLst>
      <p:ext uri="{BB962C8B-B14F-4D97-AF65-F5344CB8AC3E}">
        <p14:creationId xmlns:p14="http://schemas.microsoft.com/office/powerpoint/2010/main" val="299704512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8"/>
                    </p:tgtEl>
                  </p:cond>
                </p:stCondLst>
                <p:endSync evt="end" delay="0">
                  <p:rtn val="all"/>
                </p:endSync>
                <p:childTnLst>
                  <p:par>
                    <p:cTn id="3" fill="hold">
                      <p:stCondLst>
                        <p:cond delay="0"/>
                      </p:stCondLst>
                      <p:childTnLst>
                        <p:par>
                          <p:cTn id="4" fill="hold">
                            <p:stCondLst>
                              <p:cond delay="0"/>
                            </p:stCondLst>
                            <p:childTnLst>
                              <p:par>
                                <p:cTn id="5" presetID="1" presetClass="mediacall" presetSubtype="0" fill="hold" nodeType="clickEffect">
                                  <p:stCondLst>
                                    <p:cond delay="0"/>
                                  </p:stCondLst>
                                  <p:childTnLst>
                                    <p:cmd type="call" cmd="playFrom(0.0)">
                                      <p:cBhvr>
                                        <p:cTn id="6" dur="321724" fill="hold"/>
                                        <p:tgtEl>
                                          <p:spTgt spid="8"/>
                                        </p:tgtEl>
                                      </p:cBhvr>
                                    </p:cmd>
                                  </p:childTnLst>
                                </p:cTn>
                              </p:par>
                            </p:childTnLst>
                          </p:cTn>
                        </p:par>
                      </p:childTnLst>
                    </p:cTn>
                  </p:par>
                </p:childTnLst>
              </p:cTn>
              <p:nextCondLst>
                <p:cond evt="onClick" delay="0">
                  <p:tgtEl>
                    <p:spTgt spid="8"/>
                  </p:tgtEl>
                </p:cond>
              </p:nextCondLst>
            </p:seq>
            <p:audio>
              <p:cMediaNode vol="80000">
                <p:cTn id="7" fill="hold" display="0">
                  <p:stCondLst>
                    <p:cond delay="indefinite"/>
                  </p:stCondLst>
                  <p:endCondLst>
                    <p:cond evt="onStopAudio" delay="0">
                      <p:tgtEl>
                        <p:sldTgt/>
                      </p:tgtEl>
                    </p:cond>
                  </p:endCondLst>
                </p:cTn>
                <p:tgtEl>
                  <p:spTgt spid="8"/>
                </p:tgtEl>
              </p:cMediaNode>
            </p:audio>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Marcador de contenido 2"/>
          <p:cNvSpPr>
            <a:spLocks noGrp="1"/>
          </p:cNvSpPr>
          <p:nvPr>
            <p:ph idx="1"/>
          </p:nvPr>
        </p:nvSpPr>
        <p:spPr/>
        <p:txBody>
          <a:bodyPr>
            <a:normAutofit/>
          </a:bodyPr>
          <a:lstStyle/>
          <a:p>
            <a:pPr algn="just"/>
            <a:r>
              <a:rPr lang="es-CL" dirty="0"/>
              <a:t>Durante el 13 y 14 de noviembre los partidos de Chile Vamos y parte de la oposición –excluyendo al PCCh, el PRO, el FRVS, el PH y CS–28​ realizaron una serie de negociaciones en el edificio del ex Congreso Nacional para determinar el inicio de un proceso constituyente y su mecanismo de </a:t>
            </a:r>
            <a:r>
              <a:rPr lang="es-CL" dirty="0" smtClean="0"/>
              <a:t>realización. </a:t>
            </a:r>
            <a:r>
              <a:rPr lang="es-CL" dirty="0"/>
              <a:t>Las negociaciones llegaron a puerto en la madrugada del 15 de noviembre, anunciándose la realización del plebiscito mediante una declaración denominada Acuerdo por la Paz Social y la Nueva </a:t>
            </a:r>
            <a:r>
              <a:rPr lang="es-CL" dirty="0" smtClean="0"/>
              <a:t>Constitución.</a:t>
            </a:r>
            <a:endParaRPr lang="es-CL" dirty="0"/>
          </a:p>
        </p:txBody>
      </p:sp>
    </p:spTree>
    <p:extLst>
      <p:ext uri="{BB962C8B-B14F-4D97-AF65-F5344CB8AC3E}">
        <p14:creationId xmlns:p14="http://schemas.microsoft.com/office/powerpoint/2010/main" val="386194327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1985963" y="710670"/>
            <a:ext cx="7743824" cy="4588933"/>
          </a:xfrm>
          <a:prstGeom prst="rect">
            <a:avLst/>
          </a:prstGeom>
        </p:spPr>
      </p:pic>
      <p:sp>
        <p:nvSpPr>
          <p:cNvPr id="3" name="Marcador de contenido 2"/>
          <p:cNvSpPr>
            <a:spLocks noGrp="1"/>
          </p:cNvSpPr>
          <p:nvPr>
            <p:ph idx="1"/>
          </p:nvPr>
        </p:nvSpPr>
        <p:spPr/>
        <p:txBody>
          <a:bodyPr>
            <a:normAutofit fontScale="62500" lnSpcReduction="20000"/>
          </a:bodyPr>
          <a:lstStyle/>
          <a:p>
            <a:pPr marL="0" indent="0">
              <a:buNone/>
            </a:pPr>
            <a:endParaRPr lang="es-CL" dirty="0"/>
          </a:p>
          <a:p>
            <a:pPr marL="0" indent="0">
              <a:buNone/>
            </a:pPr>
            <a:endParaRPr lang="es-CL" dirty="0" smtClean="0"/>
          </a:p>
          <a:p>
            <a:pPr marL="0" indent="0">
              <a:buNone/>
            </a:pPr>
            <a:endParaRPr lang="es-CL" dirty="0"/>
          </a:p>
          <a:p>
            <a:pPr marL="0" indent="0">
              <a:buNone/>
            </a:pPr>
            <a:endParaRPr lang="es-CL" dirty="0" smtClean="0"/>
          </a:p>
          <a:p>
            <a:pPr marL="0" indent="0">
              <a:buNone/>
            </a:pPr>
            <a:endParaRPr lang="es-CL" dirty="0"/>
          </a:p>
          <a:p>
            <a:pPr marL="0" indent="0">
              <a:buNone/>
            </a:pPr>
            <a:endParaRPr lang="es-CL" dirty="0" smtClean="0"/>
          </a:p>
          <a:p>
            <a:pPr marL="0" indent="0">
              <a:buNone/>
            </a:pPr>
            <a:endParaRPr lang="es-CL" dirty="0"/>
          </a:p>
          <a:p>
            <a:pPr marL="0" indent="0">
              <a:buNone/>
            </a:pPr>
            <a:endParaRPr lang="es-CL" dirty="0" smtClean="0"/>
          </a:p>
          <a:p>
            <a:pPr marL="0" indent="0">
              <a:buNone/>
            </a:pPr>
            <a:endParaRPr lang="es-CL" dirty="0"/>
          </a:p>
          <a:p>
            <a:pPr marL="0" indent="0">
              <a:buNone/>
            </a:pPr>
            <a:endParaRPr lang="es-CL" dirty="0" smtClean="0"/>
          </a:p>
          <a:p>
            <a:pPr marL="0" indent="0">
              <a:buNone/>
            </a:pPr>
            <a:endParaRPr lang="es-CL" dirty="0"/>
          </a:p>
          <a:p>
            <a:pPr marL="0" indent="0">
              <a:buNone/>
            </a:pPr>
            <a:endParaRPr lang="es-CL" dirty="0" smtClean="0"/>
          </a:p>
          <a:p>
            <a:pPr marL="0" indent="0" algn="ctr">
              <a:buNone/>
            </a:pPr>
            <a:r>
              <a:rPr lang="es-CL" sz="3600" dirty="0" smtClean="0"/>
              <a:t>Firma </a:t>
            </a:r>
            <a:r>
              <a:rPr lang="es-CL" sz="3600" dirty="0"/>
              <a:t>del «Acuerdo por la paz social y la nueva constitución» en el Ex Congreso Nacional el 15 de noviembre de 2019.</a:t>
            </a:r>
          </a:p>
        </p:txBody>
      </p:sp>
    </p:spTree>
    <p:extLst>
      <p:ext uri="{BB962C8B-B14F-4D97-AF65-F5344CB8AC3E}">
        <p14:creationId xmlns:p14="http://schemas.microsoft.com/office/powerpoint/2010/main" val="24679576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 xmlns:thm15="http://schemas.microsoft.com/office/thememl/2012/main" name="Ion" id="{B8441ADB-2E43-4AF7-B97A-BD870242C6A8}" vid="{292E63A9-BB86-4E3D-B92A-7223C6510D2E}"/>
    </a:ext>
  </a:extLst>
</a:theme>
</file>

<file path=docProps/app.xml><?xml version="1.0" encoding="utf-8"?>
<Properties xmlns="http://schemas.openxmlformats.org/officeDocument/2006/extended-properties" xmlns:vt="http://schemas.openxmlformats.org/officeDocument/2006/docPropsVTypes">
  <Template>Ion</Template>
  <TotalTime>88</TotalTime>
  <Words>1017</Words>
  <Application>Microsoft Office PowerPoint</Application>
  <PresentationFormat>Personalizado</PresentationFormat>
  <Paragraphs>60</Paragraphs>
  <Slides>15</Slides>
  <Notes>0</Notes>
  <HiddenSlides>0</HiddenSlides>
  <MMClips>1</MMClips>
  <ScaleCrop>false</ScaleCrop>
  <HeadingPairs>
    <vt:vector size="4" baseType="variant">
      <vt:variant>
        <vt:lpstr>Tema</vt:lpstr>
      </vt:variant>
      <vt:variant>
        <vt:i4>1</vt:i4>
      </vt:variant>
      <vt:variant>
        <vt:lpstr>Títulos de diapositiva</vt:lpstr>
      </vt:variant>
      <vt:variant>
        <vt:i4>15</vt:i4>
      </vt:variant>
    </vt:vector>
  </HeadingPairs>
  <TitlesOfParts>
    <vt:vector size="16" baseType="lpstr">
      <vt:lpstr>Ion</vt:lpstr>
      <vt:lpstr>Plebiscito 2020 </vt:lpstr>
      <vt:lpstr>El sufragio electoral y los plebiscitos </vt:lpstr>
      <vt:lpstr>Respecto de los plebiscitos. La Constitución establece dos modalidades: </vt:lpstr>
      <vt:lpstr>Presentación de PowerPoint</vt:lpstr>
      <vt:lpstr>¿Cuántos plebiscitos se han realizado en Chile?</vt:lpstr>
      <vt:lpstr>¿Cómo surge el plebiscito de 2020?</vt:lpstr>
      <vt:lpstr>Presentación de PowerPoint</vt:lpstr>
      <vt:lpstr>Presentación de PowerPoint</vt:lpstr>
      <vt:lpstr>Presentación de PowerPoint</vt:lpstr>
      <vt:lpstr>Presentación de PowerPoint</vt:lpstr>
      <vt:lpstr>¿QUIERE USTED UNA NUEVA CONSTITUCIÓN? “Apruebo” o “Rechazo”. </vt:lpstr>
      <vt:lpstr>¿Qué tipo de órgano debiera redactar la Nueva Constitución?  “CONVENCIÓN MIXTA CONSTITUCIONAL” o  “CONVENCIÓN CONSTITUCIONAL”  </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Equipo899</dc:creator>
  <cp:lastModifiedBy>HP</cp:lastModifiedBy>
  <cp:revision>28</cp:revision>
  <dcterms:created xsi:type="dcterms:W3CDTF">2020-08-29T18:26:10Z</dcterms:created>
  <dcterms:modified xsi:type="dcterms:W3CDTF">2020-09-27T19:05:20Z</dcterms:modified>
</cp:coreProperties>
</file>