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56" r:id="rId2"/>
    <p:sldId id="269" r:id="rId3"/>
    <p:sldId id="270" r:id="rId4"/>
    <p:sldId id="280" r:id="rId5"/>
    <p:sldId id="271" r:id="rId6"/>
    <p:sldId id="272" r:id="rId7"/>
    <p:sldId id="281" r:id="rId8"/>
    <p:sldId id="278" r:id="rId9"/>
    <p:sldId id="279" r:id="rId10"/>
    <p:sldId id="277" r:id="rId11"/>
    <p:sldId id="275" r:id="rId1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quipo899" initials="E" lastIdx="11" clrIdx="0">
    <p:extLst>
      <p:ext uri="{19B8F6BF-5375-455C-9EA6-DF929625EA0E}">
        <p15:presenceInfo xmlns="" xmlns:p15="http://schemas.microsoft.com/office/powerpoint/2012/main" userId="Equipo89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82" autoAdjust="0"/>
    <p:restoredTop sz="94660"/>
  </p:normalViewPr>
  <p:slideViewPr>
    <p:cSldViewPr snapToGrid="0">
      <p:cViewPr>
        <p:scale>
          <a:sx n="75" d="100"/>
          <a:sy n="75" d="100"/>
        </p:scale>
        <p:origin x="-1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09T15:18:07.002" idx="11">
    <p:pos x="6424" y="303"/>
    <p:text>El art. 17 de la Constitución Política de Chile establece las causales de pérdida de ciudadanía: 
1. Por pérdida de nacionalidad. 
2. Por condena a pena aflictiva. Una vez cumplida la pena, la ciudadanía se recupera en conformidad con la ley. 
3. Por condena por delitos terroristas y narcotráfico que hubieran requerido además pena aflictiva. Cumplida la pena, la rehabilitación de la ciudadanía se debe solicitar al Senado.</p:text>
    <p:extLst>
      <p:ext uri="{C676402C-5697-4E1C-873F-D02D1690AC5C}">
        <p15:threadingInfo xmlns=""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94AB65-5F27-4FD6-80A7-F5B24C3E3925}" type="datetimeFigureOut">
              <a:rPr lang="es-CL" smtClean="0"/>
              <a:t>28-09-2020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5CFF094-0936-484E-BE09-231BF7745C07}" type="slidenum">
              <a:rPr lang="es-CL" smtClean="0"/>
              <a:t>‹Nº›</a:t>
            </a:fld>
            <a:endParaRPr lang="es-CL"/>
          </a:p>
        </p:txBody>
      </p:sp>
    </p:spTree>
    <p:extLst>
      <p:ext uri="{BB962C8B-B14F-4D97-AF65-F5344CB8AC3E}">
        <p14:creationId xmlns:p14="http://schemas.microsoft.com/office/powerpoint/2010/main" val="16069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B94AB65-5F27-4FD6-80A7-F5B24C3E3925}" type="datetimeFigureOut">
              <a:rPr lang="es-CL" smtClean="0"/>
              <a:t>28-09-2020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5CFF094-0936-484E-BE09-231BF7745C07}" type="slidenum">
              <a:rPr lang="es-CL" smtClean="0"/>
              <a:t>‹Nº›</a:t>
            </a:fld>
            <a:endParaRPr lang="es-CL"/>
          </a:p>
        </p:txBody>
      </p:sp>
    </p:spTree>
    <p:extLst>
      <p:ext uri="{BB962C8B-B14F-4D97-AF65-F5344CB8AC3E}">
        <p14:creationId xmlns:p14="http://schemas.microsoft.com/office/powerpoint/2010/main" val="3417592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B94AB65-5F27-4FD6-80A7-F5B24C3E3925}" type="datetimeFigureOut">
              <a:rPr lang="es-CL" smtClean="0"/>
              <a:t>28-09-2020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5CFF094-0936-484E-BE09-231BF7745C07}" type="slidenum">
              <a:rPr lang="es-CL" smtClean="0"/>
              <a:t>‹Nº›</a:t>
            </a:fld>
            <a:endParaRPr lang="es-C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20092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B94AB65-5F27-4FD6-80A7-F5B24C3E3925}" type="datetimeFigureOut">
              <a:rPr lang="es-CL" smtClean="0"/>
              <a:t>28-09-2020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5CFF094-0936-484E-BE09-231BF7745C07}" type="slidenum">
              <a:rPr lang="es-CL" smtClean="0"/>
              <a:t>‹Nº›</a:t>
            </a:fld>
            <a:endParaRPr lang="es-CL"/>
          </a:p>
        </p:txBody>
      </p:sp>
    </p:spTree>
    <p:extLst>
      <p:ext uri="{BB962C8B-B14F-4D97-AF65-F5344CB8AC3E}">
        <p14:creationId xmlns:p14="http://schemas.microsoft.com/office/powerpoint/2010/main" val="3559070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B94AB65-5F27-4FD6-80A7-F5B24C3E3925}" type="datetimeFigureOut">
              <a:rPr lang="es-CL" smtClean="0"/>
              <a:t>28-09-2020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5CFF094-0936-484E-BE09-231BF7745C07}" type="slidenum">
              <a:rPr lang="es-CL" smtClean="0"/>
              <a:t>‹Nº›</a:t>
            </a:fld>
            <a:endParaRPr lang="es-C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64841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B94AB65-5F27-4FD6-80A7-F5B24C3E3925}" type="datetimeFigureOut">
              <a:rPr lang="es-CL" smtClean="0"/>
              <a:t>28-09-2020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5CFF094-0936-484E-BE09-231BF7745C07}" type="slidenum">
              <a:rPr lang="es-CL" smtClean="0"/>
              <a:t>‹Nº›</a:t>
            </a:fld>
            <a:endParaRPr lang="es-CL"/>
          </a:p>
        </p:txBody>
      </p:sp>
    </p:spTree>
    <p:extLst>
      <p:ext uri="{BB962C8B-B14F-4D97-AF65-F5344CB8AC3E}">
        <p14:creationId xmlns:p14="http://schemas.microsoft.com/office/powerpoint/2010/main" val="2217506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B94AB65-5F27-4FD6-80A7-F5B24C3E3925}" type="datetimeFigureOut">
              <a:rPr lang="es-CL" smtClean="0"/>
              <a:t>28-09-2020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5CFF094-0936-484E-BE09-231BF7745C07}" type="slidenum">
              <a:rPr lang="es-CL" smtClean="0"/>
              <a:t>‹Nº›</a:t>
            </a:fld>
            <a:endParaRPr lang="es-CL"/>
          </a:p>
        </p:txBody>
      </p:sp>
    </p:spTree>
    <p:extLst>
      <p:ext uri="{BB962C8B-B14F-4D97-AF65-F5344CB8AC3E}">
        <p14:creationId xmlns:p14="http://schemas.microsoft.com/office/powerpoint/2010/main" val="43542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B94AB65-5F27-4FD6-80A7-F5B24C3E3925}" type="datetimeFigureOut">
              <a:rPr lang="es-CL" smtClean="0"/>
              <a:t>28-09-2020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5CFF094-0936-484E-BE09-231BF7745C07}" type="slidenum">
              <a:rPr lang="es-CL" smtClean="0"/>
              <a:t>‹Nº›</a:t>
            </a:fld>
            <a:endParaRPr lang="es-CL"/>
          </a:p>
        </p:txBody>
      </p:sp>
    </p:spTree>
    <p:extLst>
      <p:ext uri="{BB962C8B-B14F-4D97-AF65-F5344CB8AC3E}">
        <p14:creationId xmlns:p14="http://schemas.microsoft.com/office/powerpoint/2010/main" val="91746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B94AB65-5F27-4FD6-80A7-F5B24C3E3925}" type="datetimeFigureOut">
              <a:rPr lang="es-CL" smtClean="0"/>
              <a:t>28-09-2020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5CFF094-0936-484E-BE09-231BF7745C07}" type="slidenum">
              <a:rPr lang="es-CL" smtClean="0"/>
              <a:t>‹Nº›</a:t>
            </a:fld>
            <a:endParaRPr lang="es-CL"/>
          </a:p>
        </p:txBody>
      </p:sp>
    </p:spTree>
    <p:extLst>
      <p:ext uri="{BB962C8B-B14F-4D97-AF65-F5344CB8AC3E}">
        <p14:creationId xmlns:p14="http://schemas.microsoft.com/office/powerpoint/2010/main" val="210133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B94AB65-5F27-4FD6-80A7-F5B24C3E3925}" type="datetimeFigureOut">
              <a:rPr lang="es-CL" smtClean="0"/>
              <a:t>28-09-2020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5CFF094-0936-484E-BE09-231BF7745C07}" type="slidenum">
              <a:rPr lang="es-CL" smtClean="0"/>
              <a:t>‹Nº›</a:t>
            </a:fld>
            <a:endParaRPr lang="es-CL"/>
          </a:p>
        </p:txBody>
      </p:sp>
    </p:spTree>
    <p:extLst>
      <p:ext uri="{BB962C8B-B14F-4D97-AF65-F5344CB8AC3E}">
        <p14:creationId xmlns:p14="http://schemas.microsoft.com/office/powerpoint/2010/main" val="366796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B94AB65-5F27-4FD6-80A7-F5B24C3E3925}" type="datetimeFigureOut">
              <a:rPr lang="es-CL" smtClean="0"/>
              <a:t>28-09-2020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5CFF094-0936-484E-BE09-231BF7745C07}" type="slidenum">
              <a:rPr lang="es-CL" smtClean="0"/>
              <a:t>‹Nº›</a:t>
            </a:fld>
            <a:endParaRPr lang="es-CL"/>
          </a:p>
        </p:txBody>
      </p:sp>
    </p:spTree>
    <p:extLst>
      <p:ext uri="{BB962C8B-B14F-4D97-AF65-F5344CB8AC3E}">
        <p14:creationId xmlns:p14="http://schemas.microsoft.com/office/powerpoint/2010/main" val="269953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B94AB65-5F27-4FD6-80A7-F5B24C3E3925}" type="datetimeFigureOut">
              <a:rPr lang="es-CL" smtClean="0"/>
              <a:t>28-09-2020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25CFF094-0936-484E-BE09-231BF7745C07}" type="slidenum">
              <a:rPr lang="es-CL" smtClean="0"/>
              <a:t>‹Nº›</a:t>
            </a:fld>
            <a:endParaRPr lang="es-CL"/>
          </a:p>
        </p:txBody>
      </p:sp>
    </p:spTree>
    <p:extLst>
      <p:ext uri="{BB962C8B-B14F-4D97-AF65-F5344CB8AC3E}">
        <p14:creationId xmlns:p14="http://schemas.microsoft.com/office/powerpoint/2010/main" val="394966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B94AB65-5F27-4FD6-80A7-F5B24C3E3925}" type="datetimeFigureOut">
              <a:rPr lang="es-CL" smtClean="0"/>
              <a:t>28-09-2020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5CFF094-0936-484E-BE09-231BF7745C07}" type="slidenum">
              <a:rPr lang="es-CL" smtClean="0"/>
              <a:t>‹Nº›</a:t>
            </a:fld>
            <a:endParaRPr lang="es-CL"/>
          </a:p>
        </p:txBody>
      </p:sp>
    </p:spTree>
    <p:extLst>
      <p:ext uri="{BB962C8B-B14F-4D97-AF65-F5344CB8AC3E}">
        <p14:creationId xmlns:p14="http://schemas.microsoft.com/office/powerpoint/2010/main" val="245682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4AB65-5F27-4FD6-80A7-F5B24C3E3925}" type="datetimeFigureOut">
              <a:rPr lang="es-CL" smtClean="0"/>
              <a:t>28-09-2020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25CFF094-0936-484E-BE09-231BF7745C07}" type="slidenum">
              <a:rPr lang="es-CL" smtClean="0"/>
              <a:t>‹Nº›</a:t>
            </a:fld>
            <a:endParaRPr lang="es-CL"/>
          </a:p>
        </p:txBody>
      </p:sp>
    </p:spTree>
    <p:extLst>
      <p:ext uri="{BB962C8B-B14F-4D97-AF65-F5344CB8AC3E}">
        <p14:creationId xmlns:p14="http://schemas.microsoft.com/office/powerpoint/2010/main" val="4008775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B94AB65-5F27-4FD6-80A7-F5B24C3E3925}" type="datetimeFigureOut">
              <a:rPr lang="es-CL" smtClean="0"/>
              <a:t>28-09-2020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5CFF094-0936-484E-BE09-231BF7745C07}" type="slidenum">
              <a:rPr lang="es-CL" smtClean="0"/>
              <a:t>‹Nº›</a:t>
            </a:fld>
            <a:endParaRPr lang="es-CL"/>
          </a:p>
        </p:txBody>
      </p:sp>
    </p:spTree>
    <p:extLst>
      <p:ext uri="{BB962C8B-B14F-4D97-AF65-F5344CB8AC3E}">
        <p14:creationId xmlns:p14="http://schemas.microsoft.com/office/powerpoint/2010/main" val="33756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5CFF094-0936-484E-BE09-231BF7745C07}" type="slidenum">
              <a:rPr lang="es-CL" smtClean="0"/>
              <a:t>‹Nº›</a:t>
            </a:fld>
            <a:endParaRPr lang="es-CL"/>
          </a:p>
        </p:txBody>
      </p:sp>
      <p:sp>
        <p:nvSpPr>
          <p:cNvPr id="5" name="Date Placeholder 4"/>
          <p:cNvSpPr>
            <a:spLocks noGrp="1"/>
          </p:cNvSpPr>
          <p:nvPr>
            <p:ph type="dt" sz="half" idx="10"/>
          </p:nvPr>
        </p:nvSpPr>
        <p:spPr/>
        <p:txBody>
          <a:bodyPr/>
          <a:lstStyle/>
          <a:p>
            <a:fld id="{4B94AB65-5F27-4FD6-80A7-F5B24C3E3925}" type="datetimeFigureOut">
              <a:rPr lang="es-CL" smtClean="0"/>
              <a:t>28-09-2020</a:t>
            </a:fld>
            <a:endParaRPr lang="es-CL"/>
          </a:p>
        </p:txBody>
      </p:sp>
    </p:spTree>
    <p:extLst>
      <p:ext uri="{BB962C8B-B14F-4D97-AF65-F5344CB8AC3E}">
        <p14:creationId xmlns:p14="http://schemas.microsoft.com/office/powerpoint/2010/main" val="1827981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94AB65-5F27-4FD6-80A7-F5B24C3E3925}" type="datetimeFigureOut">
              <a:rPr lang="es-CL" smtClean="0"/>
              <a:t>28-09-2020</a:t>
            </a:fld>
            <a:endParaRPr lang="es-C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5CFF094-0936-484E-BE09-231BF7745C07}" type="slidenum">
              <a:rPr lang="es-CL" smtClean="0"/>
              <a:t>‹Nº›</a:t>
            </a:fld>
            <a:endParaRPr lang="es-CL"/>
          </a:p>
        </p:txBody>
      </p:sp>
    </p:spTree>
    <p:extLst>
      <p:ext uri="{BB962C8B-B14F-4D97-AF65-F5344CB8AC3E}">
        <p14:creationId xmlns:p14="http://schemas.microsoft.com/office/powerpoint/2010/main" val="383339765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CL" sz="3200" dirty="0"/>
              <a:t>LA CIUDADANÍA POLÍTICA </a:t>
            </a:r>
            <a:r>
              <a:rPr lang="es-CL" sz="2800" dirty="0"/>
              <a:t/>
            </a:r>
            <a:br>
              <a:rPr lang="es-CL" sz="2800" dirty="0"/>
            </a:br>
            <a:endParaRPr lang="es-CL" sz="2800" dirty="0"/>
          </a:p>
        </p:txBody>
      </p:sp>
      <p:sp>
        <p:nvSpPr>
          <p:cNvPr id="3" name="Subtítulo 2"/>
          <p:cNvSpPr>
            <a:spLocks noGrp="1"/>
          </p:cNvSpPr>
          <p:nvPr>
            <p:ph type="subTitle" idx="1"/>
          </p:nvPr>
        </p:nvSpPr>
        <p:spPr>
          <a:xfrm>
            <a:off x="1507066" y="4050833"/>
            <a:ext cx="9070317" cy="1096899"/>
          </a:xfrm>
        </p:spPr>
        <p:txBody>
          <a:bodyPr>
            <a:normAutofit/>
          </a:bodyPr>
          <a:lstStyle/>
          <a:p>
            <a:pPr algn="ctr"/>
            <a:r>
              <a:rPr lang="es-CL" sz="1600"/>
              <a:t>GUÍA </a:t>
            </a:r>
            <a:r>
              <a:rPr lang="es-CL" sz="1600" smtClean="0"/>
              <a:t>N°11</a:t>
            </a:r>
            <a:r>
              <a:rPr lang="es-CL" sz="1600" dirty="0" smtClean="0"/>
              <a:t>: RECONOCER </a:t>
            </a:r>
            <a:r>
              <a:rPr lang="es-CL" sz="1600" dirty="0"/>
              <a:t>Y CARACTERIZAR LAS DISTINTAS FORMAS DE PARTICIPACIÓN SOCIAL Y POLÍTICA QUE EXISTEN EN CHILE, A NIVEL NACIONAL, REGIONAL Y COMUNAL.</a:t>
            </a:r>
          </a:p>
          <a:p>
            <a:pPr algn="ctr"/>
            <a:endParaRPr lang="es-CL" dirty="0"/>
          </a:p>
        </p:txBody>
      </p:sp>
      <p:sp>
        <p:nvSpPr>
          <p:cNvPr id="4" name="CuadroTexto 3"/>
          <p:cNvSpPr txBox="1"/>
          <p:nvPr/>
        </p:nvSpPr>
        <p:spPr>
          <a:xfrm>
            <a:off x="1507067" y="948267"/>
            <a:ext cx="2650084" cy="938719"/>
          </a:xfrm>
          <a:prstGeom prst="rect">
            <a:avLst/>
          </a:prstGeom>
          <a:noFill/>
        </p:spPr>
        <p:txBody>
          <a:bodyPr wrap="none" rtlCol="0">
            <a:spAutoFit/>
          </a:bodyPr>
          <a:lstStyle/>
          <a:p>
            <a:endParaRPr lang="es-CL" sz="1100" dirty="0" smtClean="0"/>
          </a:p>
          <a:p>
            <a:r>
              <a:rPr lang="es-CL" sz="1100" dirty="0" smtClean="0"/>
              <a:t>Colegio Mater Dolorosa </a:t>
            </a:r>
          </a:p>
          <a:p>
            <a:r>
              <a:rPr lang="es-CL" sz="1100" dirty="0" smtClean="0"/>
              <a:t>Historia, Geografía y Ciencias Sociales </a:t>
            </a:r>
          </a:p>
          <a:p>
            <a:r>
              <a:rPr lang="es-CL" sz="1100" dirty="0" smtClean="0"/>
              <a:t>Miriam Ross Martínez </a:t>
            </a:r>
          </a:p>
          <a:p>
            <a:r>
              <a:rPr lang="es-CL" sz="1100" dirty="0"/>
              <a:t>4</a:t>
            </a:r>
            <a:r>
              <a:rPr lang="es-CL" sz="1100" dirty="0" smtClean="0"/>
              <a:t>° Enseñanza Media </a:t>
            </a:r>
            <a:endParaRPr lang="es-CL" sz="1100" dirty="0"/>
          </a:p>
        </p:txBody>
      </p:sp>
      <p:pic>
        <p:nvPicPr>
          <p:cNvPr id="6" name="Imagen 5"/>
          <p:cNvPicPr>
            <a:picLocks noChangeAspect="1"/>
          </p:cNvPicPr>
          <p:nvPr/>
        </p:nvPicPr>
        <p:blipFill>
          <a:blip r:embed="rId2"/>
          <a:stretch>
            <a:fillRect/>
          </a:stretch>
        </p:blipFill>
        <p:spPr>
          <a:xfrm>
            <a:off x="1595842" y="606612"/>
            <a:ext cx="475529" cy="518205"/>
          </a:xfrm>
          <a:prstGeom prst="rect">
            <a:avLst/>
          </a:prstGeom>
        </p:spPr>
      </p:pic>
    </p:spTree>
    <p:extLst>
      <p:ext uri="{BB962C8B-B14F-4D97-AF65-F5344CB8AC3E}">
        <p14:creationId xmlns:p14="http://schemas.microsoft.com/office/powerpoint/2010/main" val="3600660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334531"/>
            <a:ext cx="9799520" cy="4706832"/>
          </a:xfrm>
        </p:spPr>
        <p:txBody>
          <a:bodyPr>
            <a:normAutofit lnSpcReduction="10000"/>
          </a:bodyPr>
          <a:lstStyle/>
          <a:p>
            <a:r>
              <a:rPr lang="es-CL" dirty="0"/>
              <a:t>LEE EL TEXTO ADJUNTO</a:t>
            </a:r>
          </a:p>
          <a:p>
            <a:pPr algn="just"/>
            <a:r>
              <a:rPr lang="es-CL" dirty="0"/>
              <a:t>“Robert Dahl advierte sobre los obstáculos del tiempo y el número de personas para el funcionamiento de la democracia directa. Hace un ensayo: parte de que diez minutos es el mínimo razonable para intervenir en una asamblea. Si la asamblea es de diez personas y hablan todos diez minutos se consumirá una hora cuarenta minutos, tiempo razonable. Si la asamblea es de cien y todos intervienen diez minutos cada uno, se emplearían dos días de ocho horas. Si participan diez mil y hablan diez minutos cada uno, se necesitarían más de doscientos días de ocho horas. Si se les concede media hora, tendríamos reuniones </a:t>
            </a:r>
            <a:r>
              <a:rPr lang="es-CL" dirty="0" smtClean="0"/>
              <a:t>permanentes de </a:t>
            </a:r>
            <a:r>
              <a:rPr lang="es-CL" dirty="0"/>
              <a:t>casi dos años… [Además…] Es conveniente aclarar que el concepto de libertad de los antiguos griegos tiene un carácter positivo, el cual consistía en hacer una distribución del poder entre todos los ciudadanos, ejercitado en forma directa en asambleas. Es una libertad fundamentalmente política, pero el ciudadano griego estaba sometido a la supremacía del cuerpo social más que el individuo moderno… [En Grecia antigua] hay que acatar la ley y la sentencia aunque sean injustas para evitar la subversión de la polis. No se acepta la anarquía…Por el contrario, la libertad del modernismo liberal es negativa y consiste en disfrutar los derechos y libertades garantizados por el poder público". Fuente: Escobar, I. (2002). El sistema representativo y la democracia semidirecta. México: Editorial Hispamer.</a:t>
            </a:r>
          </a:p>
          <a:p>
            <a:endParaRPr lang="es-CL" dirty="0"/>
          </a:p>
        </p:txBody>
      </p:sp>
    </p:spTree>
    <p:extLst>
      <p:ext uri="{BB962C8B-B14F-4D97-AF65-F5344CB8AC3E}">
        <p14:creationId xmlns:p14="http://schemas.microsoft.com/office/powerpoint/2010/main" val="3095856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8934" y="824127"/>
            <a:ext cx="9288076" cy="5534735"/>
          </a:xfrm>
        </p:spPr>
        <p:txBody>
          <a:bodyPr>
            <a:normAutofit/>
          </a:bodyPr>
          <a:lstStyle/>
          <a:p>
            <a:endParaRPr lang="es-CL" dirty="0"/>
          </a:p>
          <a:p>
            <a:r>
              <a:rPr lang="es-CL" dirty="0"/>
              <a:t>ACTIVIDAD </a:t>
            </a:r>
          </a:p>
          <a:p>
            <a:pPr algn="just"/>
            <a:r>
              <a:rPr lang="es-CL" dirty="0"/>
              <a:t>4. A partir del análisis </a:t>
            </a:r>
            <a:r>
              <a:rPr lang="es-CL" dirty="0" smtClean="0"/>
              <a:t>de los conceptos, </a:t>
            </a:r>
            <a:r>
              <a:rPr lang="es-CL" dirty="0"/>
              <a:t>¿qué tipo de democracia existe en nuestro país? fundamenta tu respuesta.</a:t>
            </a:r>
          </a:p>
          <a:p>
            <a:pPr algn="just"/>
            <a:r>
              <a:rPr lang="es-CL" dirty="0"/>
              <a:t>5. Identifica el documento: autor, título o tema central, tipo de fuente.</a:t>
            </a:r>
          </a:p>
          <a:p>
            <a:pPr algn="just"/>
            <a:r>
              <a:rPr lang="es-CL" dirty="0"/>
              <a:t>6. ¿Por qué, para Dahl, la democracia directa es inaplicable actualmente en el mundo? Elabora una opinión fundamentada respecto del planteamiento de Dahl.</a:t>
            </a:r>
          </a:p>
          <a:p>
            <a:pPr algn="just"/>
            <a:r>
              <a:rPr lang="es-CL" dirty="0"/>
              <a:t>7. ¿Qué diferencias plantea el autor entre la cultura política de los atenienses y la cultura política moderna, actual?</a:t>
            </a:r>
          </a:p>
          <a:p>
            <a:pPr algn="just"/>
            <a:r>
              <a:rPr lang="es-CL" dirty="0"/>
              <a:t>8. ¿Qué significa, para cada caso, que la libertad tenga un carácter positivo y negativo? Establece un ejemplo de la política chilena actual que exprese el carácter negativo de la libertad expresado en el texto.</a:t>
            </a:r>
          </a:p>
          <a:p>
            <a:endParaRPr lang="es-CL" dirty="0"/>
          </a:p>
        </p:txBody>
      </p:sp>
    </p:spTree>
    <p:extLst>
      <p:ext uri="{BB962C8B-B14F-4D97-AF65-F5344CB8AC3E}">
        <p14:creationId xmlns:p14="http://schemas.microsoft.com/office/powerpoint/2010/main" val="271304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LA CIUDADANÍA POLÍTICA </a:t>
            </a:r>
            <a:br>
              <a:rPr lang="es-CL" dirty="0"/>
            </a:br>
            <a:endParaRPr lang="es-CL" dirty="0"/>
          </a:p>
        </p:txBody>
      </p:sp>
      <p:pic>
        <p:nvPicPr>
          <p:cNvPr id="5" name="Marcador de contenido 4"/>
          <p:cNvPicPr>
            <a:picLocks noGrp="1" noChangeAspect="1"/>
          </p:cNvPicPr>
          <p:nvPr>
            <p:ph idx="1"/>
          </p:nvPr>
        </p:nvPicPr>
        <p:blipFill>
          <a:blip r:embed="rId4"/>
          <a:stretch>
            <a:fillRect/>
          </a:stretch>
        </p:blipFill>
        <p:spPr>
          <a:xfrm>
            <a:off x="1328144" y="1604534"/>
            <a:ext cx="7757831" cy="4363780"/>
          </a:xfrm>
          <a:prstGeom prst="rect">
            <a:avLst/>
          </a:prstGeom>
        </p:spPr>
      </p:pic>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73762" y="609600"/>
            <a:ext cx="609600" cy="609600"/>
          </a:xfrm>
          <a:prstGeom prst="rect">
            <a:avLst/>
          </a:prstGeom>
        </p:spPr>
      </p:pic>
    </p:spTree>
    <p:extLst>
      <p:ext uri="{BB962C8B-B14F-4D97-AF65-F5344CB8AC3E}">
        <p14:creationId xmlns:p14="http://schemas.microsoft.com/office/powerpoint/2010/main" val="2728182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r>
              <a:rPr lang="es-CL" dirty="0"/>
              <a:t>A continuación analizaremos el concepto de ciudadanía desde la información que Requisitos para ser ciudadano Según el art. 13 de la Constitución Política de Chile, son requisitos para ser ciudadano: “1.º Ser chileno, abarcando todas las fuentes de nacionalidad. Sin embargo, en los casos de la nacionalidad por filiación y la nacionalidad por gracia, se requiere además, que estén avecindados en Chile para ejercer los derechos ciudadanos. 2.º Haber cumplido los 18 años de edad, lo que se comprueba (al igual que el requisito anterior) con la cédula de identidad vigente. 3.º No haber sido condenado a pena aflictiva. La pena aflictiva es la pena privativa de libertad igual o superior a 3 años y un día”. </a:t>
            </a:r>
          </a:p>
          <a:p>
            <a:endParaRPr lang="es-CL" dirty="0"/>
          </a:p>
        </p:txBody>
      </p:sp>
    </p:spTree>
    <p:extLst>
      <p:ext uri="{BB962C8B-B14F-4D97-AF65-F5344CB8AC3E}">
        <p14:creationId xmlns:p14="http://schemas.microsoft.com/office/powerpoint/2010/main" val="127132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09600"/>
            <a:ext cx="6385302" cy="5431762"/>
          </a:xfrm>
          <a:prstGeom prst="rect">
            <a:avLst/>
          </a:prstGeom>
        </p:spPr>
      </p:pic>
      <p:pic>
        <p:nvPicPr>
          <p:cNvPr id="5" name="Marcador de contenido 4"/>
          <p:cNvPicPr>
            <a:picLocks noGrp="1" noChangeAspect="1"/>
          </p:cNvPicPr>
          <p:nvPr>
            <p:ph idx="1"/>
          </p:nvPr>
        </p:nvPicPr>
        <p:blipFill>
          <a:blip r:embed="rId3"/>
          <a:stretch>
            <a:fillRect/>
          </a:stretch>
        </p:blipFill>
        <p:spPr>
          <a:xfrm>
            <a:off x="6385302" y="1194033"/>
            <a:ext cx="5822155" cy="4262895"/>
          </a:xfrm>
          <a:prstGeom prst="rect">
            <a:avLst/>
          </a:prstGeom>
        </p:spPr>
      </p:pic>
    </p:spTree>
    <p:extLst>
      <p:ext uri="{BB962C8B-B14F-4D97-AF65-F5344CB8AC3E}">
        <p14:creationId xmlns:p14="http://schemas.microsoft.com/office/powerpoint/2010/main" val="4103967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902043"/>
            <a:ext cx="8596668" cy="5139319"/>
          </a:xfrm>
        </p:spPr>
        <p:txBody>
          <a:bodyPr>
            <a:normAutofit/>
          </a:bodyPr>
          <a:lstStyle/>
          <a:p>
            <a:r>
              <a:rPr lang="es-CL" dirty="0"/>
              <a:t>LOS DERECHOS CIUDADANOS </a:t>
            </a:r>
          </a:p>
          <a:p>
            <a:pPr marL="0" indent="0">
              <a:buNone/>
            </a:pPr>
            <a:r>
              <a:rPr lang="es-CL" dirty="0"/>
              <a:t>Postular a cargos de elección popular  el derecho a optar o postular a cargos de elección popular, esto es, los de presidente de la república, diputado, senador, alcalde y concejal comunal. Además, desde 2014 a consejero regional (</a:t>
            </a:r>
            <a:r>
              <a:rPr lang="es-CL" dirty="0" err="1"/>
              <a:t>core</a:t>
            </a:r>
            <a:r>
              <a:rPr lang="es-CL" dirty="0"/>
              <a:t>). Es preciso considerar que para que se pueda optar a estos cargos se debe ser chileno. En el caso de chilenos por </a:t>
            </a:r>
            <a:r>
              <a:rPr lang="es-CL" dirty="0" err="1"/>
              <a:t>ius</a:t>
            </a:r>
            <a:r>
              <a:rPr lang="es-CL" dirty="0"/>
              <a:t> sanguinis y por especial gracia, deben estar avecinda-dos en chile por un año. En el caso de chilenos por carta, se requieren cinco años desde que obtuvieron la carta de nacionalización.</a:t>
            </a:r>
          </a:p>
          <a:p>
            <a:endParaRPr lang="es-CL" dirty="0"/>
          </a:p>
          <a:p>
            <a:r>
              <a:rPr lang="es-CL" dirty="0"/>
              <a:t>Otros derechos establecidos por la constitución </a:t>
            </a:r>
            <a:endParaRPr lang="es-CL" dirty="0" smtClean="0"/>
          </a:p>
          <a:p>
            <a:pPr marL="0" indent="0">
              <a:buNone/>
            </a:pPr>
            <a:r>
              <a:rPr lang="es-CL" dirty="0" smtClean="0"/>
              <a:t>Los </a:t>
            </a:r>
            <a:r>
              <a:rPr lang="es-CL" dirty="0"/>
              <a:t>demás derechos que la Constitución y las leyes establezcan. Por ejemplo, la calidad de ciudadano se exige para ser intendente y gobernador, ministro de Estado, vocal de mesa o para afiliarse a un partido </a:t>
            </a:r>
            <a:r>
              <a:rPr lang="es-CL" dirty="0" smtClean="0"/>
              <a:t>político.</a:t>
            </a:r>
          </a:p>
          <a:p>
            <a:pPr marL="0" indent="0">
              <a:buNone/>
            </a:pPr>
            <a:r>
              <a:rPr lang="es-CL" dirty="0" smtClean="0"/>
              <a:t>Suspensión </a:t>
            </a:r>
            <a:r>
              <a:rPr lang="es-CL" dirty="0"/>
              <a:t>del derecho a sufragio El derecho a sufragio a puede suspenderse por causales claramente </a:t>
            </a:r>
            <a:r>
              <a:rPr lang="es-CL" dirty="0" smtClean="0"/>
              <a:t>establecidas </a:t>
            </a:r>
            <a:r>
              <a:rPr lang="es-CL" dirty="0"/>
              <a:t>por la Constitución. En el artículo 16 se señala que el sufragio puede suspenderse: </a:t>
            </a:r>
          </a:p>
          <a:p>
            <a:endParaRPr lang="es-CL" dirty="0"/>
          </a:p>
          <a:p>
            <a:endParaRPr lang="es-CL" dirty="0"/>
          </a:p>
        </p:txBody>
      </p:sp>
    </p:spTree>
    <p:extLst>
      <p:ext uri="{BB962C8B-B14F-4D97-AF65-F5344CB8AC3E}">
        <p14:creationId xmlns:p14="http://schemas.microsoft.com/office/powerpoint/2010/main" val="1837717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815547"/>
            <a:ext cx="10713920" cy="5225816"/>
          </a:xfrm>
        </p:spPr>
        <p:txBody>
          <a:bodyPr>
            <a:normAutofit fontScale="70000" lnSpcReduction="20000"/>
          </a:bodyPr>
          <a:lstStyle/>
          <a:p>
            <a:r>
              <a:rPr lang="es-CL" sz="2200" dirty="0"/>
              <a:t>“1° Por interdicción en caso de demencia</a:t>
            </a:r>
            <a:r>
              <a:rPr lang="es-CL" sz="2200" dirty="0" smtClean="0"/>
              <a:t>”. </a:t>
            </a:r>
          </a:p>
          <a:p>
            <a:pPr marL="0" indent="0">
              <a:buNone/>
            </a:pPr>
            <a:r>
              <a:rPr lang="es-CL" sz="2200" dirty="0" smtClean="0"/>
              <a:t>Esta </a:t>
            </a:r>
            <a:r>
              <a:rPr lang="es-CL" sz="2200" dirty="0"/>
              <a:t>es una declaración hecha por un tribunal competente, en virtud de la cual se reconoce a una persona como incapaz para realizar actos jurídicos. La interdicción dura tanto como la causal (en este caso, demencia) que la provocó, de modo que si la persona afectada logra superar su estado de </a:t>
            </a:r>
            <a:r>
              <a:rPr lang="es-CL" sz="2200" dirty="0" smtClean="0"/>
              <a:t>demencia</a:t>
            </a:r>
            <a:r>
              <a:rPr lang="es-CL" sz="2200" dirty="0"/>
              <a:t>, debe ser revocada la resolución judicial que estableció la interdicción.</a:t>
            </a:r>
          </a:p>
          <a:p>
            <a:pPr marL="0" indent="0">
              <a:buNone/>
            </a:pPr>
            <a:endParaRPr lang="es-CL" sz="2200" dirty="0"/>
          </a:p>
          <a:p>
            <a:r>
              <a:rPr lang="es-CL" sz="2200" dirty="0"/>
              <a:t>“2° Por hallarse la persona acusada por delito que merezca pena aflictiva o por delito que la ley califique como conducta terrorista”.</a:t>
            </a:r>
          </a:p>
          <a:p>
            <a:pPr marL="0" indent="0">
              <a:buNone/>
            </a:pPr>
            <a:r>
              <a:rPr lang="es-CL" sz="2200" dirty="0" smtClean="0"/>
              <a:t>La </a:t>
            </a:r>
            <a:r>
              <a:rPr lang="es-CL" sz="2200" dirty="0"/>
              <a:t>pena aflictiva en Chile es privativa de libertad, ya que se sanciona con presidio, reclusión, confinamiento, extrañamiento o relegación menor en su grado máximo. Una pena aflictiva tiene un plazo mínimo de tres años y un día. En el caso del delito terrorista, no importa si implica o no pena aflictiva.</a:t>
            </a:r>
          </a:p>
          <a:p>
            <a:endParaRPr lang="es-CL" sz="2200" dirty="0"/>
          </a:p>
          <a:p>
            <a:r>
              <a:rPr lang="es-CL" sz="2200" dirty="0"/>
              <a:t>“3° Por haber sido sancionado por el Tribunal Constitucional en conformidad al inciso séptimo del número 15 de esta Constitución. Los que por esta causa se hallaren privados del ejercicio del derecho de sufragio, lo recuperarán al término de cinco años, contados desde la declaración del tribunal. Esta suspensión no producirá otro efecto legal, sin perjuicio de lo dispuesto en el inciso séptimo del número 15 del artículo 19</a:t>
            </a:r>
          </a:p>
          <a:p>
            <a:pPr marL="0" indent="0">
              <a:buNone/>
            </a:pPr>
            <a:r>
              <a:rPr lang="es-CL" sz="2200" dirty="0" smtClean="0"/>
              <a:t>Esta </a:t>
            </a:r>
            <a:r>
              <a:rPr lang="es-CL" sz="2200" dirty="0"/>
              <a:t>última causal se refiere a los casos de que el Tribunal Constitucional declarase inconstitucionales a movimientos o partidos que no respeten los principios democráticos y constitucionales, o procuren establecer un régimen totalitario, o inciten la violencia como método de lucha política. A los ciudadanos individualizados por pertenecer a estos movimientos </a:t>
            </a:r>
            <a:r>
              <a:rPr lang="es-CL" sz="2200" dirty="0" smtClean="0"/>
              <a:t>declarados </a:t>
            </a:r>
            <a:r>
              <a:rPr lang="es-CL" sz="2200" dirty="0"/>
              <a:t>inconstitucionales, se les suspende el derecho de sufragio por cinco años. Al cabo de los cinco años de suspensión, el derecho de sufragio se recupera por una ley de quórum calificado, una vez cumplida la condena. </a:t>
            </a:r>
          </a:p>
          <a:p>
            <a:endParaRPr lang="es-CL" dirty="0"/>
          </a:p>
        </p:txBody>
      </p:sp>
    </p:spTree>
    <p:extLst>
      <p:ext uri="{BB962C8B-B14F-4D97-AF65-F5344CB8AC3E}">
        <p14:creationId xmlns:p14="http://schemas.microsoft.com/office/powerpoint/2010/main" val="128677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720312" y="1084881"/>
            <a:ext cx="7553690" cy="4957145"/>
          </a:xfrm>
          <a:prstGeom prst="rect">
            <a:avLst/>
          </a:prstGeom>
        </p:spPr>
      </p:pic>
    </p:spTree>
    <p:extLst>
      <p:ext uri="{BB962C8B-B14F-4D97-AF65-F5344CB8AC3E}">
        <p14:creationId xmlns:p14="http://schemas.microsoft.com/office/powerpoint/2010/main" val="1101100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728421"/>
            <a:ext cx="9567046" cy="5312942"/>
          </a:xfrm>
        </p:spPr>
        <p:txBody>
          <a:bodyPr>
            <a:normAutofit lnSpcReduction="10000"/>
          </a:bodyPr>
          <a:lstStyle/>
          <a:p>
            <a:r>
              <a:rPr lang="es-CL" dirty="0"/>
              <a:t>ANÁLISIS DE DOCUMENTO </a:t>
            </a:r>
          </a:p>
          <a:p>
            <a:pPr algn="just"/>
            <a:r>
              <a:rPr lang="es-CL" dirty="0"/>
              <a:t>A continuación se ofrece un recurso web que está orientado a discutir la causal Nº 2 del artículo 16, para suspender el derecho de sufragio de los ciudadanos que fueran acusados de delitos que merezcan pena aflictiva. Para realizar la actividad, pueden leer la fuente hasta la página 272 (cinco primeros argumentos). Sin embargo, pueden revisar el resto del documento si </a:t>
            </a:r>
            <a:r>
              <a:rPr lang="es-CL" dirty="0" smtClean="0"/>
              <a:t>consideran </a:t>
            </a:r>
            <a:r>
              <a:rPr lang="es-CL" dirty="0"/>
              <a:t>que necesitan información adicional sobre alguno de los argumentos planteados. </a:t>
            </a:r>
            <a:endParaRPr lang="es-CL" dirty="0" smtClean="0"/>
          </a:p>
          <a:p>
            <a:pPr algn="just"/>
            <a:r>
              <a:rPr lang="es-CL" dirty="0" smtClean="0"/>
              <a:t>1</a:t>
            </a:r>
            <a:r>
              <a:rPr lang="es-CL" dirty="0"/>
              <a:t>. Establece la tesis del autor del texto, la que se encuentra en la parte introductoria del documento. De esta forma podrás determinar en forma precisa cuál es la postura del autor respecto del tema de la suspensión del sufragio. </a:t>
            </a:r>
          </a:p>
          <a:p>
            <a:pPr algn="just"/>
            <a:r>
              <a:rPr lang="es-CL" dirty="0"/>
              <a:t>2. Define el plan de razonamientos o argumentos establecidos por el autor, y sintetiza brevemente los argumentos presentados por él en cada una de las partes de este plan. </a:t>
            </a:r>
          </a:p>
          <a:p>
            <a:pPr algn="just"/>
            <a:r>
              <a:rPr lang="es-CL" dirty="0" smtClean="0"/>
              <a:t>3. Al </a:t>
            </a:r>
            <a:r>
              <a:rPr lang="es-CL" dirty="0"/>
              <a:t>definir y resumir este plan, esta actividad les permite tener una visión acabada de los principales argumentos conducentes a reforzar la tesis del autor y, al mismo tiempo, las debilidades que a su juicio presenta la norma. </a:t>
            </a:r>
          </a:p>
          <a:p>
            <a:pPr algn="just"/>
            <a:r>
              <a:rPr lang="es-CL" dirty="0"/>
              <a:t>El documento se encuentra en la siguiente página web: http://www.scielo.cl/pdf/estconst/v9n2/art07.pdf</a:t>
            </a:r>
          </a:p>
          <a:p>
            <a:endParaRPr lang="es-CL" dirty="0"/>
          </a:p>
        </p:txBody>
      </p:sp>
    </p:spTree>
    <p:extLst>
      <p:ext uri="{BB962C8B-B14F-4D97-AF65-F5344CB8AC3E}">
        <p14:creationId xmlns:p14="http://schemas.microsoft.com/office/powerpoint/2010/main" val="247530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PARTICIPACIÓN POLÍTICA CIUDADANA</a:t>
            </a:r>
            <a:br>
              <a:rPr lang="es-CL" dirty="0"/>
            </a:br>
            <a:endParaRPr lang="es-CL" dirty="0"/>
          </a:p>
        </p:txBody>
      </p:sp>
      <p:sp>
        <p:nvSpPr>
          <p:cNvPr id="3" name="Marcador de contenido 2"/>
          <p:cNvSpPr>
            <a:spLocks noGrp="1"/>
          </p:cNvSpPr>
          <p:nvPr>
            <p:ph idx="1"/>
          </p:nvPr>
        </p:nvSpPr>
        <p:spPr>
          <a:xfrm>
            <a:off x="677334" y="1456841"/>
            <a:ext cx="10093988" cy="4584521"/>
          </a:xfrm>
        </p:spPr>
        <p:txBody>
          <a:bodyPr>
            <a:normAutofit fontScale="85000" lnSpcReduction="20000"/>
          </a:bodyPr>
          <a:lstStyle/>
          <a:p>
            <a:pPr algn="just"/>
            <a:r>
              <a:rPr lang="es-CL" dirty="0"/>
              <a:t>En esta sección estudiaremos diferentes formas de participación ciudadana: aquellas que se derivan de los derechos políticos que explícitamente reconoce la Constitución para los ciudadanos y aquellas que se relacionan con participación en movimientos sociales u organizaciones sectoriales. La representación política en un régimen democrático Como ya sabes, nuestro régimen político es democrático. Pero, en teoría, existen diferentes tipos de democracia.</a:t>
            </a:r>
          </a:p>
          <a:p>
            <a:pPr algn="just"/>
            <a:r>
              <a:rPr lang="es-CL" dirty="0"/>
              <a:t>TIPOS DE DEMOCRACIA</a:t>
            </a:r>
          </a:p>
          <a:p>
            <a:pPr algn="just"/>
            <a:r>
              <a:rPr lang="es-CL" dirty="0"/>
              <a:t>Si bien la democracia representativa es la predominante en Occidente, actualmente no son pocos los ejemplos de democracia indirecta o semidirecta.</a:t>
            </a:r>
          </a:p>
          <a:p>
            <a:pPr algn="just"/>
            <a:r>
              <a:rPr lang="es-CL" dirty="0"/>
              <a:t>DIRECTA Es aquella en que todos los ciudadanos pueden participar activamente, al menos una vez en su vida, en una de las instancias de gobierno del Estado. En la historia, este modelo democrático se aplicó en la Atenas clásica, donde el voto se ejercía en una asamblea a mano alzada, pero actualmente es solo un modelo teórico, que presenta numerosas desventajas (lee la cita de la actividad que se plantea más abajo).</a:t>
            </a:r>
          </a:p>
          <a:p>
            <a:pPr algn="just"/>
            <a:r>
              <a:rPr lang="es-CL" dirty="0"/>
              <a:t>REPRESENTATIVA Los ciudadanos eligen cada cierto tiempo a las autoridades que los representan en el gobierno. De este modo, hay ciudadanos dedicados a la política, otros a la administración del Estado y la gran mayoría que participan en las elecciones para elegir autoridades de gobierno o, en menor grado, a pronunciarse en alguna asamblea o partido político.</a:t>
            </a:r>
          </a:p>
          <a:p>
            <a:pPr algn="just"/>
            <a:r>
              <a:rPr lang="es-CL" dirty="0"/>
              <a:t>SEMIDIRECTA En este modelo existen representantes que son electos para tomar las decisiones de gobierno y de Estado en representación de la nación; pero los ciudadanos pueden participar directamente en numerosas instancias de decisión, para las que son convocados: plebiscitos, referéndum, revocación de autoridades de gobierno, entre otras.</a:t>
            </a:r>
          </a:p>
          <a:p>
            <a:endParaRPr lang="es-CL" dirty="0"/>
          </a:p>
        </p:txBody>
      </p:sp>
    </p:spTree>
    <p:extLst>
      <p:ext uri="{BB962C8B-B14F-4D97-AF65-F5344CB8AC3E}">
        <p14:creationId xmlns:p14="http://schemas.microsoft.com/office/powerpoint/2010/main" val="2018292538"/>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378</TotalTime>
  <Words>1618</Words>
  <Application>Microsoft Office PowerPoint</Application>
  <PresentationFormat>Personalizado</PresentationFormat>
  <Paragraphs>45</Paragraphs>
  <Slides>11</Slides>
  <Notes>0</Notes>
  <HiddenSlides>0</HiddenSlides>
  <MMClips>1</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Faceta</vt:lpstr>
      <vt:lpstr>LA CIUDADANÍA POLÍTICA  </vt:lpstr>
      <vt:lpstr>LA CIUDADANÍA POLÍTICA  </vt:lpstr>
      <vt:lpstr>Presentación de PowerPoint</vt:lpstr>
      <vt:lpstr>Presentación de PowerPoint</vt:lpstr>
      <vt:lpstr>Presentación de PowerPoint</vt:lpstr>
      <vt:lpstr>Presentación de PowerPoint</vt:lpstr>
      <vt:lpstr>Presentación de PowerPoint</vt:lpstr>
      <vt:lpstr>Presentación de PowerPoint</vt:lpstr>
      <vt:lpstr>PARTICIPACIÓN POLÍTICA CIUDADANA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CONSTRUCCIÓN DE NUESTRA NACIÓN</dc:title>
  <dc:creator>Equipo899</dc:creator>
  <cp:lastModifiedBy>HP</cp:lastModifiedBy>
  <cp:revision>94</cp:revision>
  <dcterms:created xsi:type="dcterms:W3CDTF">2020-08-27T18:26:14Z</dcterms:created>
  <dcterms:modified xsi:type="dcterms:W3CDTF">2020-09-28T13:25:13Z</dcterms:modified>
</cp:coreProperties>
</file>