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4" r:id="rId2"/>
    <p:sldId id="256" r:id="rId3"/>
    <p:sldId id="257" r:id="rId4"/>
    <p:sldId id="258" r:id="rId5"/>
    <p:sldId id="259" r:id="rId6"/>
    <p:sldId id="260" r:id="rId7"/>
    <p:sldId id="261" r:id="rId8"/>
    <p:sldId id="262" r:id="rId9"/>
    <p:sldId id="263" r:id="rId10"/>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2" d="100"/>
          <a:sy n="72" d="100"/>
        </p:scale>
        <p:origin x="-1242"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25/09/2020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25/09/2020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25/09/2020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7A847CFC-816F-41D0-AAC0-9BF4FEBC753E}" type="datetimeFigureOut">
              <a:rPr lang="es-ES" smtClean="0"/>
              <a:pPr/>
              <a:t>25/09/2020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7A847CFC-816F-41D0-AAC0-9BF4FEBC753E}" type="datetimeFigureOut">
              <a:rPr lang="es-ES" smtClean="0"/>
              <a:pPr/>
              <a:t>25/09/2020</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7A847CFC-816F-41D0-AAC0-9BF4FEBC753E}" type="datetimeFigureOut">
              <a:rPr lang="es-ES" smtClean="0"/>
              <a:pPr/>
              <a:t>25/09/2020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7A847CFC-816F-41D0-AAC0-9BF4FEBC753E}" type="datetimeFigureOut">
              <a:rPr lang="es-ES" smtClean="0"/>
              <a:pPr/>
              <a:t>25/09/2020</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7A847CFC-816F-41D0-AAC0-9BF4FEBC753E}" type="datetimeFigureOut">
              <a:rPr lang="es-ES" smtClean="0"/>
              <a:pPr/>
              <a:t>25/09/2020</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847CFC-816F-41D0-AAC0-9BF4FEBC753E}" type="datetimeFigureOut">
              <a:rPr lang="es-ES" smtClean="0"/>
              <a:pPr/>
              <a:t>25/09/2020</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25/09/2020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7A847CFC-816F-41D0-AAC0-9BF4FEBC753E}" type="datetimeFigureOut">
              <a:rPr lang="es-ES" smtClean="0"/>
              <a:pPr/>
              <a:t>25/09/2020</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132FADFE-3B8F-471C-ABF0-DBC7717ECBBC}"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847CFC-816F-41D0-AAC0-9BF4FEBC753E}" type="datetimeFigureOut">
              <a:rPr lang="es-ES" smtClean="0"/>
              <a:pPr/>
              <a:t>25/09/2020</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32FADFE-3B8F-471C-ABF0-DBC7717ECBBC}"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4 CuadroTexto"/>
          <p:cNvSpPr txBox="1"/>
          <p:nvPr/>
        </p:nvSpPr>
        <p:spPr>
          <a:xfrm>
            <a:off x="571472" y="1000108"/>
            <a:ext cx="7858180" cy="2954655"/>
          </a:xfrm>
          <a:prstGeom prst="rect">
            <a:avLst/>
          </a:prstGeom>
          <a:noFill/>
        </p:spPr>
        <p:txBody>
          <a:bodyPr wrap="square" rtlCol="0">
            <a:spAutoFit/>
          </a:bodyPr>
          <a:ls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just"/>
            <a:r>
              <a:rPr lang="es-CL" sz="2400" b="1" dirty="0" smtClean="0"/>
              <a:t>Instrucciones: </a:t>
            </a:r>
          </a:p>
          <a:p>
            <a:pPr algn="just"/>
            <a:endParaRPr lang="es-CL" sz="2400" b="1" dirty="0" smtClean="0"/>
          </a:p>
          <a:p>
            <a:pPr algn="just"/>
            <a:r>
              <a:rPr lang="es-CL" sz="2400" b="1" dirty="0" smtClean="0"/>
              <a:t>Lee comprensivamente este PPT , luego desarrolla la actividad propuesta al final del PPT  en tu cuaderno, este PPT se trabajara </a:t>
            </a:r>
            <a:r>
              <a:rPr lang="es-CL" sz="2400" b="1" dirty="0" smtClean="0"/>
              <a:t>en dos </a:t>
            </a:r>
            <a:r>
              <a:rPr lang="es-CL" sz="2400" b="1" dirty="0" smtClean="0"/>
              <a:t>semanas </a:t>
            </a:r>
            <a:r>
              <a:rPr lang="es-CL" sz="2400" b="1" dirty="0" smtClean="0"/>
              <a:t>para poder </a:t>
            </a:r>
            <a:r>
              <a:rPr lang="es-CL" sz="2400" b="1" dirty="0" smtClean="0"/>
              <a:t>leer, comprender y responder de forma correcta en su cuaderno las preguntas formuladas al final de la misma. </a:t>
            </a:r>
            <a:endParaRPr lang="es-CL" sz="2400" dirty="0" smtClean="0"/>
          </a:p>
          <a:p>
            <a:endParaRPr lang="es-C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AutoShape 2" descr="https://ep01.epimg.net/verne/imagenes/2017/03/27/articulo/1490625074_938459_1490940004_noticia_normal.jpg"/>
          <p:cNvSpPr>
            <a:spLocks noChangeAspect="1" noChangeArrowheads="1"/>
          </p:cNvSpPr>
          <p:nvPr/>
        </p:nvSpPr>
        <p:spPr bwMode="auto">
          <a:xfrm>
            <a:off x="155575" y="-2049463"/>
            <a:ext cx="6000750" cy="4276726"/>
          </a:xfrm>
          <a:prstGeom prst="rect">
            <a:avLst/>
          </a:prstGeom>
          <a:noFill/>
        </p:spPr>
        <p:txBody>
          <a:bodyPr vert="horz" wrap="square" lIns="91440" tIns="45720" rIns="91440" bIns="45720" numCol="1" anchor="t" anchorCtr="0" compatLnSpc="1">
            <a:prstTxWarp prst="textNoShape">
              <a:avLst/>
            </a:prstTxWarp>
          </a:bodyPr>
          <a:lstStyle/>
          <a:p>
            <a:endParaRPr lang="es-CL"/>
          </a:p>
        </p:txBody>
      </p:sp>
      <p:pic>
        <p:nvPicPr>
          <p:cNvPr id="5" name="4 Imagen" descr="1490625074_938459_1490940004_noticia_normal.jpg"/>
          <p:cNvPicPr>
            <a:picLocks noChangeAspect="1"/>
          </p:cNvPicPr>
          <p:nvPr/>
        </p:nvPicPr>
        <p:blipFill>
          <a:blip r:embed="rId2"/>
          <a:stretch>
            <a:fillRect/>
          </a:stretch>
        </p:blipFill>
        <p:spPr>
          <a:xfrm>
            <a:off x="0" y="0"/>
            <a:ext cx="9144000" cy="6858000"/>
          </a:xfrm>
          <a:prstGeom prst="rect">
            <a:avLst/>
          </a:prstGeom>
        </p:spPr>
      </p:pic>
      <p:sp>
        <p:nvSpPr>
          <p:cNvPr id="6" name="5 Rectángulo"/>
          <p:cNvSpPr/>
          <p:nvPr/>
        </p:nvSpPr>
        <p:spPr>
          <a:xfrm>
            <a:off x="1857356" y="4572008"/>
            <a:ext cx="5572164" cy="107157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800" b="1" dirty="0" smtClean="0"/>
              <a:t>El dilema del tranvía: ¿debo sacrificar una vida para salvar cinco?</a:t>
            </a:r>
          </a:p>
          <a:p>
            <a:pPr algn="ctr"/>
            <a:endParaRPr lang="es-C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357158" y="285728"/>
            <a:ext cx="8429684" cy="6186309"/>
          </a:xfrm>
          <a:prstGeom prst="rect">
            <a:avLst/>
          </a:prstGeom>
          <a:noFill/>
        </p:spPr>
        <p:txBody>
          <a:bodyPr wrap="square" rtlCol="0">
            <a:spAutoFit/>
          </a:bodyPr>
          <a:lstStyle/>
          <a:p>
            <a:pPr algn="just"/>
            <a:r>
              <a:rPr lang="es-CL" sz="4400" dirty="0" smtClean="0"/>
              <a:t>Imagina un tranvía desbocado y sin frenos que se dirige hacia cinco trabajadores que están en la vía. No puedes avisarles y tampoco puedes parar el tren, pero sí puedes accionar una palanca que lo desviará hacia otra vía. Allí hay otro trabajador, pero está solo. ¿Debes apretar la palanca?</a:t>
            </a:r>
            <a:endParaRPr lang="es-CL" sz="4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1 Imagen" descr="1490625074_938459_1490626235_sumario_normal.jpg"/>
          <p:cNvPicPr>
            <a:picLocks noChangeAspect="1"/>
          </p:cNvPicPr>
          <p:nvPr/>
        </p:nvPicPr>
        <p:blipFill>
          <a:blip r:embed="rId2"/>
          <a:stretch>
            <a:fillRect/>
          </a:stretch>
        </p:blipFill>
        <p:spPr>
          <a:xfrm>
            <a:off x="0" y="857232"/>
            <a:ext cx="9001156" cy="5786478"/>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571472" y="428604"/>
            <a:ext cx="8072494" cy="6555641"/>
          </a:xfrm>
          <a:prstGeom prst="rect">
            <a:avLst/>
          </a:prstGeom>
          <a:noFill/>
        </p:spPr>
        <p:txBody>
          <a:bodyPr wrap="square" rtlCol="0">
            <a:spAutoFit/>
          </a:bodyPr>
          <a:lstStyle/>
          <a:p>
            <a:pPr algn="just"/>
            <a:r>
              <a:rPr lang="es-CL" sz="2400" dirty="0" smtClean="0"/>
              <a:t>Existen dos opciones posibles:</a:t>
            </a:r>
          </a:p>
          <a:p>
            <a:pPr algn="just"/>
            <a:endParaRPr lang="es-CL" sz="2400" dirty="0" smtClean="0"/>
          </a:p>
          <a:p>
            <a:pPr algn="just"/>
            <a:r>
              <a:rPr lang="es-CL" sz="2400" dirty="0" smtClean="0"/>
              <a:t>1.- No accionar la palanca (No hacer nada, solo dejar que el accidente ocurra, no ser participe de nada, pero quedar con la sensación de que pudiste hacer algo “ayudar” y no lo hiciste) </a:t>
            </a:r>
          </a:p>
          <a:p>
            <a:pPr algn="just"/>
            <a:endParaRPr lang="es-CL" sz="2400" dirty="0" smtClean="0"/>
          </a:p>
          <a:p>
            <a:pPr algn="just"/>
            <a:r>
              <a:rPr lang="es-CL" sz="2400" dirty="0" smtClean="0"/>
              <a:t>2.- Accionar la palanca y mover el tren hacia la vía donde se encuentra un solo trabajador. (provocar la muerte de una persona para salvar a cinco) UTILITARISMO “Maximizar el bienestar” 5 es más que 1. </a:t>
            </a:r>
          </a:p>
          <a:p>
            <a:pPr algn="just"/>
            <a:endParaRPr lang="es-CL" sz="2400" dirty="0" smtClean="0"/>
          </a:p>
          <a:p>
            <a:pPr algn="just"/>
            <a:r>
              <a:rPr lang="es-CL" sz="2400" dirty="0" smtClean="0"/>
              <a:t>Este es el dilema del tranvía que creado en 1967 por Phillippa Foot  y desde entonces se ha convertido en uno de los problemas éticos más debatidos y con más variantes. La mayor parte de la gente a la que se le plantea esta pregunta contesta que sí se debe accionar la palanca.</a:t>
            </a:r>
          </a:p>
          <a:p>
            <a:endParaRPr lang="es-CL" dirty="0" smtClean="0"/>
          </a:p>
          <a:p>
            <a:r>
              <a:rPr lang="es-CL" dirty="0" smtClean="0"/>
              <a:t> </a:t>
            </a:r>
            <a:endParaRPr lang="es-C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anim calcmode="lin" valueType="num">
                                      <p:cBhvr additive="base">
                                        <p:cTn id="7" dur="500" fill="hold"/>
                                        <p:tgtEl>
                                          <p:spTgt spid="2">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anim calcmode="lin" valueType="num">
                                      <p:cBhvr additive="base">
                                        <p:cTn id="13" dur="500" fill="hold"/>
                                        <p:tgtEl>
                                          <p:spTgt spid="2">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
                                            <p:txEl>
                                              <p:pRg st="6" end="6"/>
                                            </p:txEl>
                                          </p:spTgt>
                                        </p:tgtEl>
                                        <p:attrNameLst>
                                          <p:attrName>style.visibility</p:attrName>
                                        </p:attrNameLst>
                                      </p:cBhvr>
                                      <p:to>
                                        <p:strVal val="visible"/>
                                      </p:to>
                                    </p:set>
                                    <p:anim calcmode="lin" valueType="num">
                                      <p:cBhvr additive="base">
                                        <p:cTn id="19" dur="500" fill="hold"/>
                                        <p:tgtEl>
                                          <p:spTgt spid="2">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2">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CuadroTexto"/>
          <p:cNvSpPr txBox="1"/>
          <p:nvPr/>
        </p:nvSpPr>
        <p:spPr>
          <a:xfrm>
            <a:off x="428596" y="500042"/>
            <a:ext cx="8286808" cy="5632311"/>
          </a:xfrm>
          <a:prstGeom prst="rect">
            <a:avLst/>
          </a:prstGeom>
          <a:noFill/>
        </p:spPr>
        <p:txBody>
          <a:bodyPr wrap="square" rtlCol="0">
            <a:spAutoFit/>
          </a:bodyPr>
          <a:lstStyle/>
          <a:p>
            <a:pPr algn="just"/>
            <a:r>
              <a:rPr lang="es-CL" sz="4000" dirty="0" smtClean="0"/>
              <a:t>Para un utilitarista, no hay diferencia entre la intención y la previsión, la acción o la omisión, hacer o permitir hacer. Es comprensible que nos resulte incómoda la idea de sacrificar a alguien para salvar cinco vidas, pero lo único que importa es si las consecuencias son las mejores para el bien general. (Maximizar el bienestar)</a:t>
            </a:r>
            <a:endParaRPr lang="es-CL" sz="4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images.jpg"/>
          <p:cNvPicPr>
            <a:picLocks noChangeAspect="1"/>
          </p:cNvPicPr>
          <p:nvPr/>
        </p:nvPicPr>
        <p:blipFill>
          <a:blip r:embed="rId2"/>
          <a:stretch>
            <a:fillRect/>
          </a:stretch>
        </p:blipFill>
        <p:spPr>
          <a:xfrm>
            <a:off x="214281" y="214290"/>
            <a:ext cx="4214843" cy="2794624"/>
          </a:xfrm>
          <a:prstGeom prst="rect">
            <a:avLst/>
          </a:prstGeom>
        </p:spPr>
      </p:pic>
      <p:pic>
        <p:nvPicPr>
          <p:cNvPr id="5" name="4 Imagen" descr="kjuji.jpg"/>
          <p:cNvPicPr>
            <a:picLocks noChangeAspect="1"/>
          </p:cNvPicPr>
          <p:nvPr/>
        </p:nvPicPr>
        <p:blipFill>
          <a:blip r:embed="rId3"/>
          <a:stretch>
            <a:fillRect/>
          </a:stretch>
        </p:blipFill>
        <p:spPr>
          <a:xfrm>
            <a:off x="214283" y="3571876"/>
            <a:ext cx="4357718" cy="2715902"/>
          </a:xfrm>
          <a:prstGeom prst="rect">
            <a:avLst/>
          </a:prstGeom>
        </p:spPr>
      </p:pic>
      <p:sp>
        <p:nvSpPr>
          <p:cNvPr id="6" name="5 Rectángulo"/>
          <p:cNvSpPr/>
          <p:nvPr/>
        </p:nvSpPr>
        <p:spPr>
          <a:xfrm>
            <a:off x="214282" y="3000372"/>
            <a:ext cx="4214842"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b="1" dirty="0" smtClean="0"/>
              <a:t>BOMBA ATOMICA </a:t>
            </a:r>
            <a:endParaRPr lang="es-CL" sz="2400" b="1" dirty="0"/>
          </a:p>
        </p:txBody>
      </p:sp>
      <p:sp>
        <p:nvSpPr>
          <p:cNvPr id="7" name="6 Rectángulo"/>
          <p:cNvSpPr/>
          <p:nvPr/>
        </p:nvSpPr>
        <p:spPr>
          <a:xfrm>
            <a:off x="214282" y="6143644"/>
            <a:ext cx="4357718" cy="35719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400" b="1" dirty="0" smtClean="0"/>
              <a:t>HIROSHIMA Y NAGASAKI</a:t>
            </a:r>
            <a:endParaRPr lang="es-CL" sz="2400" b="1" dirty="0"/>
          </a:p>
        </p:txBody>
      </p:sp>
      <p:sp>
        <p:nvSpPr>
          <p:cNvPr id="8" name="7 Rectángulo"/>
          <p:cNvSpPr/>
          <p:nvPr/>
        </p:nvSpPr>
        <p:spPr>
          <a:xfrm>
            <a:off x="4714876" y="142852"/>
            <a:ext cx="4214842" cy="57150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CL" sz="2000" b="1" dirty="0" smtClean="0"/>
              <a:t>El caso de uso del utilitarismo más grande de la historia:</a:t>
            </a:r>
            <a:endParaRPr lang="es-CL" sz="2000" b="1" dirty="0"/>
          </a:p>
        </p:txBody>
      </p:sp>
      <p:sp>
        <p:nvSpPr>
          <p:cNvPr id="9" name="8 CuadroTexto"/>
          <p:cNvSpPr txBox="1"/>
          <p:nvPr/>
        </p:nvSpPr>
        <p:spPr>
          <a:xfrm>
            <a:off x="4714876" y="785794"/>
            <a:ext cx="4214842" cy="6247864"/>
          </a:xfrm>
          <a:prstGeom prst="rect">
            <a:avLst/>
          </a:prstGeom>
          <a:noFill/>
        </p:spPr>
        <p:txBody>
          <a:bodyPr wrap="square" rtlCol="0">
            <a:spAutoFit/>
          </a:bodyPr>
          <a:lstStyle/>
          <a:p>
            <a:pPr algn="just"/>
            <a:r>
              <a:rPr lang="es-CL" sz="1900" dirty="0" smtClean="0"/>
              <a:t>En 1945 la Alemania Nazi ya había sido derrotada por la URSS, pero el imperio Japonés seguía luchando en el océano pacifico contra EE.UU y es ahí cuando una comisión de científicos y filósofos se reúnen y en base a las ideas del utilitarismo toman la decisión de lanzar la primera bomba atómica del mundo sobre Japón, la que provoco 400.000 mil muertos en menos de 1 segundo, obviamente Japón se rindió luego de esto.    </a:t>
            </a:r>
          </a:p>
          <a:p>
            <a:pPr algn="just"/>
            <a:endParaRPr lang="es-CL" sz="2000" dirty="0" smtClean="0"/>
          </a:p>
          <a:p>
            <a:pPr algn="just"/>
            <a:r>
              <a:rPr lang="es-CL" sz="2000" b="1" dirty="0" smtClean="0"/>
              <a:t>UTILITARISMO PRESENTE:</a:t>
            </a:r>
          </a:p>
          <a:p>
            <a:pPr algn="just"/>
            <a:r>
              <a:rPr lang="es-CL" sz="2000" dirty="0" smtClean="0"/>
              <a:t>Se calculo que si la guerra seguía esta duraría entre uno a dos años mas provocando un estimado de 1.500.000 muertos en contrapeso de 400.000 si se lanzaba la bomba, la decisión fue tomada y ejecutada. </a:t>
            </a:r>
            <a:endParaRPr lang="es-CL"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anim calcmode="lin" valueType="num">
                                      <p:cBhvr additive="base">
                                        <p:cTn id="7"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9">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9">
                                            <p:txEl>
                                              <p:pRg st="3" end="3"/>
                                            </p:txEl>
                                          </p:spTgt>
                                        </p:tgtEl>
                                        <p:attrNameLst>
                                          <p:attrName>style.visibility</p:attrName>
                                        </p:attrNameLst>
                                      </p:cBhvr>
                                      <p:to>
                                        <p:strVal val="visible"/>
                                      </p:to>
                                    </p:set>
                                    <p:anim calcmode="lin" valueType="num">
                                      <p:cBhvr additive="base">
                                        <p:cTn id="13" dur="500" fill="hold"/>
                                        <p:tgtEl>
                                          <p:spTgt spid="9">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9">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magen" descr="1490625074_938459_1490626235_sumario_normal.jpg"/>
          <p:cNvPicPr>
            <a:picLocks noChangeAspect="1"/>
          </p:cNvPicPr>
          <p:nvPr/>
        </p:nvPicPr>
        <p:blipFill>
          <a:blip r:embed="rId2"/>
          <a:stretch>
            <a:fillRect/>
          </a:stretch>
        </p:blipFill>
        <p:spPr>
          <a:xfrm>
            <a:off x="142844" y="785794"/>
            <a:ext cx="9001156" cy="5786478"/>
          </a:xfrm>
          <a:prstGeom prst="rect">
            <a:avLst/>
          </a:prstGeom>
        </p:spPr>
      </p:pic>
      <p:sp>
        <p:nvSpPr>
          <p:cNvPr id="5" name="4 CuadroTexto"/>
          <p:cNvSpPr txBox="1"/>
          <p:nvPr/>
        </p:nvSpPr>
        <p:spPr>
          <a:xfrm>
            <a:off x="0" y="4180344"/>
            <a:ext cx="6429388" cy="2677656"/>
          </a:xfrm>
          <a:prstGeom prst="rect">
            <a:avLst/>
          </a:prstGeom>
          <a:noFill/>
        </p:spPr>
        <p:txBody>
          <a:bodyPr wrap="square" rtlCol="0">
            <a:spAutoFit/>
          </a:bodyPr>
          <a:lstStyle/>
          <a:p>
            <a:pPr algn="just"/>
            <a:r>
              <a:rPr lang="es-CL" sz="2400" dirty="0" smtClean="0"/>
              <a:t>Ahora Imagina el mismo tranvía desbocado y sin frenos que se dirige hacia cinco trabajadores que están en la vía. No puedes avisarles y tampoco puedes parar el tren, pero sí puedes accionar una palanca que lo desviará hacia otra vía. Allí hay solo una persona, pero es un ser querido tuyo (Mamá, Papá, pololo(a) etc.) . </a:t>
            </a:r>
            <a:endParaRPr lang="es-CL" sz="2400" dirty="0"/>
          </a:p>
        </p:txBody>
      </p:sp>
      <p:sp>
        <p:nvSpPr>
          <p:cNvPr id="6" name="5 CuadroTexto"/>
          <p:cNvSpPr txBox="1"/>
          <p:nvPr/>
        </p:nvSpPr>
        <p:spPr>
          <a:xfrm>
            <a:off x="1643042" y="214290"/>
            <a:ext cx="5786478" cy="646331"/>
          </a:xfrm>
          <a:prstGeom prst="rect">
            <a:avLst/>
          </a:prstGeom>
          <a:noFill/>
        </p:spPr>
        <p:txBody>
          <a:bodyPr wrap="square" rtlCol="0">
            <a:spAutoFit/>
          </a:bodyPr>
          <a:lstStyle/>
          <a:p>
            <a:r>
              <a:rPr lang="es-CL" sz="3600" dirty="0" smtClean="0"/>
              <a:t>¿Debes apretar la palanca?</a:t>
            </a:r>
            <a:endParaRPr lang="es-CL" sz="3600" dirty="0"/>
          </a:p>
        </p:txBody>
      </p:sp>
      <p:sp>
        <p:nvSpPr>
          <p:cNvPr id="7" name="6 CuadroTexto"/>
          <p:cNvSpPr txBox="1"/>
          <p:nvPr/>
        </p:nvSpPr>
        <p:spPr>
          <a:xfrm>
            <a:off x="5286380" y="1000108"/>
            <a:ext cx="3643338" cy="1323439"/>
          </a:xfrm>
          <a:prstGeom prst="rect">
            <a:avLst/>
          </a:prstGeom>
          <a:noFill/>
        </p:spPr>
        <p:txBody>
          <a:bodyPr wrap="square" rtlCol="0">
            <a:spAutoFit/>
          </a:bodyPr>
          <a:lstStyle/>
          <a:p>
            <a:pPr algn="just"/>
            <a:r>
              <a:rPr lang="es-CL" sz="2000" dirty="0" smtClean="0"/>
              <a:t>El utilitarismo no es perfecto, no toma encuentra las emociones o “cariño” de las personas, solo se preocupa de números. </a:t>
            </a:r>
            <a:endParaRPr lang="es-CL"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additive="base">
                                        <p:cTn id="13" dur="500" fill="hold"/>
                                        <p:tgtEl>
                                          <p:spTgt spid="6"/>
                                        </p:tgtEl>
                                        <p:attrNameLst>
                                          <p:attrName>ppt_x</p:attrName>
                                        </p:attrNameLst>
                                      </p:cBhvr>
                                      <p:tavLst>
                                        <p:tav tm="0">
                                          <p:val>
                                            <p:strVal val="#ppt_x"/>
                                          </p:val>
                                        </p:tav>
                                        <p:tav tm="100000">
                                          <p:val>
                                            <p:strVal val="#ppt_x"/>
                                          </p:val>
                                        </p:tav>
                                      </p:tavLst>
                                    </p:anim>
                                    <p:anim calcmode="lin" valueType="num">
                                      <p:cBhvr additive="base">
                                        <p:cTn id="14"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additive="base">
                                        <p:cTn id="19" dur="500" fill="hold"/>
                                        <p:tgtEl>
                                          <p:spTgt spid="7"/>
                                        </p:tgtEl>
                                        <p:attrNameLst>
                                          <p:attrName>ppt_x</p:attrName>
                                        </p:attrNameLst>
                                      </p:cBhvr>
                                      <p:tavLst>
                                        <p:tav tm="0">
                                          <p:val>
                                            <p:strVal val="#ppt_x"/>
                                          </p:val>
                                        </p:tav>
                                        <p:tav tm="100000">
                                          <p:val>
                                            <p:strVal val="#ppt_x"/>
                                          </p:val>
                                        </p:tav>
                                      </p:tavLst>
                                    </p:anim>
                                    <p:anim calcmode="lin" valueType="num">
                                      <p:cBhvr additive="base">
                                        <p:cTn id="20"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RESPONDE:</a:t>
            </a:r>
            <a:endParaRPr lang="es-CL" dirty="0"/>
          </a:p>
        </p:txBody>
      </p:sp>
      <p:sp>
        <p:nvSpPr>
          <p:cNvPr id="3" name="2 Marcador de contenido"/>
          <p:cNvSpPr>
            <a:spLocks noGrp="1"/>
          </p:cNvSpPr>
          <p:nvPr>
            <p:ph idx="1"/>
          </p:nvPr>
        </p:nvSpPr>
        <p:spPr/>
        <p:txBody>
          <a:bodyPr>
            <a:normAutofit fontScale="92500" lnSpcReduction="10000"/>
          </a:bodyPr>
          <a:lstStyle/>
          <a:p>
            <a:pPr>
              <a:buNone/>
            </a:pPr>
            <a:r>
              <a:rPr lang="es-CL" dirty="0" smtClean="0"/>
              <a:t>1.- Nuevamente define Utilitarismo:</a:t>
            </a:r>
          </a:p>
          <a:p>
            <a:pPr>
              <a:buNone/>
            </a:pPr>
            <a:r>
              <a:rPr lang="es-CL" dirty="0" smtClean="0"/>
              <a:t>2.- ¿Qué hubieras hecho en el primer caso? Fundamenta.</a:t>
            </a:r>
          </a:p>
          <a:p>
            <a:pPr>
              <a:buNone/>
            </a:pPr>
            <a:r>
              <a:rPr lang="es-CL" dirty="0" smtClean="0"/>
              <a:t>3.- ¿Qué hubieras hecho en el segundo caso? Fundamenta.</a:t>
            </a:r>
          </a:p>
          <a:p>
            <a:pPr>
              <a:buNone/>
            </a:pPr>
            <a:r>
              <a:rPr lang="es-CL" dirty="0" smtClean="0"/>
              <a:t>4.- Menciona ventajas y desventajas del utilitarismo:</a:t>
            </a:r>
          </a:p>
          <a:p>
            <a:pPr>
              <a:buNone/>
            </a:pPr>
            <a:r>
              <a:rPr lang="es-CL" dirty="0" smtClean="0"/>
              <a:t>5.- ¿Crees correcta o incorrecta la decisión de lanzar la primera bomba atómica? Fundamenta.</a:t>
            </a:r>
          </a:p>
          <a:p>
            <a:pPr>
              <a:buNone/>
            </a:pPr>
            <a:endParaRPr lang="es-CL" dirty="0"/>
          </a:p>
        </p:txBody>
      </p:sp>
    </p:spTree>
  </p:cSld>
  <p:clrMapOvr>
    <a:masterClrMapping/>
  </p:clrMapOvr>
</p:sld>
</file>

<file path=ppt/theme/theme1.xml><?xml version="1.0" encoding="utf-8"?>
<a:theme xmlns:a="http://schemas.openxmlformats.org/drawingml/2006/main" name="Tema de Office">
  <a:themeElements>
    <a:clrScheme name="Oficin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cin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cin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625</Words>
  <Application>Microsoft Office PowerPoint</Application>
  <PresentationFormat>Presentación en pantalla (4:3)</PresentationFormat>
  <Paragraphs>31</Paragraphs>
  <Slides>9</Slides>
  <Notes>0</Notes>
  <HiddenSlides>0</HiddenSlides>
  <MMClips>0</MMClips>
  <ScaleCrop>false</ScaleCrop>
  <HeadingPairs>
    <vt:vector size="4" baseType="variant">
      <vt:variant>
        <vt:lpstr>Tema</vt:lpstr>
      </vt:variant>
      <vt:variant>
        <vt:i4>1</vt:i4>
      </vt:variant>
      <vt:variant>
        <vt:lpstr>Títulos de diapositiva</vt:lpstr>
      </vt:variant>
      <vt:variant>
        <vt:i4>9</vt:i4>
      </vt:variant>
    </vt:vector>
  </HeadingPairs>
  <TitlesOfParts>
    <vt:vector size="10"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RESPONDE: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Oscar</dc:creator>
  <cp:lastModifiedBy>HP</cp:lastModifiedBy>
  <cp:revision>20</cp:revision>
  <dcterms:created xsi:type="dcterms:W3CDTF">2020-01-03T13:06:50Z</dcterms:created>
  <dcterms:modified xsi:type="dcterms:W3CDTF">2020-09-25T22:19:31Z</dcterms:modified>
</cp:coreProperties>
</file>