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0"/>
  </p:notesMasterIdLst>
  <p:sldIdLst>
    <p:sldId id="257" r:id="rId2"/>
    <p:sldId id="258" r:id="rId3"/>
    <p:sldId id="270" r:id="rId4"/>
    <p:sldId id="271" r:id="rId5"/>
    <p:sldId id="259" r:id="rId6"/>
    <p:sldId id="276" r:id="rId7"/>
    <p:sldId id="279" r:id="rId8"/>
    <p:sldId id="289" r:id="rId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0977"/>
    <a:srgbClr val="C5C5C5"/>
    <a:srgbClr val="008000"/>
    <a:srgbClr val="0CA0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71" autoAdjust="0"/>
    <p:restoredTop sz="94660"/>
  </p:normalViewPr>
  <p:slideViewPr>
    <p:cSldViewPr>
      <p:cViewPr varScale="1">
        <p:scale>
          <a:sx n="70" d="100"/>
          <a:sy n="70" d="100"/>
        </p:scale>
        <p:origin x="135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79D198-4132-44E2-B2E8-FBCFB26DAAE5}" type="datetimeFigureOut">
              <a:rPr lang="es-CL" smtClean="0"/>
              <a:t>24-03-2021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14E280-A144-4653-B4D0-F8510F349D5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53909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4E280-A144-4653-B4D0-F8510F349D5C}" type="slidenum">
              <a:rPr lang="es-CL" smtClean="0"/>
              <a:t>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013294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A847CFC-816F-41D0-AAC0-9BF4FEBC753E}" type="datetimeFigureOut">
              <a:rPr lang="es-ES" smtClean="0"/>
              <a:t>24/03/2021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427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24/03/2021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00563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24/03/2021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8987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24/03/2021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4223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24/03/2021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9525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24/03/2021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49312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24/03/2021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34339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24/03/2021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5629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24/03/2021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85232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24/03/2021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77159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24/03/2021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9846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7A847CFC-816F-41D0-AAC0-9BF4FEBC753E}" type="datetimeFigureOut">
              <a:rPr lang="es-ES" smtClean="0"/>
              <a:t>24/03/2021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61952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eg"/><Relationship Id="rId7" Type="http://schemas.openxmlformats.org/officeDocument/2006/relationships/image" Target="../media/image15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Relationship Id="rId9" Type="http://schemas.openxmlformats.org/officeDocument/2006/relationships/image" Target="../media/image1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g"/><Relationship Id="rId4" Type="http://schemas.openxmlformats.org/officeDocument/2006/relationships/image" Target="../media/image20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61344"/>
            <a:ext cx="8784976" cy="6480720"/>
          </a:xfrm>
          <a:prstGeom prst="rect">
            <a:avLst/>
          </a:prstGeom>
          <a:ln w="57150">
            <a:solidFill>
              <a:srgbClr val="FFC000"/>
            </a:solidFill>
          </a:ln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758" y="548680"/>
            <a:ext cx="7668710" cy="4602696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1979712" y="908720"/>
            <a:ext cx="4536504" cy="216024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" name="Rectángulo 11"/>
          <p:cNvSpPr/>
          <p:nvPr/>
        </p:nvSpPr>
        <p:spPr>
          <a:xfrm>
            <a:off x="1515521" y="711567"/>
            <a:ext cx="5347234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aiandra GD" panose="020E0502030308020204" pitchFamily="34" charset="0"/>
              </a:rPr>
              <a:t>      </a:t>
            </a:r>
            <a:r>
              <a:rPr lang="es-ES" sz="8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aiandra GD" panose="020E0502030308020204" pitchFamily="34" charset="0"/>
              </a:rPr>
              <a:t>Vocal     </a:t>
            </a:r>
          </a:p>
          <a:p>
            <a:pPr algn="ctr"/>
            <a:r>
              <a:rPr lang="es-ES" sz="8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aiandra GD" panose="020E0502030308020204" pitchFamily="34" charset="0"/>
              </a:rPr>
              <a:t>a</a:t>
            </a:r>
            <a:endParaRPr lang="es-ES" sz="8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chemeClr val="bg1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2190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39552" y="738416"/>
            <a:ext cx="8064896" cy="2020364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" name="2 CuadroTexto"/>
          <p:cNvSpPr txBox="1"/>
          <p:nvPr/>
        </p:nvSpPr>
        <p:spPr>
          <a:xfrm>
            <a:off x="6156176" y="350843"/>
            <a:ext cx="2160230" cy="2400657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15000" dirty="0">
                <a:solidFill>
                  <a:srgbClr val="FF0000"/>
                </a:solidFill>
                <a:latin typeface="Arial Black" panose="020B0A04020102020204" pitchFamily="34" charset="0"/>
              </a:rPr>
              <a:t>a</a:t>
            </a:r>
            <a:endParaRPr lang="es-CL" sz="15000" dirty="0">
              <a:latin typeface="Arial Black" panose="020B0A0402010202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49" t="5258" r="18948" b="6321"/>
          <a:stretch/>
        </p:blipFill>
        <p:spPr>
          <a:xfrm>
            <a:off x="351761" y="1844824"/>
            <a:ext cx="2461670" cy="3923652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2974338" y="3018349"/>
            <a:ext cx="549501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400" dirty="0" smtClean="0">
                <a:solidFill>
                  <a:srgbClr val="FFC000"/>
                </a:solidFill>
                <a:latin typeface="Bahnschrift SemiBold" panose="020B0502040204020203" pitchFamily="34" charset="0"/>
              </a:rPr>
              <a:t>Objetivos: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4400" dirty="0" smtClean="0">
                <a:latin typeface="Bahnschrift SemiBold" panose="020B0502040204020203" pitchFamily="34" charset="0"/>
              </a:rPr>
              <a:t>Conocer la vocal en estudio.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4400" dirty="0" smtClean="0">
                <a:latin typeface="Bahnschrift SemiBold" panose="020B0502040204020203" pitchFamily="34" charset="0"/>
              </a:rPr>
              <a:t>Análisis fónico con la vocal en estudio.</a:t>
            </a:r>
            <a:endParaRPr lang="es-CL" sz="4400" dirty="0">
              <a:latin typeface="Bahnschrift SemiBold" panose="020B0502040204020203" pitchFamily="34" charset="0"/>
            </a:endParaRPr>
          </a:p>
        </p:txBody>
      </p:sp>
      <p:sp>
        <p:nvSpPr>
          <p:cNvPr id="8" name="Explosión 2 7"/>
          <p:cNvSpPr/>
          <p:nvPr/>
        </p:nvSpPr>
        <p:spPr>
          <a:xfrm rot="21173856">
            <a:off x="2715442" y="466383"/>
            <a:ext cx="2120092" cy="1584176"/>
          </a:xfrm>
          <a:prstGeom prst="irregularSeal2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 smtClean="0"/>
              <a:t>Día 1 </a:t>
            </a:r>
            <a:endParaRPr lang="es-CL" sz="2400" b="1" dirty="0"/>
          </a:p>
        </p:txBody>
      </p:sp>
    </p:spTree>
    <p:extLst>
      <p:ext uri="{BB962C8B-B14F-4D97-AF65-F5344CB8AC3E}">
        <p14:creationId xmlns:p14="http://schemas.microsoft.com/office/powerpoint/2010/main" val="355357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2 CuadroTexto"/>
          <p:cNvSpPr txBox="1"/>
          <p:nvPr/>
        </p:nvSpPr>
        <p:spPr>
          <a:xfrm>
            <a:off x="1460596" y="233353"/>
            <a:ext cx="6220322" cy="153888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L" sz="4000" dirty="0" smtClean="0">
                <a:solidFill>
                  <a:srgbClr val="FFFF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Te invito a conocer el sonido de la vocal  </a:t>
            </a:r>
            <a:r>
              <a:rPr lang="es-CL" sz="5400" b="1" dirty="0" smtClean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</a:t>
            </a:r>
            <a:endParaRPr lang="es-CL" sz="5400" b="1" dirty="0">
              <a:solidFill>
                <a:srgbClr val="FF000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668172"/>
            <a:ext cx="3168352" cy="243510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109410"/>
            <a:ext cx="1475407" cy="161761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77" t="41797" r="61758" b="39019"/>
          <a:stretch/>
        </p:blipFill>
        <p:spPr>
          <a:xfrm>
            <a:off x="3045430" y="4103277"/>
            <a:ext cx="2534682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442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611560" y="647602"/>
            <a:ext cx="7848872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L" sz="4400" dirty="0" smtClean="0">
                <a:latin typeface="Century Gothic" pitchFamily="34" charset="0"/>
                <a:cs typeface="Arial" pitchFamily="34" charset="0"/>
              </a:rPr>
              <a:t>¿Con que letra comienzan?</a:t>
            </a:r>
            <a:endParaRPr lang="es-CL" sz="4400" dirty="0"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3201956" y="2086217"/>
            <a:ext cx="2541855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20000" dirty="0">
                <a:solidFill>
                  <a:srgbClr val="FF0000"/>
                </a:solidFill>
                <a:latin typeface="Arial Black" panose="020B0A04020102020204" pitchFamily="34" charset="0"/>
              </a:rPr>
              <a:t>a</a:t>
            </a:r>
            <a:endParaRPr lang="es-CL" sz="20000" dirty="0">
              <a:latin typeface="Arial Black" panose="020B0A040201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7395" y="2574065"/>
            <a:ext cx="3269061" cy="195556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64" y="2564904"/>
            <a:ext cx="3046172" cy="196111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137" y="4715246"/>
            <a:ext cx="1896952" cy="189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925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76614" y="369079"/>
            <a:ext cx="7523777" cy="1140336"/>
          </a:xfrm>
          <a:noFill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just"/>
            <a:r>
              <a:rPr lang="es-CL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Observa con atención las imágenes y nombra solo las que empiezan con la vocal: </a:t>
            </a:r>
            <a:endParaRPr lang="es-CL" sz="2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7452319" y="548680"/>
            <a:ext cx="1005404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L" sz="9600" dirty="0">
                <a:solidFill>
                  <a:srgbClr val="FF0000"/>
                </a:solidFill>
                <a:latin typeface="Arial Black" panose="020B0A04020102020204" pitchFamily="34" charset="0"/>
              </a:rPr>
              <a:t>a</a:t>
            </a:r>
            <a:endParaRPr lang="es-CL" sz="9600" dirty="0">
              <a:latin typeface="Arial Black" panose="020B0A04020102020204" pitchFamily="34" charset="0"/>
            </a:endParaRP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45" t="57958" r="4837" b="21235"/>
          <a:stretch/>
        </p:blipFill>
        <p:spPr>
          <a:xfrm>
            <a:off x="6520421" y="3190957"/>
            <a:ext cx="1184492" cy="969130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62" t="18656" r="7659" b="60672"/>
          <a:stretch/>
        </p:blipFill>
        <p:spPr>
          <a:xfrm>
            <a:off x="5653080" y="4198971"/>
            <a:ext cx="1080120" cy="1287760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65" t="19811" r="51916" b="62850"/>
          <a:stretch/>
        </p:blipFill>
        <p:spPr>
          <a:xfrm>
            <a:off x="755576" y="1517721"/>
            <a:ext cx="1584177" cy="1080121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6" t="56801" r="75456" b="22392"/>
          <a:stretch/>
        </p:blipFill>
        <p:spPr>
          <a:xfrm>
            <a:off x="576614" y="5210262"/>
            <a:ext cx="1330394" cy="1088504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16" t="55645" r="30187" b="21236"/>
          <a:stretch/>
        </p:blipFill>
        <p:spPr>
          <a:xfrm>
            <a:off x="3500722" y="4613634"/>
            <a:ext cx="1065031" cy="1183369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71" t="55645" r="52927" b="21236"/>
          <a:stretch/>
        </p:blipFill>
        <p:spPr>
          <a:xfrm>
            <a:off x="7143308" y="1969386"/>
            <a:ext cx="1265005" cy="127241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40" t="27420" r="2398" b="48431"/>
          <a:stretch/>
        </p:blipFill>
        <p:spPr>
          <a:xfrm>
            <a:off x="4926055" y="5582774"/>
            <a:ext cx="860966" cy="792088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1" t="55127" r="63150" b="7073"/>
          <a:stretch/>
        </p:blipFill>
        <p:spPr>
          <a:xfrm>
            <a:off x="1901570" y="3071168"/>
            <a:ext cx="957263" cy="1435895"/>
          </a:xfrm>
          <a:prstGeom prst="rect">
            <a:avLst/>
          </a:prstGeom>
        </p:spPr>
      </p:pic>
      <p:pic>
        <p:nvPicPr>
          <p:cNvPr id="29" name="Imagen 2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95" t="24320" r="8160" b="55835"/>
          <a:stretch/>
        </p:blipFill>
        <p:spPr>
          <a:xfrm>
            <a:off x="7989671" y="3966070"/>
            <a:ext cx="936104" cy="1008112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8" t="57891" r="68959" b="16857"/>
          <a:stretch/>
        </p:blipFill>
        <p:spPr>
          <a:xfrm>
            <a:off x="7334598" y="5213065"/>
            <a:ext cx="1123125" cy="855714"/>
          </a:xfrm>
          <a:prstGeom prst="rect">
            <a:avLst/>
          </a:prstGeom>
        </p:spPr>
      </p:pic>
      <p:pic>
        <p:nvPicPr>
          <p:cNvPr id="31" name="Imagen 3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98" t="56313" r="6158" b="12122"/>
          <a:stretch/>
        </p:blipFill>
        <p:spPr>
          <a:xfrm>
            <a:off x="4565753" y="3430201"/>
            <a:ext cx="910977" cy="1071738"/>
          </a:xfrm>
          <a:prstGeom prst="rect">
            <a:avLst/>
          </a:prstGeom>
        </p:spPr>
      </p:pic>
      <p:pic>
        <p:nvPicPr>
          <p:cNvPr id="32" name="Imagen 3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36" t="56313" r="40659" b="12122"/>
          <a:stretch/>
        </p:blipFill>
        <p:spPr>
          <a:xfrm>
            <a:off x="3054091" y="1375451"/>
            <a:ext cx="1033391" cy="1224138"/>
          </a:xfrm>
          <a:prstGeom prst="rect">
            <a:avLst/>
          </a:prstGeom>
        </p:spPr>
      </p:pic>
      <p:pic>
        <p:nvPicPr>
          <p:cNvPr id="35" name="Imagen 34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45" t="74027" r="34577" b="3924"/>
          <a:stretch/>
        </p:blipFill>
        <p:spPr>
          <a:xfrm>
            <a:off x="2178676" y="4974182"/>
            <a:ext cx="853903" cy="1120748"/>
          </a:xfrm>
          <a:prstGeom prst="rect">
            <a:avLst/>
          </a:prstGeom>
        </p:spPr>
      </p:pic>
      <p:pic>
        <p:nvPicPr>
          <p:cNvPr id="36" name="Imagen 3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42" t="49347" r="17216" b="31753"/>
          <a:stretch/>
        </p:blipFill>
        <p:spPr>
          <a:xfrm>
            <a:off x="483467" y="2994066"/>
            <a:ext cx="943119" cy="1131743"/>
          </a:xfrm>
          <a:prstGeom prst="rect">
            <a:avLst/>
          </a:prstGeom>
        </p:spPr>
      </p:pic>
      <p:pic>
        <p:nvPicPr>
          <p:cNvPr id="37" name="Imagen 36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83" t="60499" r="20289" b="26901"/>
          <a:stretch/>
        </p:blipFill>
        <p:spPr>
          <a:xfrm>
            <a:off x="4857201" y="1735112"/>
            <a:ext cx="864096" cy="864096"/>
          </a:xfrm>
          <a:prstGeom prst="rect">
            <a:avLst/>
          </a:prstGeom>
        </p:spPr>
      </p:pic>
      <p:pic>
        <p:nvPicPr>
          <p:cNvPr id="38" name="Imagen 37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96" t="72977" r="17318" b="10101"/>
          <a:stretch/>
        </p:blipFill>
        <p:spPr>
          <a:xfrm>
            <a:off x="3333817" y="2849945"/>
            <a:ext cx="944488" cy="1160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423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CuadroTexto"/>
          <p:cNvSpPr txBox="1"/>
          <p:nvPr/>
        </p:nvSpPr>
        <p:spPr>
          <a:xfrm>
            <a:off x="971600" y="404664"/>
            <a:ext cx="3888432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L" sz="4000" dirty="0" smtClean="0"/>
              <a:t>Tarea para la casa</a:t>
            </a:r>
            <a:endParaRPr lang="es-CL" sz="4000" dirty="0"/>
          </a:p>
        </p:txBody>
      </p:sp>
      <p:sp>
        <p:nvSpPr>
          <p:cNvPr id="3" name="CuadroTexto 2"/>
          <p:cNvSpPr txBox="1"/>
          <p:nvPr/>
        </p:nvSpPr>
        <p:spPr>
          <a:xfrm>
            <a:off x="971600" y="1484784"/>
            <a:ext cx="41044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2800" dirty="0" smtClean="0"/>
              <a:t>Busca, recorta y pega en tu cuaderno 5 cosas que comiencen con la letra  </a:t>
            </a:r>
            <a:r>
              <a:rPr lang="es-CL" sz="2800" dirty="0" smtClean="0">
                <a:solidFill>
                  <a:srgbClr val="FF0000"/>
                </a:solidFill>
              </a:rPr>
              <a:t>A.</a:t>
            </a:r>
            <a:endParaRPr lang="es-CL" sz="2800" dirty="0">
              <a:solidFill>
                <a:srgbClr val="FF0000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36007">
            <a:off x="5622317" y="3979726"/>
            <a:ext cx="2735817" cy="1721843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46" r="27272"/>
          <a:stretch/>
        </p:blipFill>
        <p:spPr>
          <a:xfrm rot="725878">
            <a:off x="4062957" y="3264735"/>
            <a:ext cx="1152128" cy="2467992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153313"/>
            <a:ext cx="2698664" cy="2084805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672" y="623599"/>
            <a:ext cx="24384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616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463267"/>
            <a:ext cx="5936461" cy="4139548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539552" y="3212976"/>
            <a:ext cx="15121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/>
              <a:t>¿</a:t>
            </a:r>
            <a:r>
              <a:rPr lang="es-CL" b="1" dirty="0" smtClean="0"/>
              <a:t>Que vocal  estamos trabajando?</a:t>
            </a:r>
            <a:endParaRPr lang="es-CL" b="1" dirty="0"/>
          </a:p>
        </p:txBody>
      </p:sp>
      <p:sp>
        <p:nvSpPr>
          <p:cNvPr id="8" name="CuadroTexto 7"/>
          <p:cNvSpPr txBox="1"/>
          <p:nvPr/>
        </p:nvSpPr>
        <p:spPr>
          <a:xfrm>
            <a:off x="4652442" y="4722989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b="1" dirty="0" smtClean="0"/>
              <a:t>¿Cómo es el sonido ?</a:t>
            </a:r>
            <a:endParaRPr lang="es-CL" b="1" dirty="0"/>
          </a:p>
        </p:txBody>
      </p:sp>
      <p:sp>
        <p:nvSpPr>
          <p:cNvPr id="7" name="1 CuadroTexto"/>
          <p:cNvSpPr txBox="1"/>
          <p:nvPr/>
        </p:nvSpPr>
        <p:spPr>
          <a:xfrm>
            <a:off x="755576" y="390478"/>
            <a:ext cx="7793733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L" sz="4400" dirty="0" smtClean="0">
                <a:latin typeface="Century Gothic" pitchFamily="34" charset="0"/>
                <a:cs typeface="Arial" pitchFamily="34" charset="0"/>
              </a:rPr>
              <a:t>Repaso de la clase anterior</a:t>
            </a:r>
            <a:endParaRPr lang="es-CL" sz="4400" dirty="0">
              <a:latin typeface="Century Gothic" pitchFamily="34" charset="0"/>
              <a:cs typeface="Arial" pitchFamily="34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821073"/>
            <a:ext cx="1475407" cy="1617615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77" t="41797" r="61758" b="39019"/>
          <a:stretch/>
        </p:blipFill>
        <p:spPr>
          <a:xfrm>
            <a:off x="5829441" y="2168860"/>
            <a:ext cx="2534682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160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1331640" y="520804"/>
            <a:ext cx="59046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6600" dirty="0" smtClean="0">
                <a:solidFill>
                  <a:srgbClr val="0070C0"/>
                </a:solidFill>
                <a:latin typeface="Britannic Bold" panose="020B0903060703020204" pitchFamily="34" charset="0"/>
              </a:rPr>
              <a:t>¡Felicitaciones!</a:t>
            </a:r>
            <a:endParaRPr lang="es-CL" sz="6600" dirty="0">
              <a:solidFill>
                <a:srgbClr val="0070C0"/>
              </a:solidFill>
              <a:latin typeface="Britannic Bold" panose="020B090306070302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763688" y="5539879"/>
            <a:ext cx="79208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400" dirty="0" smtClean="0">
                <a:solidFill>
                  <a:srgbClr val="0070C0"/>
                </a:solidFill>
                <a:latin typeface="Britannic Bold" panose="020B0903060703020204" pitchFamily="34" charset="0"/>
              </a:rPr>
              <a:t>¡Vamos por otra vocal!</a:t>
            </a:r>
            <a:endParaRPr lang="es-CL" sz="4400" dirty="0">
              <a:solidFill>
                <a:srgbClr val="0070C0"/>
              </a:solidFill>
              <a:latin typeface="Britannic Bold" panose="020B090306070302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769827"/>
            <a:ext cx="7372350" cy="362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971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decel="100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Base">
  <a:themeElements>
    <a:clrScheme name="Base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Base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e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D9D01AC2-EE7D-4E49-99EE-8E62E4E7E8A7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Base</Template>
  <TotalTime>1273</TotalTime>
  <Words>103</Words>
  <Application>Microsoft Office PowerPoint</Application>
  <PresentationFormat>Presentación en pantalla (4:3)</PresentationFormat>
  <Paragraphs>20</Paragraphs>
  <Slides>8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8" baseType="lpstr">
      <vt:lpstr>Arial</vt:lpstr>
      <vt:lpstr>Arial Black</vt:lpstr>
      <vt:lpstr>Bahnschrift SemiBold</vt:lpstr>
      <vt:lpstr>Britannic Bold</vt:lpstr>
      <vt:lpstr>Calibri</vt:lpstr>
      <vt:lpstr>Century Gothic</vt:lpstr>
      <vt:lpstr>Corbel</vt:lpstr>
      <vt:lpstr>Maiandra GD</vt:lpstr>
      <vt:lpstr>MV Boli</vt:lpstr>
      <vt:lpstr>Base</vt:lpstr>
      <vt:lpstr>Presentación de PowerPoint</vt:lpstr>
      <vt:lpstr>Presentación de PowerPoint</vt:lpstr>
      <vt:lpstr>Presentación de PowerPoint</vt:lpstr>
      <vt:lpstr>Presentación de PowerPoint</vt:lpstr>
      <vt:lpstr>Observa con atención las imágenes y nombra solo las que empiezan con la vocal: 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ojhp3</dc:creator>
  <cp:lastModifiedBy>Admin</cp:lastModifiedBy>
  <cp:revision>101</cp:revision>
  <dcterms:created xsi:type="dcterms:W3CDTF">2020-06-09T22:31:53Z</dcterms:created>
  <dcterms:modified xsi:type="dcterms:W3CDTF">2021-03-24T15:34:34Z</dcterms:modified>
</cp:coreProperties>
</file>