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260"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BB9255-22D2-4F21-A290-F6B9C88ACFF3}" type="datetimeFigureOut">
              <a:rPr lang="es-CL" smtClean="0"/>
              <a:pPr/>
              <a:t>03-03-2021</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335314-6D8F-4F74-8E62-4902D5B2F9FA}" type="slidenum">
              <a:rPr lang="es-CL" smtClean="0"/>
              <a:pPr/>
              <a:t>‹Nº›</a:t>
            </a:fld>
            <a:endParaRPr lang="es-CL"/>
          </a:p>
        </p:txBody>
      </p:sp>
    </p:spTree>
    <p:extLst>
      <p:ext uri="{BB962C8B-B14F-4D97-AF65-F5344CB8AC3E}">
        <p14:creationId xmlns:p14="http://schemas.microsoft.com/office/powerpoint/2010/main" val="2316121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L" dirty="0"/>
          </a:p>
        </p:txBody>
      </p:sp>
      <p:sp>
        <p:nvSpPr>
          <p:cNvPr id="4" name="3 Marcador de número de diapositiva"/>
          <p:cNvSpPr>
            <a:spLocks noGrp="1"/>
          </p:cNvSpPr>
          <p:nvPr>
            <p:ph type="sldNum" sz="quarter" idx="10"/>
          </p:nvPr>
        </p:nvSpPr>
        <p:spPr/>
        <p:txBody>
          <a:bodyPr/>
          <a:lstStyle/>
          <a:p>
            <a:fld id="{69335314-6D8F-4F74-8E62-4902D5B2F9FA}" type="slidenum">
              <a:rPr lang="es-CL" smtClean="0"/>
              <a:pPr/>
              <a:t>1</a:t>
            </a:fld>
            <a:endParaRPr lang="es-C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03/03/2021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03/03/2021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03/03/2021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03/03/2021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03/03/2021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03/03/2021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03/03/2021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03/03/2021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03/03/2021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03/03/2021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03/03/2021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03/03/2021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a:fillRect/>
          </a:stretch>
        </p:blipFill>
        <p:spPr bwMode="auto">
          <a:xfrm>
            <a:off x="1000100" y="714356"/>
            <a:ext cx="7063137" cy="5214950"/>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2500298" y="1"/>
            <a:ext cx="4071966" cy="928670"/>
          </a:xfrm>
          <a:prstGeom prst="rect">
            <a:avLst/>
          </a:prstGeom>
          <a:noFill/>
          <a:ln w="9525">
            <a:noFill/>
            <a:miter lim="800000"/>
            <a:headEnd/>
            <a:tailEnd/>
          </a:ln>
          <a:effectLst/>
        </p:spPr>
      </p:pic>
      <p:sp>
        <p:nvSpPr>
          <p:cNvPr id="7" name="6 CuadroTexto"/>
          <p:cNvSpPr txBox="1"/>
          <p:nvPr/>
        </p:nvSpPr>
        <p:spPr>
          <a:xfrm>
            <a:off x="0" y="5857892"/>
            <a:ext cx="9144000" cy="1015663"/>
          </a:xfrm>
          <a:prstGeom prst="rect">
            <a:avLst/>
          </a:prstGeom>
          <a:noFill/>
        </p:spPr>
        <p:txBody>
          <a:bodyPr wrap="square" rtlCol="0">
            <a:spAutoFit/>
          </a:bodyPr>
          <a:lstStyle/>
          <a:p>
            <a:pPr algn="just"/>
            <a:r>
              <a:rPr lang="es-CL" sz="2000" b="1" dirty="0" smtClean="0"/>
              <a:t>R: La ética es la ciencia que estudia las acciones humanas en términos de lo que es bueno o malo, es decir “una rama de la filosofía dedicada a lo Moral” (El Bien y el Mal).</a:t>
            </a:r>
            <a:endParaRPr lang="es-CL"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14282" y="214290"/>
            <a:ext cx="8929718" cy="9787295"/>
          </a:xfrm>
          <a:prstGeom prst="rect">
            <a:avLst/>
          </a:prstGeom>
          <a:noFill/>
        </p:spPr>
        <p:txBody>
          <a:bodyPr wrap="square" rtlCol="0">
            <a:spAutoFit/>
          </a:bodyPr>
          <a:lstStyle/>
          <a:p>
            <a:pPr algn="just"/>
            <a:r>
              <a:rPr lang="es-CL" sz="2800" b="1" dirty="0" smtClean="0"/>
              <a:t>Si la preocupación primera de los filósofos fue comprender el origen y finalidad de la realidad</a:t>
            </a:r>
            <a:r>
              <a:rPr lang="es-CL" sz="2800" dirty="0" smtClean="0"/>
              <a:t>, muy pronto dentro de esta fueron incluidas las acciones humanas </a:t>
            </a:r>
            <a:r>
              <a:rPr lang="es-CL" sz="2800" i="1" dirty="0" smtClean="0"/>
              <a:t>(Clasificar nuestras acciones en buenas o malas según un marco legal establecido).</a:t>
            </a:r>
          </a:p>
          <a:p>
            <a:pPr algn="just"/>
            <a:endParaRPr lang="es-CL" sz="2800" b="1" dirty="0" smtClean="0"/>
          </a:p>
          <a:p>
            <a:pPr algn="just"/>
            <a:r>
              <a:rPr lang="es-CL" sz="2800" dirty="0" smtClean="0"/>
              <a:t>Ya desde la Antigüedad los filósofos se ocuparon de investigar y comprender conceptos como el </a:t>
            </a:r>
            <a:r>
              <a:rPr lang="es-CL" sz="2800" i="1" dirty="0" smtClean="0"/>
              <a:t>bien, el mal y la felicidad.</a:t>
            </a:r>
          </a:p>
          <a:p>
            <a:pPr algn="just"/>
            <a:endParaRPr lang="es-CL" sz="2800" dirty="0" smtClean="0"/>
          </a:p>
          <a:p>
            <a:pPr algn="just"/>
            <a:r>
              <a:rPr lang="es-CL" sz="2800" dirty="0" smtClean="0"/>
              <a:t>De tales indagaciones surgió la </a:t>
            </a:r>
            <a:r>
              <a:rPr lang="es-CL" sz="2800" b="1" u="sng" dirty="0" smtClean="0"/>
              <a:t>ética</a:t>
            </a:r>
            <a:r>
              <a:rPr lang="es-CL" sz="2800" dirty="0" smtClean="0"/>
              <a:t> como disciplina filosófica. Su nombre proviene del griego </a:t>
            </a:r>
            <a:r>
              <a:rPr lang="es-CL" sz="2800" b="1" i="1" dirty="0" err="1" smtClean="0"/>
              <a:t>ethos</a:t>
            </a:r>
            <a:r>
              <a:rPr lang="es-CL" sz="2800" i="1" dirty="0" smtClean="0"/>
              <a:t>, que se traduce </a:t>
            </a:r>
            <a:r>
              <a:rPr lang="es-CL" sz="2800" dirty="0" smtClean="0"/>
              <a:t>como «carácter» o «costumbre». Por otra parte, el término latino para referirse a las costumbres es </a:t>
            </a:r>
            <a:r>
              <a:rPr lang="es-CL" sz="2800" b="1" dirty="0" err="1" smtClean="0"/>
              <a:t>mos</a:t>
            </a:r>
            <a:r>
              <a:rPr lang="es-CL" sz="2800" dirty="0" smtClean="0"/>
              <a:t>, de donde viene  la palabra </a:t>
            </a:r>
            <a:r>
              <a:rPr lang="es-CL" sz="2800" i="1" dirty="0" smtClean="0"/>
              <a:t>moral.</a:t>
            </a:r>
            <a:endParaRPr lang="es-CL" sz="2800" dirty="0" smtClean="0"/>
          </a:p>
          <a:p>
            <a:endParaRPr lang="es-CL" sz="2400" dirty="0" smtClean="0"/>
          </a:p>
          <a:p>
            <a:endParaRPr lang="es-CL" sz="2400" dirty="0" smtClean="0"/>
          </a:p>
          <a:p>
            <a:endParaRPr lang="es-CL" sz="2400" i="1" dirty="0" smtClean="0"/>
          </a:p>
          <a:p>
            <a:endParaRPr lang="es-CL" sz="2400" dirty="0" smtClean="0"/>
          </a:p>
          <a:p>
            <a:endParaRPr lang="es-CL" sz="2400" dirty="0" smtClean="0"/>
          </a:p>
          <a:p>
            <a:endParaRPr lang="es-CL" sz="2400" dirty="0" smtClean="0"/>
          </a:p>
          <a:p>
            <a:endParaRPr lang="es-CL" sz="2400" dirty="0" smtClean="0"/>
          </a:p>
          <a:p>
            <a:endParaRPr lang="es-CL" sz="2400" dirty="0" smtClean="0"/>
          </a:p>
          <a:p>
            <a:endParaRPr lang="es-CL"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s://filosofiadelavida.files.wordpress.com/2011/09/0etica.jpg?w=300&amp;h=271"/>
          <p:cNvPicPr/>
          <p:nvPr/>
        </p:nvPicPr>
        <p:blipFill>
          <a:blip r:embed="rId2"/>
          <a:srcRect/>
          <a:stretch>
            <a:fillRect/>
          </a:stretch>
        </p:blipFill>
        <p:spPr bwMode="auto">
          <a:xfrm>
            <a:off x="0" y="0"/>
            <a:ext cx="4572000" cy="6858000"/>
          </a:xfrm>
          <a:prstGeom prst="rect">
            <a:avLst/>
          </a:prstGeom>
          <a:noFill/>
          <a:ln w="9525">
            <a:noFill/>
            <a:miter lim="800000"/>
            <a:headEnd/>
            <a:tailEnd/>
          </a:ln>
        </p:spPr>
      </p:pic>
      <p:sp>
        <p:nvSpPr>
          <p:cNvPr id="5" name="4 CuadroTexto"/>
          <p:cNvSpPr txBox="1"/>
          <p:nvPr/>
        </p:nvSpPr>
        <p:spPr>
          <a:xfrm>
            <a:off x="4500562" y="142852"/>
            <a:ext cx="4500594" cy="8125301"/>
          </a:xfrm>
          <a:prstGeom prst="rect">
            <a:avLst/>
          </a:prstGeom>
          <a:noFill/>
        </p:spPr>
        <p:txBody>
          <a:bodyPr wrap="square" rtlCol="0">
            <a:spAutoFit/>
          </a:bodyPr>
          <a:lstStyle/>
          <a:p>
            <a:r>
              <a:rPr lang="es-CL" sz="3600" dirty="0" smtClean="0"/>
              <a:t>Cuando el ser humano se encuentra</a:t>
            </a:r>
          </a:p>
          <a:p>
            <a:r>
              <a:rPr lang="es-CL" sz="3600" dirty="0" smtClean="0"/>
              <a:t>ante varias posibilidades de actuar, su acto se convierte en acto moral, objeto de estudio de la ética, por lo tanto Toda acción humana se puede clasificar como buena o mala.</a:t>
            </a:r>
          </a:p>
          <a:p>
            <a:endParaRPr lang="es-CL" dirty="0" smtClean="0"/>
          </a:p>
          <a:p>
            <a:endParaRPr lang="es-CL" dirty="0" smtClean="0"/>
          </a:p>
          <a:p>
            <a:endParaRPr lang="es-CL" dirty="0" smtClean="0"/>
          </a:p>
          <a:p>
            <a:endParaRPr lang="es-CL" dirty="0" smtClean="0"/>
          </a:p>
          <a:p>
            <a:endParaRPr lang="es-CL"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14282" y="0"/>
            <a:ext cx="8715436" cy="6955750"/>
          </a:xfrm>
          <a:prstGeom prst="rect">
            <a:avLst/>
          </a:prstGeom>
          <a:noFill/>
        </p:spPr>
        <p:txBody>
          <a:bodyPr wrap="square" rtlCol="0">
            <a:spAutoFit/>
          </a:bodyPr>
          <a:lstStyle/>
          <a:p>
            <a:endParaRPr lang="es-CL" dirty="0" smtClean="0"/>
          </a:p>
          <a:p>
            <a:pPr algn="just"/>
            <a:r>
              <a:rPr lang="es-CL" sz="2800" dirty="0" smtClean="0"/>
              <a:t>Definición de ética</a:t>
            </a:r>
          </a:p>
          <a:p>
            <a:pPr algn="just"/>
            <a:endParaRPr lang="es-CL" sz="2800" dirty="0" smtClean="0"/>
          </a:p>
          <a:p>
            <a:pPr algn="just"/>
            <a:r>
              <a:rPr lang="es-CL" sz="2800" dirty="0" smtClean="0"/>
              <a:t>La ética es una reflexión filosófica sobre los fundamentos de los actos humanos, pero no solo de sus motivaciones o de su clasificación en buenos o malos, sino que se pregunta por la naturaleza misma de lo bueno y lo malo.</a:t>
            </a:r>
          </a:p>
          <a:p>
            <a:pPr algn="just"/>
            <a:endParaRPr lang="es-CL" sz="2800" dirty="0" smtClean="0"/>
          </a:p>
          <a:p>
            <a:pPr algn="just"/>
            <a:r>
              <a:rPr lang="es-CL" sz="2800" dirty="0" smtClean="0"/>
              <a:t>Importancia y finalidad de la ética</a:t>
            </a:r>
          </a:p>
          <a:p>
            <a:pPr algn="just"/>
            <a:endParaRPr lang="es-CL" sz="2800" dirty="0" smtClean="0"/>
          </a:p>
          <a:p>
            <a:pPr algn="just"/>
            <a:r>
              <a:rPr lang="es-CL" sz="2800" dirty="0" smtClean="0"/>
              <a:t>La importancia de la ética para el buen desenvolvimiento de la vida humana es incuestionable. De todas las partes de la filosofía, es la ética la más necesaria para la sociedad, porque todos los seres humanos deberían saber diferenciar entre el bien y el mal. </a:t>
            </a:r>
          </a:p>
          <a:p>
            <a:endParaRPr lang="es-CL" dirty="0" smtClean="0"/>
          </a:p>
          <a:p>
            <a:endParaRPr lang="es-CL"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 calcmode="lin" valueType="num">
                                      <p:cBhvr additive="base">
                                        <p:cTn id="1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anim calcmode="lin" valueType="num">
                                      <p:cBhvr additive="base">
                                        <p:cTn id="2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
            </a:r>
            <a:br>
              <a:rPr lang="es-CL" dirty="0" smtClean="0"/>
            </a:br>
            <a:r>
              <a:rPr lang="es-CL" dirty="0" smtClean="0"/>
              <a:t>Los problemas de la ética</a:t>
            </a:r>
            <a:br>
              <a:rPr lang="es-CL" dirty="0" smtClean="0"/>
            </a:br>
            <a:endParaRPr lang="es-CL" dirty="0"/>
          </a:p>
        </p:txBody>
      </p:sp>
      <p:sp>
        <p:nvSpPr>
          <p:cNvPr id="5" name="4 CuadroTexto"/>
          <p:cNvSpPr txBox="1"/>
          <p:nvPr/>
        </p:nvSpPr>
        <p:spPr>
          <a:xfrm>
            <a:off x="142844" y="1285860"/>
            <a:ext cx="8786874" cy="5293757"/>
          </a:xfrm>
          <a:prstGeom prst="rect">
            <a:avLst/>
          </a:prstGeom>
          <a:noFill/>
        </p:spPr>
        <p:txBody>
          <a:bodyPr wrap="square" rtlCol="0">
            <a:spAutoFit/>
          </a:bodyPr>
          <a:lstStyle/>
          <a:p>
            <a:pPr algn="just"/>
            <a:r>
              <a:rPr lang="es-CL" sz="3200" dirty="0" smtClean="0"/>
              <a:t>Aunque cada filósofo puede dar una respuesta distinta a la pregunta sobre cuáles son los problemas que busca resolver la ética, en general se pueden mencionar: </a:t>
            </a:r>
          </a:p>
          <a:p>
            <a:endParaRPr lang="es-CL" sz="3200" dirty="0" smtClean="0"/>
          </a:p>
          <a:p>
            <a:pPr marL="514350" indent="-514350">
              <a:buFont typeface="+mj-lt"/>
              <a:buAutoNum type="arabicPeriod"/>
            </a:pPr>
            <a:r>
              <a:rPr lang="es-CL" sz="3200" dirty="0" smtClean="0"/>
              <a:t>¿En qué se basa la moral? </a:t>
            </a:r>
          </a:p>
          <a:p>
            <a:pPr marL="514350" indent="-514350">
              <a:buFont typeface="+mj-lt"/>
              <a:buAutoNum type="arabicPeriod"/>
            </a:pPr>
            <a:r>
              <a:rPr lang="es-CL" sz="3200" dirty="0" smtClean="0"/>
              <a:t>¿Qué son el </a:t>
            </a:r>
            <a:r>
              <a:rPr lang="es-CL" sz="3200" i="1" dirty="0" smtClean="0"/>
              <a:t>bien y el mal?</a:t>
            </a:r>
          </a:p>
          <a:p>
            <a:pPr marL="514350" indent="-514350">
              <a:buFont typeface="+mj-lt"/>
              <a:buAutoNum type="arabicPeriod"/>
            </a:pPr>
            <a:r>
              <a:rPr lang="es-CL" sz="3200" i="1" dirty="0" smtClean="0"/>
              <a:t> ¿Qué es el deber? </a:t>
            </a:r>
          </a:p>
          <a:p>
            <a:pPr marL="514350" indent="-514350">
              <a:buFont typeface="+mj-lt"/>
              <a:buAutoNum type="arabicPeriod"/>
            </a:pPr>
            <a:r>
              <a:rPr lang="es-CL" sz="3200" i="1" dirty="0" smtClean="0"/>
              <a:t>¿Qué es la virtud? </a:t>
            </a:r>
          </a:p>
          <a:p>
            <a:pPr marL="514350" indent="-514350">
              <a:buFont typeface="+mj-lt"/>
              <a:buAutoNum type="arabicPeriod"/>
            </a:pPr>
            <a:r>
              <a:rPr lang="es-CL" sz="3200" i="1" dirty="0" smtClean="0"/>
              <a:t>¿Qué es la libertad?</a:t>
            </a:r>
            <a:endParaRPr lang="es-CL" sz="3200" dirty="0" smtClean="0"/>
          </a:p>
          <a:p>
            <a:endParaRPr lang="es-CL" dirty="0"/>
          </a:p>
        </p:txBody>
      </p:sp>
      <p:pic>
        <p:nvPicPr>
          <p:cNvPr id="2050" name="Picture 2"/>
          <p:cNvPicPr>
            <a:picLocks noChangeAspect="1" noChangeArrowheads="1"/>
          </p:cNvPicPr>
          <p:nvPr/>
        </p:nvPicPr>
        <p:blipFill>
          <a:blip r:embed="rId2"/>
          <a:srcRect/>
          <a:stretch>
            <a:fillRect/>
          </a:stretch>
        </p:blipFill>
        <p:spPr bwMode="auto">
          <a:xfrm>
            <a:off x="5214942" y="3286124"/>
            <a:ext cx="3581396" cy="285752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14282" y="0"/>
            <a:ext cx="8643998" cy="8032968"/>
          </a:xfrm>
          <a:prstGeom prst="rect">
            <a:avLst/>
          </a:prstGeom>
          <a:noFill/>
        </p:spPr>
        <p:txBody>
          <a:bodyPr wrap="square" rtlCol="0">
            <a:spAutoFit/>
          </a:bodyPr>
          <a:lstStyle/>
          <a:p>
            <a:pPr algn="just"/>
            <a:r>
              <a:rPr lang="es-CL" sz="2200" b="1" dirty="0" smtClean="0"/>
              <a:t>Ética y moral</a:t>
            </a:r>
          </a:p>
          <a:p>
            <a:pPr algn="just"/>
            <a:endParaRPr lang="es-CL" sz="2200" dirty="0" smtClean="0"/>
          </a:p>
          <a:p>
            <a:pPr algn="just"/>
            <a:r>
              <a:rPr lang="es-CL" sz="2200" dirty="0" smtClean="0"/>
              <a:t>Como hemos dicho, la </a:t>
            </a:r>
            <a:r>
              <a:rPr lang="es-CL" sz="2200" b="1" dirty="0" smtClean="0"/>
              <a:t>ética</a:t>
            </a:r>
            <a:r>
              <a:rPr lang="es-CL" sz="2200" dirty="0" smtClean="0"/>
              <a:t> es una reflexión filosófica sobre los fundamentos de los actos humanos. No es normativa, sino que busca elaborar conceptos que nos ayuden a comprender las costumbres.</a:t>
            </a:r>
          </a:p>
          <a:p>
            <a:pPr algn="just"/>
            <a:endParaRPr lang="es-CL" sz="2200" dirty="0" smtClean="0"/>
          </a:p>
          <a:p>
            <a:pPr algn="just"/>
            <a:r>
              <a:rPr lang="es-CL" sz="2200" b="1" dirty="0" smtClean="0"/>
              <a:t>La moral, </a:t>
            </a:r>
            <a:r>
              <a:rPr lang="es-CL" sz="2200" dirty="0" smtClean="0"/>
              <a:t>en cambio, es un sistema de valores o principios que rigen los actos o costumbres humanas clasificándolas, generalmente, en buenas y malas. Es, por tanto, normativa. Hecha esta distinción, podemos afirmar que la ética es una reflexión racional sobre la moral, o la podemos denominar filosofía de la moral.</a:t>
            </a:r>
          </a:p>
          <a:p>
            <a:pPr algn="just"/>
            <a:endParaRPr lang="es-CL" sz="2200" dirty="0" smtClean="0"/>
          </a:p>
          <a:p>
            <a:pPr algn="just"/>
            <a:r>
              <a:rPr lang="es-CL" sz="2200" dirty="0" smtClean="0"/>
              <a:t>Como las costumbres se han diferenciado de acuerdo con el tiempo y la civilización o cultura, han existido muchas morales, cada una con características y posturas propias ante lo que es bueno y malo, el deber y la libertad. Estas diferencias también son objeto de estudio de la ética, que se pregunta por la validez universal o relativa de los valores, de la libertad, el bien, el mal, etc. Es por esto que la ética varia según el lugar y la época. </a:t>
            </a:r>
          </a:p>
          <a:p>
            <a:endParaRPr lang="es-CL" sz="2000" dirty="0" smtClean="0"/>
          </a:p>
          <a:p>
            <a:endParaRPr lang="es-CL" sz="2000" dirty="0" smtClean="0"/>
          </a:p>
          <a:p>
            <a:endParaRPr lang="es-CL" sz="2000" dirty="0" smtClean="0"/>
          </a:p>
          <a:p>
            <a:endParaRPr lang="es-CL" sz="2000" dirty="0" smtClean="0"/>
          </a:p>
          <a:p>
            <a:endParaRPr lang="es-CL" sz="2000" dirty="0" smtClean="0"/>
          </a:p>
          <a:p>
            <a:endParaRPr lang="es-CL"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 calcmode="lin" valueType="num">
                                      <p:cBhvr additive="base">
                                        <p:cTn id="1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8229600" cy="1143000"/>
          </a:xfrm>
        </p:spPr>
        <p:txBody>
          <a:bodyPr/>
          <a:lstStyle/>
          <a:p>
            <a:r>
              <a:rPr lang="es-CL" dirty="0" smtClean="0"/>
              <a:t>Finalidad de la ética</a:t>
            </a:r>
            <a:endParaRPr lang="es-CL" dirty="0"/>
          </a:p>
        </p:txBody>
      </p:sp>
      <p:sp>
        <p:nvSpPr>
          <p:cNvPr id="4" name="3 CuadroTexto"/>
          <p:cNvSpPr txBox="1"/>
          <p:nvPr/>
        </p:nvSpPr>
        <p:spPr>
          <a:xfrm>
            <a:off x="285720" y="1000108"/>
            <a:ext cx="8572560" cy="6186309"/>
          </a:xfrm>
          <a:prstGeom prst="rect">
            <a:avLst/>
          </a:prstGeom>
          <a:noFill/>
        </p:spPr>
        <p:txBody>
          <a:bodyPr wrap="square" rtlCol="0">
            <a:spAutoFit/>
          </a:bodyPr>
          <a:lstStyle/>
          <a:p>
            <a:pPr algn="just"/>
            <a:r>
              <a:rPr lang="es-CL" sz="2400" dirty="0" smtClean="0"/>
              <a:t>La reflexión sobre la moralidad de los actos es quizás la parte de la filosofía más importante para la vida humana, individual y social. Entre los fines de la ética podemos distinguir dos: uno teórico y otro práctico.</a:t>
            </a:r>
          </a:p>
          <a:p>
            <a:pPr algn="just"/>
            <a:endParaRPr lang="es-CL" sz="2400" dirty="0" smtClean="0"/>
          </a:p>
          <a:p>
            <a:pPr algn="just"/>
            <a:r>
              <a:rPr lang="es-CL" sz="2400" b="1" dirty="0" smtClean="0"/>
              <a:t>• Fin Teórico:</a:t>
            </a:r>
          </a:p>
          <a:p>
            <a:pPr algn="just"/>
            <a:r>
              <a:rPr lang="es-CL" sz="2400" b="1" dirty="0" smtClean="0"/>
              <a:t> </a:t>
            </a:r>
          </a:p>
          <a:p>
            <a:pPr algn="just"/>
            <a:r>
              <a:rPr lang="es-CL" sz="2400" dirty="0" smtClean="0"/>
              <a:t>El primero no es más que la consecuencia de la tendencia filosófica del hombre a explicar y fundamentar sus actos, su conducta, ante sí mismo y ante la sociedad.</a:t>
            </a:r>
          </a:p>
          <a:p>
            <a:pPr algn="just"/>
            <a:endParaRPr lang="es-CL" sz="2400" dirty="0" smtClean="0"/>
          </a:p>
          <a:p>
            <a:pPr algn="just"/>
            <a:r>
              <a:rPr lang="es-CL" sz="2400" b="1" dirty="0" smtClean="0"/>
              <a:t>• Fin Practico:</a:t>
            </a:r>
          </a:p>
          <a:p>
            <a:pPr algn="just"/>
            <a:endParaRPr lang="es-CL" sz="2400" b="1" dirty="0" smtClean="0"/>
          </a:p>
          <a:p>
            <a:pPr algn="just"/>
            <a:r>
              <a:rPr lang="es-CL" sz="2400" dirty="0" smtClean="0"/>
              <a:t>El segundo fin tiende a dar al hombre una norma de conducta, que haga de las relaciones humanas una convivencia ordenada.</a:t>
            </a:r>
          </a:p>
          <a:p>
            <a:endParaRPr lang="es-CL" dirty="0" smtClean="0"/>
          </a:p>
          <a:p>
            <a:endParaRPr lang="es-CL"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 calcmode="lin" valueType="num">
                                      <p:cBhvr additive="base">
                                        <p:cTn id="2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anim calcmode="lin" valueType="num">
                                      <p:cBhvr additive="base">
                                        <p:cTn id="2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214282" y="1285860"/>
            <a:ext cx="4265712" cy="521495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214281" y="214290"/>
            <a:ext cx="4143405" cy="857256"/>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a:srcRect/>
          <a:stretch>
            <a:fillRect/>
          </a:stretch>
        </p:blipFill>
        <p:spPr bwMode="auto">
          <a:xfrm>
            <a:off x="4500561" y="214290"/>
            <a:ext cx="4586085" cy="6357982"/>
          </a:xfrm>
          <a:prstGeom prst="rect">
            <a:avLst/>
          </a:prstGeom>
          <a:noFill/>
          <a:ln w="9525">
            <a:noFill/>
            <a:miter lim="800000"/>
            <a:headEnd/>
            <a:tailEnd/>
          </a:ln>
          <a:effectLst/>
        </p:spPr>
      </p:pic>
      <p:sp>
        <p:nvSpPr>
          <p:cNvPr id="5" name="4 Rectángulo"/>
          <p:cNvSpPr/>
          <p:nvPr/>
        </p:nvSpPr>
        <p:spPr>
          <a:xfrm>
            <a:off x="214282" y="4000504"/>
            <a:ext cx="1928826" cy="2428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dirty="0" smtClean="0"/>
              <a:t>Metafísica: Parte de la filosofía que trata del ser, de sus principios, de sus propiedades y de sus causas primeras.</a:t>
            </a:r>
            <a:endParaRPr lang="es-CL" b="1" dirty="0"/>
          </a:p>
        </p:txBody>
      </p:sp>
      <p:sp>
        <p:nvSpPr>
          <p:cNvPr id="6" name="5 Rectángulo"/>
          <p:cNvSpPr/>
          <p:nvPr/>
        </p:nvSpPr>
        <p:spPr>
          <a:xfrm>
            <a:off x="2285984" y="4000504"/>
            <a:ext cx="2000264" cy="2428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dirty="0" smtClean="0"/>
              <a:t>Incognoscible:</a:t>
            </a:r>
          </a:p>
          <a:p>
            <a:pPr algn="ctr"/>
            <a:endParaRPr lang="es-CL" b="1" dirty="0" smtClean="0"/>
          </a:p>
          <a:p>
            <a:pPr algn="ctr"/>
            <a:r>
              <a:rPr lang="es-CL" b="1" dirty="0" smtClean="0"/>
              <a:t>Que no puede ser conocido o comprendido. </a:t>
            </a:r>
            <a:endParaRPr lang="es-CL" b="1" dirty="0"/>
          </a:p>
        </p:txBody>
      </p:sp>
      <p:cxnSp>
        <p:nvCxnSpPr>
          <p:cNvPr id="8" name="7 Conector recto"/>
          <p:cNvCxnSpPr/>
          <p:nvPr/>
        </p:nvCxnSpPr>
        <p:spPr>
          <a:xfrm>
            <a:off x="4643438" y="2643182"/>
            <a:ext cx="3143272" cy="1588"/>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p:nvPr/>
        </p:nvCxnSpPr>
        <p:spPr>
          <a:xfrm rot="5400000" flipH="1" flipV="1">
            <a:off x="3643306" y="2786058"/>
            <a:ext cx="1000132" cy="100013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blinds(horizontal)">
                                      <p:cBhvr>
                                        <p:cTn id="7" dur="500"/>
                                        <p:tgtEl>
                                          <p:spTgt spid="307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214290"/>
            <a:ext cx="9144000" cy="6524863"/>
          </a:xfrm>
          <a:prstGeom prst="rect">
            <a:avLst/>
          </a:prstGeom>
          <a:noFill/>
        </p:spPr>
        <p:txBody>
          <a:bodyPr wrap="square" rtlCol="0">
            <a:spAutoFit/>
          </a:bodyPr>
          <a:lstStyle/>
          <a:p>
            <a:r>
              <a:rPr lang="es-CL" sz="2200" dirty="0" smtClean="0"/>
              <a:t>1. Responde: ¿Cuál es el significado etimológico de </a:t>
            </a:r>
            <a:r>
              <a:rPr lang="es-CL" sz="2200" i="1" dirty="0" smtClean="0"/>
              <a:t>ética?</a:t>
            </a:r>
          </a:p>
          <a:p>
            <a:r>
              <a:rPr lang="es-CL" sz="2200" dirty="0" smtClean="0"/>
              <a:t>2. Define </a:t>
            </a:r>
            <a:r>
              <a:rPr lang="es-CL" sz="2200" i="1" dirty="0" smtClean="0"/>
              <a:t>ética.</a:t>
            </a:r>
          </a:p>
          <a:p>
            <a:r>
              <a:rPr lang="es-CL" sz="2200" dirty="0" smtClean="0"/>
              <a:t>3. Haz una lista de los problemas que se plantea la ética.</a:t>
            </a:r>
          </a:p>
          <a:p>
            <a:r>
              <a:rPr lang="es-CL" sz="2200" dirty="0" smtClean="0"/>
              <a:t>4. Responde: ¿Cuáles son las semejanzas y las diferencias entre </a:t>
            </a:r>
            <a:r>
              <a:rPr lang="es-CL" sz="2200" i="1" dirty="0" smtClean="0"/>
              <a:t>ética y moral?</a:t>
            </a:r>
          </a:p>
          <a:p>
            <a:r>
              <a:rPr lang="es-CL" sz="2200" dirty="0" smtClean="0"/>
              <a:t>5. Imagina los siguientes casos:</a:t>
            </a:r>
          </a:p>
          <a:p>
            <a:endParaRPr lang="es-CL" sz="2200" dirty="0" smtClean="0"/>
          </a:p>
          <a:p>
            <a:r>
              <a:rPr lang="es-CL" sz="2200" b="1" i="1" dirty="0" smtClean="0"/>
              <a:t>Caso 1: El vendedor de una tienda decide renunciar a su empleo para abrir su propia tienda. Pero antes de irse, copia todos los correos y números telefónicos de los clientes para enviarles publicidad de su nuevo negocio.</a:t>
            </a:r>
          </a:p>
          <a:p>
            <a:endParaRPr lang="es-CL" sz="2200" dirty="0" smtClean="0"/>
          </a:p>
          <a:p>
            <a:r>
              <a:rPr lang="es-CL" sz="2200" b="1" i="1" dirty="0" smtClean="0"/>
              <a:t>Caso 2: Un hombre tiene una relación sentimental con una mujer que no es su esposa, pero no se atreve a decirle a esta para no hacerla sufrir.</a:t>
            </a:r>
          </a:p>
          <a:p>
            <a:endParaRPr lang="es-CL" sz="2200" dirty="0" smtClean="0"/>
          </a:p>
          <a:p>
            <a:r>
              <a:rPr lang="es-CL" sz="2200" b="1" dirty="0" smtClean="0"/>
              <a:t>Responde: </a:t>
            </a:r>
          </a:p>
          <a:p>
            <a:endParaRPr lang="es-CL" sz="2200" dirty="0" smtClean="0"/>
          </a:p>
          <a:p>
            <a:r>
              <a:rPr lang="es-CL" sz="2200" dirty="0" smtClean="0"/>
              <a:t>¿En cuáles casos podemos hablar de conductas inmorales y en cuáles contrarias a la ética? </a:t>
            </a:r>
          </a:p>
          <a:p>
            <a:endParaRPr lang="es-CL" sz="2200" dirty="0" smtClean="0"/>
          </a:p>
          <a:p>
            <a:r>
              <a:rPr lang="es-CL" sz="2200" dirty="0" smtClean="0"/>
              <a:t>¿Es lo mismo ser inmoral que ir contra la ética? Argumenta tus respuestas.</a:t>
            </a:r>
            <a:endParaRPr lang="es-CL" sz="2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865</Words>
  <Application>Microsoft Office PowerPoint</Application>
  <PresentationFormat>Presentación en pantalla (4:3)</PresentationFormat>
  <Paragraphs>75</Paragraphs>
  <Slides>9</Slides>
  <Notes>1</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Presentación de PowerPoint</vt:lpstr>
      <vt:lpstr>Presentación de PowerPoint</vt:lpstr>
      <vt:lpstr>Presentación de PowerPoint</vt:lpstr>
      <vt:lpstr>Presentación de PowerPoint</vt:lpstr>
      <vt:lpstr> Los problemas de la ética </vt:lpstr>
      <vt:lpstr>Presentación de PowerPoint</vt:lpstr>
      <vt:lpstr>Finalidad de la ética</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Oscar</dc:creator>
  <cp:lastModifiedBy>HP</cp:lastModifiedBy>
  <cp:revision>26</cp:revision>
  <dcterms:created xsi:type="dcterms:W3CDTF">2019-12-31T20:28:39Z</dcterms:created>
  <dcterms:modified xsi:type="dcterms:W3CDTF">2021-03-03T15:44:43Z</dcterms:modified>
</cp:coreProperties>
</file>