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69" r:id="rId5"/>
    <p:sldId id="270" r:id="rId6"/>
    <p:sldId id="265" r:id="rId7"/>
    <p:sldId id="271" r:id="rId8"/>
    <p:sldId id="278" r:id="rId9"/>
    <p:sldId id="279" r:id="rId10"/>
    <p:sldId id="272" r:id="rId11"/>
    <p:sldId id="273" r:id="rId12"/>
    <p:sldId id="274" r:id="rId13"/>
    <p:sldId id="267" r:id="rId1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14" autoAdjust="0"/>
  </p:normalViewPr>
  <p:slideViewPr>
    <p:cSldViewPr snapToGrid="0">
      <p:cViewPr>
        <p:scale>
          <a:sx n="65" d="100"/>
          <a:sy n="65" d="100"/>
        </p:scale>
        <p:origin x="-84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25/03/2021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89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926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4827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80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21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278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25/03/2021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140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Bienvenidos 5° A</a:t>
            </a:r>
            <a:br>
              <a:rPr lang="es-ES" dirty="0"/>
            </a:br>
            <a:r>
              <a:rPr lang="es-ES" dirty="0"/>
              <a:t>Matemática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0" cy="1381125"/>
          </a:xfrm>
        </p:spPr>
        <p:txBody>
          <a:bodyPr rtlCol="0">
            <a:normAutofit/>
          </a:bodyPr>
          <a:lstStyle/>
          <a:p>
            <a:endParaRPr lang="es-ES" dirty="0"/>
          </a:p>
          <a:p>
            <a:r>
              <a:rPr lang="es-ES" dirty="0"/>
              <a:t>Profesora Verónica Cornejo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7ED571CE-4C58-4681-8B49-0B3458406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1BE5857-9AD3-4B14-AA06-83F46AE103F6}"/>
              </a:ext>
            </a:extLst>
          </p:cNvPr>
          <p:cNvSpPr txBox="1"/>
          <p:nvPr/>
        </p:nvSpPr>
        <p:spPr>
          <a:xfrm>
            <a:off x="1748376" y="1207140"/>
            <a:ext cx="7375304" cy="40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Resuelve las siguientes multiplicaciones de Números Naturales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xmlns="" id="{3F1BED88-D556-40F8-9327-D67AEC0C93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86457"/>
                  </p:ext>
                </p:extLst>
              </p:nvPr>
            </p:nvGraphicFramePr>
            <p:xfrm>
              <a:off x="2946400" y="2194561"/>
              <a:ext cx="5425440" cy="158397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362805">
                      <a:extLst>
                        <a:ext uri="{9D8B030D-6E8A-4147-A177-3AD203B41FA5}">
                          <a16:colId xmlns:a16="http://schemas.microsoft.com/office/drawing/2014/main" xmlns="" val="2341197485"/>
                        </a:ext>
                      </a:extLst>
                    </a:gridCol>
                    <a:gridCol w="2421035">
                      <a:extLst>
                        <a:ext uri="{9D8B030D-6E8A-4147-A177-3AD203B41FA5}">
                          <a16:colId xmlns:a16="http://schemas.microsoft.com/office/drawing/2014/main" xmlns="" val="1983537196"/>
                        </a:ext>
                      </a:extLst>
                    </a:gridCol>
                    <a:gridCol w="574549">
                      <a:extLst>
                        <a:ext uri="{9D8B030D-6E8A-4147-A177-3AD203B41FA5}">
                          <a16:colId xmlns:a16="http://schemas.microsoft.com/office/drawing/2014/main" xmlns="" val="318516353"/>
                        </a:ext>
                      </a:extLst>
                    </a:gridCol>
                    <a:gridCol w="2067051">
                      <a:extLst>
                        <a:ext uri="{9D8B030D-6E8A-4147-A177-3AD203B41FA5}">
                          <a16:colId xmlns:a16="http://schemas.microsoft.com/office/drawing/2014/main" xmlns="" val="2295201300"/>
                        </a:ext>
                      </a:extLst>
                    </a:gridCol>
                  </a:tblGrid>
                  <a:tr h="15839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u="sng">
                                    <a:effectLst/>
                                    <a:latin typeface="Cambria Math" panose="02040503050406030204" pitchFamily="18" charset="0"/>
                                  </a:rPr>
                                  <m:t>25  ∙ 8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1400" u="none" strike="noStrike" dirty="0">
                              <a:effectLst/>
                            </a:rPr>
                            <a:t> 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u="sng">
                                    <a:effectLst/>
                                    <a:latin typeface="Cambria Math" panose="02040503050406030204" pitchFamily="18" charset="0"/>
                                  </a:rPr>
                                  <m:t>80 ∙9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9983199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3F1BED88-D556-40F8-9327-D67AEC0C93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86457"/>
                  </p:ext>
                </p:extLst>
              </p:nvPr>
            </p:nvGraphicFramePr>
            <p:xfrm>
              <a:off x="2946400" y="2194561"/>
              <a:ext cx="5425440" cy="1583976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362805">
                      <a:extLst>
                        <a:ext uri="{9D8B030D-6E8A-4147-A177-3AD203B41FA5}">
                          <a16:colId xmlns:a16="http://schemas.microsoft.com/office/drawing/2014/main" val="2341197485"/>
                        </a:ext>
                      </a:extLst>
                    </a:gridCol>
                    <a:gridCol w="2421035">
                      <a:extLst>
                        <a:ext uri="{9D8B030D-6E8A-4147-A177-3AD203B41FA5}">
                          <a16:colId xmlns:a16="http://schemas.microsoft.com/office/drawing/2014/main" val="1983537196"/>
                        </a:ext>
                      </a:extLst>
                    </a:gridCol>
                    <a:gridCol w="574549">
                      <a:extLst>
                        <a:ext uri="{9D8B030D-6E8A-4147-A177-3AD203B41FA5}">
                          <a16:colId xmlns:a16="http://schemas.microsoft.com/office/drawing/2014/main" val="318516353"/>
                        </a:ext>
                      </a:extLst>
                    </a:gridCol>
                    <a:gridCol w="2067051">
                      <a:extLst>
                        <a:ext uri="{9D8B030D-6E8A-4147-A177-3AD203B41FA5}">
                          <a16:colId xmlns:a16="http://schemas.microsoft.com/office/drawing/2014/main" val="2295201300"/>
                        </a:ext>
                      </a:extLst>
                    </a:gridCol>
                  </a:tblGrid>
                  <a:tr h="158397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667" t="-769" r="-1388333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365" t="-769" r="-109824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482105" t="-769" r="-358947" b="-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63127" t="-769" r="-590" b="-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83199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A5203AC-15C2-456F-8B4E-04A734543A21}"/>
              </a:ext>
            </a:extLst>
          </p:cNvPr>
          <p:cNvSpPr txBox="1"/>
          <p:nvPr/>
        </p:nvSpPr>
        <p:spPr>
          <a:xfrm>
            <a:off x="4003289" y="3991963"/>
            <a:ext cx="63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200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63EB832-C0B7-42E7-9E41-BADEAF68C795}"/>
              </a:ext>
            </a:extLst>
          </p:cNvPr>
          <p:cNvSpPr txBox="1"/>
          <p:nvPr/>
        </p:nvSpPr>
        <p:spPr>
          <a:xfrm>
            <a:off x="6835698" y="3980638"/>
            <a:ext cx="71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720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4615FD32-4730-48C5-A459-BEF21067D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3F1BED88-D556-40F8-9327-D67AEC0C9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66888"/>
              </p:ext>
            </p:extLst>
          </p:nvPr>
        </p:nvGraphicFramePr>
        <p:xfrm>
          <a:off x="1518920" y="3048000"/>
          <a:ext cx="5425440" cy="186442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62805">
                  <a:extLst>
                    <a:ext uri="{9D8B030D-6E8A-4147-A177-3AD203B41FA5}">
                      <a16:colId xmlns:a16="http://schemas.microsoft.com/office/drawing/2014/main" xmlns="" val="2341197485"/>
                    </a:ext>
                  </a:extLst>
                </a:gridCol>
                <a:gridCol w="2421035">
                  <a:extLst>
                    <a:ext uri="{9D8B030D-6E8A-4147-A177-3AD203B41FA5}">
                      <a16:colId xmlns:a16="http://schemas.microsoft.com/office/drawing/2014/main" xmlns="" val="1983537196"/>
                    </a:ext>
                  </a:extLst>
                </a:gridCol>
                <a:gridCol w="574549">
                  <a:extLst>
                    <a:ext uri="{9D8B030D-6E8A-4147-A177-3AD203B41FA5}">
                      <a16:colId xmlns:a16="http://schemas.microsoft.com/office/drawing/2014/main" xmlns="" val="318516353"/>
                    </a:ext>
                  </a:extLst>
                </a:gridCol>
                <a:gridCol w="2067051">
                  <a:extLst>
                    <a:ext uri="{9D8B030D-6E8A-4147-A177-3AD203B41FA5}">
                      <a16:colId xmlns:a16="http://schemas.microsoft.com/office/drawing/2014/main" xmlns="" val="2295201300"/>
                    </a:ext>
                  </a:extLst>
                </a:gridCol>
              </a:tblGrid>
              <a:tr h="18644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L" sz="1400" u="none" strike="noStrike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831990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4497EAE-4066-4188-896A-3070720BCE99}"/>
              </a:ext>
            </a:extLst>
          </p:cNvPr>
          <p:cNvSpPr txBox="1"/>
          <p:nvPr/>
        </p:nvSpPr>
        <p:spPr>
          <a:xfrm>
            <a:off x="2123440" y="1216723"/>
            <a:ext cx="6096000" cy="40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Resuelve los siguientes problemas.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CFC1C32-8F6E-43DA-B825-188F183AA3A7}"/>
              </a:ext>
            </a:extLst>
          </p:cNvPr>
          <p:cNvSpPr txBox="1"/>
          <p:nvPr/>
        </p:nvSpPr>
        <p:spPr>
          <a:xfrm>
            <a:off x="1757680" y="1960880"/>
            <a:ext cx="467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Si una caja de mandarinas cuesta $6.125,</a:t>
            </a:r>
            <a:endParaRPr lang="es-CL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C82ACA0-F330-4971-8335-650BC0843D8F}"/>
              </a:ext>
            </a:extLst>
          </p:cNvPr>
          <p:cNvSpPr txBox="1"/>
          <p:nvPr/>
        </p:nvSpPr>
        <p:spPr>
          <a:xfrm>
            <a:off x="1757680" y="2360990"/>
            <a:ext cx="4246880" cy="404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 cuestan 3 cajas de mandarinas?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6D2E4C2-E7C7-4028-BCD2-B71B74D4735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0" y="2074437"/>
            <a:ext cx="2260917" cy="27044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xmlns="" id="{AD1FF905-594B-4BB4-8184-E74F07B6214E}"/>
                  </a:ext>
                </a:extLst>
              </p:cNvPr>
              <p:cNvSpPr txBox="1"/>
              <p:nvPr/>
            </p:nvSpPr>
            <p:spPr>
              <a:xfrm>
                <a:off x="3119616" y="3462454"/>
                <a:ext cx="2051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CL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es-CL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C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3=18.375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D1FF905-594B-4BB4-8184-E74F07B62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16" y="3462454"/>
                <a:ext cx="20518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99CF1EF-6E84-450F-A1BC-9CCAA0972814}"/>
              </a:ext>
            </a:extLst>
          </p:cNvPr>
          <p:cNvSpPr txBox="1"/>
          <p:nvPr/>
        </p:nvSpPr>
        <p:spPr>
          <a:xfrm>
            <a:off x="2123440" y="4092220"/>
            <a:ext cx="424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Respuesta: Las 3 cajas de mandarinas</a:t>
            </a:r>
          </a:p>
          <a:p>
            <a:r>
              <a:rPr lang="es-CL" dirty="0"/>
              <a:t>Cuestan $18.375.-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613FAEB3-B8CA-4346-B8BD-9F3CCD6F4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8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3F1BED88-D556-40F8-9327-D67AEC0C9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74160"/>
              </p:ext>
            </p:extLst>
          </p:nvPr>
        </p:nvGraphicFramePr>
        <p:xfrm>
          <a:off x="1447800" y="2794000"/>
          <a:ext cx="5425440" cy="186442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62805">
                  <a:extLst>
                    <a:ext uri="{9D8B030D-6E8A-4147-A177-3AD203B41FA5}">
                      <a16:colId xmlns:a16="http://schemas.microsoft.com/office/drawing/2014/main" xmlns="" val="2341197485"/>
                    </a:ext>
                  </a:extLst>
                </a:gridCol>
                <a:gridCol w="2421035">
                  <a:extLst>
                    <a:ext uri="{9D8B030D-6E8A-4147-A177-3AD203B41FA5}">
                      <a16:colId xmlns:a16="http://schemas.microsoft.com/office/drawing/2014/main" xmlns="" val="1983537196"/>
                    </a:ext>
                  </a:extLst>
                </a:gridCol>
                <a:gridCol w="574549">
                  <a:extLst>
                    <a:ext uri="{9D8B030D-6E8A-4147-A177-3AD203B41FA5}">
                      <a16:colId xmlns:a16="http://schemas.microsoft.com/office/drawing/2014/main" xmlns="" val="318516353"/>
                    </a:ext>
                  </a:extLst>
                </a:gridCol>
                <a:gridCol w="2067051">
                  <a:extLst>
                    <a:ext uri="{9D8B030D-6E8A-4147-A177-3AD203B41FA5}">
                      <a16:colId xmlns:a16="http://schemas.microsoft.com/office/drawing/2014/main" xmlns="" val="2295201300"/>
                    </a:ext>
                  </a:extLst>
                </a:gridCol>
              </a:tblGrid>
              <a:tr h="186442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CL" sz="1400" u="none" strike="noStrike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8319909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CFC1C32-8F6E-43DA-B825-188F183AA3A7}"/>
              </a:ext>
            </a:extLst>
          </p:cNvPr>
          <p:cNvSpPr txBox="1"/>
          <p:nvPr/>
        </p:nvSpPr>
        <p:spPr>
          <a:xfrm>
            <a:off x="1518920" y="1320800"/>
            <a:ext cx="467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Si una pizza mediana cuesta $9.865, </a:t>
            </a:r>
            <a:endParaRPr lang="es-CL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C82ACA0-F330-4971-8335-650BC0843D8F}"/>
              </a:ext>
            </a:extLst>
          </p:cNvPr>
          <p:cNvSpPr txBox="1"/>
          <p:nvPr/>
        </p:nvSpPr>
        <p:spPr>
          <a:xfrm>
            <a:off x="1518920" y="1872041"/>
            <a:ext cx="4246880" cy="404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¿cuánto cuestan 5 pizzas medianas?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A279405-C236-438F-A085-96F154A7F3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761" y="1229360"/>
            <a:ext cx="2479040" cy="21996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xmlns="" id="{00D2A21B-6495-442F-BC32-50CC715BDF81}"/>
                  </a:ext>
                </a:extLst>
              </p:cNvPr>
              <p:cNvSpPr txBox="1"/>
              <p:nvPr/>
            </p:nvSpPr>
            <p:spPr>
              <a:xfrm>
                <a:off x="1906859" y="3066585"/>
                <a:ext cx="33676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9.865</m:t>
                      </m:r>
                      <m:r>
                        <a:rPr lang="es-C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∙5=49.325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0D2A21B-6495-442F-BC32-50CC715BD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59" y="3066585"/>
                <a:ext cx="33676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EE4F15E-AD21-4AC2-A15A-A90BCFAE55BD}"/>
              </a:ext>
            </a:extLst>
          </p:cNvPr>
          <p:cNvSpPr txBox="1"/>
          <p:nvPr/>
        </p:nvSpPr>
        <p:spPr>
          <a:xfrm>
            <a:off x="2007220" y="3746810"/>
            <a:ext cx="467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Respuesta: 5 pizzas medianas cuestan $49.325.-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F17744FA-96F6-4A5A-AF33-0A294186E7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14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9438" y="3311911"/>
            <a:ext cx="2911375" cy="1387411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Gracias por tu atención</a:t>
            </a:r>
          </a:p>
        </p:txBody>
      </p:sp>
      <p:pic>
        <p:nvPicPr>
          <p:cNvPr id="2050" name="Picture 2" descr="Foto - Google Fotos | Frases para alumnos, Mensajes positivos para niños,  Etiquetas de material escolar">
            <a:extLst>
              <a:ext uri="{FF2B5EF4-FFF2-40B4-BE49-F238E27FC236}">
                <a16:creationId xmlns:a16="http://schemas.microsoft.com/office/drawing/2014/main" xmlns="" id="{E87299AE-A35A-417C-8F08-4C30DA0A73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71" y="533400"/>
            <a:ext cx="5253942" cy="52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FF4752B9-E442-42A2-9F4D-281668B83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7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Objetivo de la Clase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es-ES"/>
          </a:p>
          <a:p>
            <a:pPr rtl="0">
              <a:spcAft>
                <a:spcPts val="600"/>
              </a:spcAft>
            </a:pPr>
            <a:r>
              <a:rPr lang="es-ES" dirty="0"/>
              <a:t>Retroalimentación de la Evaluación Diagnóstica</a:t>
            </a:r>
            <a:endParaRPr lang="es-ES"/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6B1E25EA-D9F1-499A-B2C6-F6F7BA85B2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5302133" cy="2486025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Evaluación Diagnóstica de Matemática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37798C8E-D54D-4A4F-B0CF-28C226AAA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/>
          <a:p>
            <a:r>
              <a:rPr lang="es-CL" sz="3800">
                <a:effectLst/>
              </a:rPr>
              <a:t/>
            </a:r>
            <a:br>
              <a:rPr lang="es-CL" sz="3800">
                <a:effectLst/>
              </a:rPr>
            </a:br>
            <a:r>
              <a:rPr lang="es-CL" sz="3800">
                <a:effectLst/>
              </a:rPr>
              <a:t>A continuación este video, te permite entender el concepto de pares ordenados</a:t>
            </a:r>
            <a:br>
              <a:rPr lang="es-CL" sz="3800">
                <a:effectLst/>
              </a:rPr>
            </a:br>
            <a:endParaRPr lang="es-ES" sz="3800"/>
          </a:p>
        </p:txBody>
      </p:sp>
      <p:sp>
        <p:nvSpPr>
          <p:cNvPr id="4" name="Marcador de posición de contenido 3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>
            <a:normAutofit/>
          </a:bodyPr>
          <a:lstStyle/>
          <a:p>
            <a:pPr marL="45720" indent="0" rtl="0">
              <a:spcAft>
                <a:spcPts val="600"/>
              </a:spcAft>
              <a:buNone/>
              <a:tabLst>
                <a:tab pos="5832475" algn="l"/>
              </a:tabLst>
            </a:pPr>
            <a:r>
              <a:rPr lang="es-ES" dirty="0"/>
              <a:t>https://youtu.be/OcHxnc2j7to?t=17</a:t>
            </a:r>
            <a:endParaRPr lang="es-ES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3A1168C6-EA37-40E8-B604-53256175A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3680" y="237892"/>
            <a:ext cx="10077133" cy="1200416"/>
          </a:xfrm>
        </p:spPr>
        <p:txBody>
          <a:bodyPr rtlCol="0">
            <a:normAutofit/>
          </a:bodyPr>
          <a:lstStyle/>
          <a:p>
            <a: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/>
              <a:t>2.-Identifica las coordenadas de los puntos A, B y C. Marca la alternativa correcta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862252" y="1973052"/>
            <a:ext cx="2145347" cy="823912"/>
          </a:xfrm>
        </p:spPr>
        <p:txBody>
          <a:bodyPr rtlCol="0"/>
          <a:lstStyle/>
          <a:p>
            <a:pPr rtl="0"/>
            <a:r>
              <a:rPr lang="es-ES" dirty="0"/>
              <a:t>Alternativas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Marcador de contenido 7">
                <a:extLst>
                  <a:ext uri="{FF2B5EF4-FFF2-40B4-BE49-F238E27FC236}">
                    <a16:creationId xmlns:a16="http://schemas.microsoft.com/office/drawing/2014/main" xmlns="" id="{9EC9F309-DD0B-4039-8D0E-E3478BB024B3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500473023"/>
                  </p:ext>
                </p:extLst>
              </p:nvPr>
            </p:nvGraphicFramePr>
            <p:xfrm>
              <a:off x="7608253" y="3067635"/>
              <a:ext cx="3090227" cy="2154604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818316">
                      <a:extLst>
                        <a:ext uri="{9D8B030D-6E8A-4147-A177-3AD203B41FA5}">
                          <a16:colId xmlns:a16="http://schemas.microsoft.com/office/drawing/2014/main" xmlns="" val="2673243391"/>
                        </a:ext>
                      </a:extLst>
                    </a:gridCol>
                    <a:gridCol w="92308">
                      <a:extLst>
                        <a:ext uri="{9D8B030D-6E8A-4147-A177-3AD203B41FA5}">
                          <a16:colId xmlns:a16="http://schemas.microsoft.com/office/drawing/2014/main" xmlns="" val="1392951650"/>
                        </a:ext>
                      </a:extLst>
                    </a:gridCol>
                    <a:gridCol w="2179603">
                      <a:extLst>
                        <a:ext uri="{9D8B030D-6E8A-4147-A177-3AD203B41FA5}">
                          <a16:colId xmlns:a16="http://schemas.microsoft.com/office/drawing/2014/main" xmlns="" val="273700198"/>
                        </a:ext>
                      </a:extLst>
                    </a:gridCol>
                  </a:tblGrid>
                  <a:tr h="5996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s-CL" sz="16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16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L" sz="5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CL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2,2);(7,3);(4,9)</m:t>
                                </m:r>
                              </m:oMath>
                            </m:oMathPara>
                          </a14:m>
                          <a:endParaRPr lang="es-CL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02270987"/>
                      </a:ext>
                    </a:extLst>
                  </a:tr>
                  <a:tr h="5183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>
                              <a:effectLst/>
                            </a:rPr>
                            <a:t> </a:t>
                          </a:r>
                          <a:endParaRPr lang="es-CL" sz="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(2,2);(3,7);(4,9)</m:t>
                                </m:r>
                              </m:oMath>
                            </m:oMathPara>
                          </a14:m>
                          <a:endParaRPr lang="es-C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extLst>
                      <a:ext uri="{0D108BD9-81ED-4DB2-BD59-A6C34878D82A}">
                        <a16:rowId xmlns:a16="http://schemas.microsoft.com/office/drawing/2014/main" xmlns="" val="3586944990"/>
                      </a:ext>
                    </a:extLst>
                  </a:tr>
                  <a:tr h="5183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>
                              <a:effectLst/>
                            </a:rPr>
                            <a:t> </a:t>
                          </a:r>
                          <a:endParaRPr lang="es-CL" sz="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(2,2);(7,3);(9,4)</m:t>
                                </m:r>
                              </m:oMath>
                            </m:oMathPara>
                          </a14:m>
                          <a:endParaRPr lang="es-C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41692854"/>
                      </a:ext>
                    </a:extLst>
                  </a:tr>
                  <a:tr h="5183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>
                              <a:effectLst/>
                            </a:rPr>
                            <a:t> </a:t>
                          </a:r>
                          <a:endParaRPr lang="es-CL" sz="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600">
                                    <a:effectLst/>
                                    <a:latin typeface="Cambria Math" panose="02040503050406030204" pitchFamily="18" charset="0"/>
                                  </a:rPr>
                                  <m:t>(2,2);(3,7);(9,4)</m:t>
                                </m:r>
                              </m:oMath>
                            </m:oMathPara>
                          </a14:m>
                          <a:endParaRPr lang="es-C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extLst>
                      <a:ext uri="{0D108BD9-81ED-4DB2-BD59-A6C34878D82A}">
                        <a16:rowId xmlns:a16="http://schemas.microsoft.com/office/drawing/2014/main" xmlns="" val="24557544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Marcador de contenido 7">
                <a:extLst>
                  <a:ext uri="{FF2B5EF4-FFF2-40B4-BE49-F238E27FC236}">
                    <a16:creationId xmlns:a16="http://schemas.microsoft.com/office/drawing/2014/main" id="{9EC9F309-DD0B-4039-8D0E-E3478BB024B3}"/>
                  </a:ext>
                </a:extLst>
              </p:cNvPr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500473023"/>
                  </p:ext>
                </p:extLst>
              </p:nvPr>
            </p:nvGraphicFramePr>
            <p:xfrm>
              <a:off x="7608253" y="3067635"/>
              <a:ext cx="3090227" cy="2154604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818316">
                      <a:extLst>
                        <a:ext uri="{9D8B030D-6E8A-4147-A177-3AD203B41FA5}">
                          <a16:colId xmlns:a16="http://schemas.microsoft.com/office/drawing/2014/main" val="2673243391"/>
                        </a:ext>
                      </a:extLst>
                    </a:gridCol>
                    <a:gridCol w="92308">
                      <a:extLst>
                        <a:ext uri="{9D8B030D-6E8A-4147-A177-3AD203B41FA5}">
                          <a16:colId xmlns:a16="http://schemas.microsoft.com/office/drawing/2014/main" val="1392951650"/>
                        </a:ext>
                      </a:extLst>
                    </a:gridCol>
                    <a:gridCol w="2179603">
                      <a:extLst>
                        <a:ext uri="{9D8B030D-6E8A-4147-A177-3AD203B41FA5}">
                          <a16:colId xmlns:a16="http://schemas.microsoft.com/office/drawing/2014/main" val="273700198"/>
                        </a:ext>
                      </a:extLst>
                    </a:gridCol>
                  </a:tblGrid>
                  <a:tr h="59965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746" t="-1010" r="-280597" b="-259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L" sz="5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41899" t="-1010" r="-838" b="-259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2270987"/>
                      </a:ext>
                    </a:extLst>
                  </a:tr>
                  <a:tr h="51831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746" t="-117647" r="-280597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>
                              <a:effectLst/>
                            </a:rPr>
                            <a:t> </a:t>
                          </a:r>
                          <a:endParaRPr lang="es-CL" sz="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41899" t="-117647" r="-838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6944990"/>
                      </a:ext>
                    </a:extLst>
                  </a:tr>
                  <a:tr h="51831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746" t="-217647" r="-280597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>
                              <a:effectLst/>
                            </a:rPr>
                            <a:t> </a:t>
                          </a:r>
                          <a:endParaRPr lang="es-CL" sz="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41899" t="-217647" r="-838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1692854"/>
                      </a:ext>
                    </a:extLst>
                  </a:tr>
                  <a:tr h="518316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746" t="-317647" r="-280597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600">
                              <a:effectLst/>
                            </a:rPr>
                            <a:t> </a:t>
                          </a:r>
                          <a:endParaRPr lang="es-CL" sz="5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454" marR="33454" marT="0" marB="0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33454" marR="33454" marT="0" marB="0">
                        <a:blipFill>
                          <a:blip r:embed="rId5"/>
                          <a:stretch>
                            <a:fillRect l="-41899" t="-317647" r="-838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57544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E9B2728B-6E24-471F-9E3A-762D7100169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06" y="2505076"/>
            <a:ext cx="4692528" cy="33375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F657467-04C9-42AA-A029-4D4BD5BB158A}"/>
              </a:ext>
            </a:extLst>
          </p:cNvPr>
          <p:cNvSpPr txBox="1"/>
          <p:nvPr/>
        </p:nvSpPr>
        <p:spPr>
          <a:xfrm>
            <a:off x="7608253" y="2966224"/>
            <a:ext cx="788615" cy="82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7F42EEA2-3C8F-44ED-97C2-71CB4DFA4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5263104" cy="1200416"/>
          </a:xfrm>
        </p:spPr>
        <p:txBody>
          <a:bodyPr rtlCol="0"/>
          <a:lstStyle/>
          <a:p>
            <a:pPr rtl="0"/>
            <a:r>
              <a:rPr lang="es-ES" dirty="0"/>
              <a:t>Eje Números y Operaciones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xmlns="" id="{AA051685-C083-4D8D-A58B-A870C49FA2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207799"/>
                  </p:ext>
                </p:extLst>
              </p:nvPr>
            </p:nvGraphicFramePr>
            <p:xfrm>
              <a:off x="2592512" y="2844801"/>
              <a:ext cx="7006975" cy="1892808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449229">
                      <a:extLst>
                        <a:ext uri="{9D8B030D-6E8A-4147-A177-3AD203B41FA5}">
                          <a16:colId xmlns:a16="http://schemas.microsoft.com/office/drawing/2014/main" xmlns="" val="3388015195"/>
                        </a:ext>
                      </a:extLst>
                    </a:gridCol>
                    <a:gridCol w="3023779">
                      <a:extLst>
                        <a:ext uri="{9D8B030D-6E8A-4147-A177-3AD203B41FA5}">
                          <a16:colId xmlns:a16="http://schemas.microsoft.com/office/drawing/2014/main" xmlns="" val="963585912"/>
                        </a:ext>
                      </a:extLst>
                    </a:gridCol>
                    <a:gridCol w="958718">
                      <a:extLst>
                        <a:ext uri="{9D8B030D-6E8A-4147-A177-3AD203B41FA5}">
                          <a16:colId xmlns:a16="http://schemas.microsoft.com/office/drawing/2014/main" xmlns="" val="3149481215"/>
                        </a:ext>
                      </a:extLst>
                    </a:gridCol>
                    <a:gridCol w="2575249">
                      <a:extLst>
                        <a:ext uri="{9D8B030D-6E8A-4147-A177-3AD203B41FA5}">
                          <a16:colId xmlns:a16="http://schemas.microsoft.com/office/drawing/2014/main" xmlns="" val="3803721922"/>
                        </a:ext>
                      </a:extLst>
                    </a:gridCol>
                  </a:tblGrid>
                  <a:tr h="168003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  238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u="sng">
                                    <a:effectLst/>
                                    <a:latin typeface="Cambria Math" panose="02040503050406030204" pitchFamily="18" charset="0"/>
                                  </a:rPr>
                                  <m:t>+ 541  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 3525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u="sng">
                                    <a:effectLst/>
                                    <a:latin typeface="Cambria Math" panose="02040503050406030204" pitchFamily="18" charset="0"/>
                                  </a:rPr>
                                  <m:t>+  245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2000" u="none" strike="noStrike" dirty="0">
                              <a:effectLst/>
                            </a:rPr>
                            <a:t> </a:t>
                          </a:r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8282734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AA051685-C083-4D8D-A58B-A870C49FA2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207799"/>
                  </p:ext>
                </p:extLst>
              </p:nvPr>
            </p:nvGraphicFramePr>
            <p:xfrm>
              <a:off x="2592512" y="2844801"/>
              <a:ext cx="7006975" cy="1804162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449229">
                      <a:extLst>
                        <a:ext uri="{9D8B030D-6E8A-4147-A177-3AD203B41FA5}">
                          <a16:colId xmlns:a16="http://schemas.microsoft.com/office/drawing/2014/main" val="3388015195"/>
                        </a:ext>
                      </a:extLst>
                    </a:gridCol>
                    <a:gridCol w="3023779">
                      <a:extLst>
                        <a:ext uri="{9D8B030D-6E8A-4147-A177-3AD203B41FA5}">
                          <a16:colId xmlns:a16="http://schemas.microsoft.com/office/drawing/2014/main" val="963585912"/>
                        </a:ext>
                      </a:extLst>
                    </a:gridCol>
                    <a:gridCol w="958718">
                      <a:extLst>
                        <a:ext uri="{9D8B030D-6E8A-4147-A177-3AD203B41FA5}">
                          <a16:colId xmlns:a16="http://schemas.microsoft.com/office/drawing/2014/main" val="3149481215"/>
                        </a:ext>
                      </a:extLst>
                    </a:gridCol>
                    <a:gridCol w="2575249">
                      <a:extLst>
                        <a:ext uri="{9D8B030D-6E8A-4147-A177-3AD203B41FA5}">
                          <a16:colId xmlns:a16="http://schemas.microsoft.com/office/drawing/2014/main" val="3803721922"/>
                        </a:ext>
                      </a:extLst>
                    </a:gridCol>
                  </a:tblGrid>
                  <a:tr h="1804162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351" t="-337" r="-1456757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5121" t="-337" r="-117339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63694" t="-337" r="-270701" b="-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72104" t="-337" r="-473" b="-6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82734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1BE5857-9AD3-4B14-AA06-83F46AE103F6}"/>
              </a:ext>
            </a:extLst>
          </p:cNvPr>
          <p:cNvSpPr txBox="1"/>
          <p:nvPr/>
        </p:nvSpPr>
        <p:spPr>
          <a:xfrm>
            <a:off x="1809336" y="1928500"/>
            <a:ext cx="7375304" cy="40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Resuelve las siguientes adiciones de Números Naturales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B9018FA-38C6-4E16-A4A2-83A44EDEA634}"/>
              </a:ext>
            </a:extLst>
          </p:cNvPr>
          <p:cNvSpPr txBox="1"/>
          <p:nvPr/>
        </p:nvSpPr>
        <p:spPr>
          <a:xfrm>
            <a:off x="4326675" y="4791269"/>
            <a:ext cx="76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779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014F2EA-C39E-40C7-BCE2-D5DFC283ED68}"/>
              </a:ext>
            </a:extLst>
          </p:cNvPr>
          <p:cNvSpPr txBox="1"/>
          <p:nvPr/>
        </p:nvSpPr>
        <p:spPr>
          <a:xfrm>
            <a:off x="8073483" y="4648963"/>
            <a:ext cx="76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3770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47CE9175-464F-4DAA-BBBD-EC82CAA52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1BE5857-9AD3-4B14-AA06-83F46AE103F6}"/>
              </a:ext>
            </a:extLst>
          </p:cNvPr>
          <p:cNvSpPr txBox="1"/>
          <p:nvPr/>
        </p:nvSpPr>
        <p:spPr>
          <a:xfrm>
            <a:off x="1748376" y="1207140"/>
            <a:ext cx="7375304" cy="404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Resuelve las siguientes sustracciones de Números Naturales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xmlns="" id="{7FA19275-A6EF-4530-998C-472F6A81DE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450378"/>
                  </p:ext>
                </p:extLst>
              </p:nvPr>
            </p:nvGraphicFramePr>
            <p:xfrm>
              <a:off x="2956560" y="2357121"/>
              <a:ext cx="5689600" cy="1939227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364770">
                      <a:extLst>
                        <a:ext uri="{9D8B030D-6E8A-4147-A177-3AD203B41FA5}">
                          <a16:colId xmlns:a16="http://schemas.microsoft.com/office/drawing/2014/main" xmlns="" val="820053836"/>
                        </a:ext>
                      </a:extLst>
                    </a:gridCol>
                    <a:gridCol w="2652578">
                      <a:extLst>
                        <a:ext uri="{9D8B030D-6E8A-4147-A177-3AD203B41FA5}">
                          <a16:colId xmlns:a16="http://schemas.microsoft.com/office/drawing/2014/main" xmlns="" val="3346854575"/>
                        </a:ext>
                      </a:extLst>
                    </a:gridCol>
                    <a:gridCol w="581173">
                      <a:extLst>
                        <a:ext uri="{9D8B030D-6E8A-4147-A177-3AD203B41FA5}">
                          <a16:colId xmlns:a16="http://schemas.microsoft.com/office/drawing/2014/main" xmlns="" val="4213183410"/>
                        </a:ext>
                      </a:extLst>
                    </a:gridCol>
                    <a:gridCol w="2091079">
                      <a:extLst>
                        <a:ext uri="{9D8B030D-6E8A-4147-A177-3AD203B41FA5}">
                          <a16:colId xmlns:a16="http://schemas.microsoft.com/office/drawing/2014/main" xmlns="" val="889380198"/>
                        </a:ext>
                      </a:extLst>
                    </a:gridCol>
                  </a:tblGrid>
                  <a:tr h="14075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678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u="sng">
                                    <a:effectLst/>
                                    <a:latin typeface="Cambria Math" panose="02040503050406030204" pitchFamily="18" charset="0"/>
                                  </a:rPr>
                                  <m:t>−435  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2000" u="none" strike="noStrike" dirty="0">
                              <a:effectLst/>
                            </a:rPr>
                            <a:t> </a:t>
                          </a:r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1400" u="none" strike="noStrike" dirty="0">
                              <a:effectLst/>
                            </a:rPr>
                            <a:t> </a:t>
                          </a:r>
                          <a:endParaRPr lang="es-CL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es-CL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>
                                    <a:effectLst/>
                                    <a:latin typeface="Cambria Math" panose="02040503050406030204" pitchFamily="18" charset="0"/>
                                  </a:rPr>
                                  <m:t>  9594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u="sng">
                                    <a:effectLst/>
                                    <a:latin typeface="Cambria Math" panose="02040503050406030204" pitchFamily="18" charset="0"/>
                                  </a:rPr>
                                  <m:t>−_241</m:t>
                                </m:r>
                              </m:oMath>
                            </m:oMathPara>
                          </a14:m>
                          <a:endParaRPr lang="es-CL" sz="2000" dirty="0">
                            <a:effectLst/>
                          </a:endParaRPr>
                        </a:p>
                        <a:p>
                          <a:pPr>
                            <a:lnSpc>
                              <a:spcPct val="2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s-CL" sz="2000" u="none" strike="noStrike" dirty="0">
                              <a:effectLst/>
                            </a:rPr>
                            <a:t> </a:t>
                          </a:r>
                          <a:endParaRPr lang="es-CL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21819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7FA19275-A6EF-4530-998C-472F6A81DE6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450378"/>
                  </p:ext>
                </p:extLst>
              </p:nvPr>
            </p:nvGraphicFramePr>
            <p:xfrm>
              <a:off x="2956560" y="2357121"/>
              <a:ext cx="5689600" cy="1926844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364770">
                      <a:extLst>
                        <a:ext uri="{9D8B030D-6E8A-4147-A177-3AD203B41FA5}">
                          <a16:colId xmlns:a16="http://schemas.microsoft.com/office/drawing/2014/main" val="820053836"/>
                        </a:ext>
                      </a:extLst>
                    </a:gridCol>
                    <a:gridCol w="2652578">
                      <a:extLst>
                        <a:ext uri="{9D8B030D-6E8A-4147-A177-3AD203B41FA5}">
                          <a16:colId xmlns:a16="http://schemas.microsoft.com/office/drawing/2014/main" val="3346854575"/>
                        </a:ext>
                      </a:extLst>
                    </a:gridCol>
                    <a:gridCol w="581173">
                      <a:extLst>
                        <a:ext uri="{9D8B030D-6E8A-4147-A177-3AD203B41FA5}">
                          <a16:colId xmlns:a16="http://schemas.microsoft.com/office/drawing/2014/main" val="4213183410"/>
                        </a:ext>
                      </a:extLst>
                    </a:gridCol>
                    <a:gridCol w="2091079">
                      <a:extLst>
                        <a:ext uri="{9D8B030D-6E8A-4147-A177-3AD203B41FA5}">
                          <a16:colId xmlns:a16="http://schemas.microsoft.com/office/drawing/2014/main" val="889380198"/>
                        </a:ext>
                      </a:extLst>
                    </a:gridCol>
                  </a:tblGrid>
                  <a:tr h="1926844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3333" t="-315" r="-1460000" b="-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4253" t="-315" r="-101379" b="-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517708" t="-315" r="-359375" b="-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72886" t="-315" r="-583" b="-6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18191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D756B1D-CEEF-406E-AF07-67AB37DE9928}"/>
              </a:ext>
            </a:extLst>
          </p:cNvPr>
          <p:cNvSpPr txBox="1"/>
          <p:nvPr/>
        </p:nvSpPr>
        <p:spPr>
          <a:xfrm>
            <a:off x="4382429" y="4438185"/>
            <a:ext cx="6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243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4BD7061-C552-4F9F-82EE-A94E0EA45157}"/>
              </a:ext>
            </a:extLst>
          </p:cNvPr>
          <p:cNvSpPr txBox="1"/>
          <p:nvPr/>
        </p:nvSpPr>
        <p:spPr>
          <a:xfrm>
            <a:off x="7370956" y="4415882"/>
            <a:ext cx="85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9353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88A8672D-DD95-4592-A63A-086E8D0C3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as de multiplicar del 1 al 12 - Tablasdemultiplicar.com">
            <a:extLst>
              <a:ext uri="{FF2B5EF4-FFF2-40B4-BE49-F238E27FC236}">
                <a16:creationId xmlns:a16="http://schemas.microsoft.com/office/drawing/2014/main" xmlns="" id="{38FB6E74-53CE-4E06-928B-0AB90B67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5006" y="68263"/>
            <a:ext cx="8221987" cy="6721475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05494EAE-E33F-4F9E-A8B3-054229860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82C9A6B-31BA-4B3F-AF22-766ED1076213}"/>
              </a:ext>
            </a:extLst>
          </p:cNvPr>
          <p:cNvSpPr txBox="1"/>
          <p:nvPr/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2800" kern="1200" dirty="0">
                <a:latin typeface="+mj-lt"/>
                <a:ea typeface="+mj-ea"/>
                <a:cs typeface="+mj-cs"/>
              </a:rPr>
              <a:t>Practiquemos las Tablas de Multiplicar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xmlns="" id="{48701D7A-2B5D-4A57-A9D3-3CCF0621DCFB}"/>
                  </a:ext>
                </a:extLst>
              </p:cNvPr>
              <p:cNvSpPr txBox="1"/>
              <p:nvPr/>
            </p:nvSpPr>
            <p:spPr>
              <a:xfrm>
                <a:off x="2208213" y="1600200"/>
                <a:ext cx="4572000" cy="4114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8×8=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7×5=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7×7=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3×6=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2×8=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4×3=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6×6=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5×9=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9×9=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4×4=</m:t>
                    </m:r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8701D7A-2B5D-4A57-A9D3-3CCF0621D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3" y="1600200"/>
                <a:ext cx="4572000" cy="4114800"/>
              </a:xfrm>
              <a:prstGeom prst="rect">
                <a:avLst/>
              </a:prstGeom>
              <a:blipFill>
                <a:blip r:embed="rId4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xmlns="" id="{DE109379-6E8B-4807-A2FE-9DD8D6CAE0B5}"/>
                  </a:ext>
                </a:extLst>
              </p:cNvPr>
              <p:cNvSpPr txBox="1"/>
              <p:nvPr/>
            </p:nvSpPr>
            <p:spPr>
              <a:xfrm>
                <a:off x="7008813" y="1600200"/>
                <a:ext cx="4572000" cy="4114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4×6=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5×8=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3×5=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4×7=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8×3=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9×2=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5×5=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6×7=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4×5=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s-ES" sz="2000" b="0" i="1">
                        <a:latin typeface="Cambria Math" panose="02040503050406030204" pitchFamily="18" charset="0"/>
                      </a:rPr>
                      <m:t>3×9=</m:t>
                    </m:r>
                  </m:oMath>
                </a14:m>
                <a:endParaRPr lang="es-ES" sz="20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SzPct val="80000"/>
                  <a:buFont typeface="Wingdings" panose="05000000000000000000" pitchFamily="2" charset="2"/>
                  <a:buChar char="§"/>
                </a:pPr>
                <a:endParaRPr lang="es-ES" sz="20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DE109379-6E8B-4807-A2FE-9DD8D6C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13" y="1600200"/>
                <a:ext cx="4572000" cy="4114800"/>
              </a:xfrm>
              <a:prstGeom prst="rect">
                <a:avLst/>
              </a:prstGeom>
              <a:blipFill>
                <a:blip r:embed="rId5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xmlns="" id="{618CE507-1102-4187-89ED-F15FFA71BB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3" grpId="0"/>
    </p:bld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403</TotalTime>
  <Words>261</Words>
  <Application>Microsoft Office PowerPoint</Application>
  <PresentationFormat>Personalizado</PresentationFormat>
  <Paragraphs>103</Paragraphs>
  <Slides>13</Slides>
  <Notes>11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Niños jugando 16x9</vt:lpstr>
      <vt:lpstr>Bienvenidos 5° A Matemática</vt:lpstr>
      <vt:lpstr>Objetivo de la Clase</vt:lpstr>
      <vt:lpstr>Evaluación Diagnóstica de Matemática</vt:lpstr>
      <vt:lpstr> A continuación este video, te permite entender el concepto de pares ordenados </vt:lpstr>
      <vt:lpstr> 2.-Identifica las coordenadas de los puntos A, B y C. Marca la alternativa correcta</vt:lpstr>
      <vt:lpstr>Eje Números y 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tu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5° A Matemática</dc:title>
  <dc:creator>Valentina Olivo</dc:creator>
  <cp:lastModifiedBy>HP</cp:lastModifiedBy>
  <cp:revision>28</cp:revision>
  <dcterms:created xsi:type="dcterms:W3CDTF">2021-03-20T22:32:31Z</dcterms:created>
  <dcterms:modified xsi:type="dcterms:W3CDTF">2021-03-25T14:53:57Z</dcterms:modified>
</cp:coreProperties>
</file>