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3"/>
  </p:notesMasterIdLst>
  <p:sldIdLst>
    <p:sldId id="256" r:id="rId2"/>
    <p:sldId id="257" r:id="rId3"/>
    <p:sldId id="258" r:id="rId4"/>
    <p:sldId id="302" r:id="rId5"/>
    <p:sldId id="259" r:id="rId6"/>
    <p:sldId id="260" r:id="rId7"/>
    <p:sldId id="262" r:id="rId8"/>
    <p:sldId id="266" r:id="rId9"/>
    <p:sldId id="303" r:id="rId10"/>
    <p:sldId id="304" r:id="rId11"/>
    <p:sldId id="301" r:id="rId12"/>
  </p:sldIdLst>
  <p:sldSz cx="9144000" cy="5143500" type="screen16x9"/>
  <p:notesSz cx="6858000" cy="9144000"/>
  <p:embeddedFontLst>
    <p:embeddedFont>
      <p:font typeface="Fredoka One" charset="0"/>
      <p:regular r:id="rId14"/>
    </p:embeddedFont>
    <p:embeddedFont>
      <p:font typeface="Antic Slab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Nunito" charset="0"/>
      <p:regular r:id="rId20"/>
      <p:bold r:id="rId21"/>
      <p:italic r:id="rId22"/>
      <p:boldItalic r:id="rId23"/>
    </p:embeddedFont>
    <p:embeddedFont>
      <p:font typeface="Franklin Gothic Book" pitchFamily="34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665475A-C4F5-4B98-8B3A-AF6D833C51CF}">
  <a:tblStyle styleId="{0665475A-C4F5-4B98-8B3A-AF6D833C51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>
        <p:scale>
          <a:sx n="99" d="100"/>
          <a:sy n="99" d="100"/>
        </p:scale>
        <p:origin x="-444" y="-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2878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38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6a9e7af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6a9e7af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898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555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49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41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612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8e26b9da5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8e26b9da5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45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1_1">
    <p:bg>
      <p:bgPr>
        <a:solidFill>
          <a:schemeClr val="dk2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20"/>
          <p:cNvGrpSpPr/>
          <p:nvPr/>
        </p:nvGrpSpPr>
        <p:grpSpPr>
          <a:xfrm flipH="1">
            <a:off x="-626781" y="378031"/>
            <a:ext cx="8729050" cy="4512413"/>
            <a:chOff x="309113" y="378031"/>
            <a:chExt cx="8729050" cy="4512413"/>
          </a:xfrm>
        </p:grpSpPr>
        <p:sp>
          <p:nvSpPr>
            <p:cNvPr id="246" name="Google Shape;246;p20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629813" y="90393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20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54" name="Google Shape;254;p20"/>
          <p:cNvSpPr txBox="1">
            <a:spLocks noGrp="1"/>
          </p:cNvSpPr>
          <p:nvPr>
            <p:ph type="ctrTitle" idx="2"/>
          </p:nvPr>
        </p:nvSpPr>
        <p:spPr>
          <a:xfrm>
            <a:off x="715788" y="2377175"/>
            <a:ext cx="18054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55" name="Google Shape;255;p20"/>
          <p:cNvSpPr txBox="1">
            <a:spLocks noGrp="1"/>
          </p:cNvSpPr>
          <p:nvPr>
            <p:ph type="subTitle" idx="1"/>
          </p:nvPr>
        </p:nvSpPr>
        <p:spPr>
          <a:xfrm>
            <a:off x="713225" y="2817723"/>
            <a:ext cx="18054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ctrTitle" idx="3"/>
          </p:nvPr>
        </p:nvSpPr>
        <p:spPr>
          <a:xfrm>
            <a:off x="4652950" y="2378775"/>
            <a:ext cx="18054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subTitle" idx="4"/>
          </p:nvPr>
        </p:nvSpPr>
        <p:spPr>
          <a:xfrm>
            <a:off x="4652950" y="2815650"/>
            <a:ext cx="18054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ctrTitle" idx="5"/>
          </p:nvPr>
        </p:nvSpPr>
        <p:spPr>
          <a:xfrm>
            <a:off x="2683075" y="2378750"/>
            <a:ext cx="18054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subTitle" idx="6"/>
          </p:nvPr>
        </p:nvSpPr>
        <p:spPr>
          <a:xfrm>
            <a:off x="2683087" y="2815643"/>
            <a:ext cx="18054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ctrTitle" idx="7"/>
          </p:nvPr>
        </p:nvSpPr>
        <p:spPr>
          <a:xfrm>
            <a:off x="6622800" y="2378775"/>
            <a:ext cx="18054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subTitle" idx="8"/>
          </p:nvPr>
        </p:nvSpPr>
        <p:spPr>
          <a:xfrm>
            <a:off x="6622812" y="2815650"/>
            <a:ext cx="18054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1"/>
          <p:cNvGrpSpPr/>
          <p:nvPr/>
        </p:nvGrpSpPr>
        <p:grpSpPr>
          <a:xfrm>
            <a:off x="467238" y="680381"/>
            <a:ext cx="8343550" cy="3826363"/>
            <a:chOff x="504113" y="606631"/>
            <a:chExt cx="8343550" cy="3826363"/>
          </a:xfrm>
        </p:grpSpPr>
        <p:sp>
          <p:nvSpPr>
            <p:cNvPr id="264" name="Google Shape;264;p21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504113" y="36408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1499150" y="42661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21"/>
          <p:cNvSpPr txBox="1">
            <a:spLocks noGrp="1"/>
          </p:cNvSpPr>
          <p:nvPr>
            <p:ph type="subTitle" idx="1"/>
          </p:nvPr>
        </p:nvSpPr>
        <p:spPr>
          <a:xfrm>
            <a:off x="713225" y="1838425"/>
            <a:ext cx="3858900" cy="189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21"/>
          <p:cNvSpPr/>
          <p:nvPr/>
        </p:nvSpPr>
        <p:spPr>
          <a:xfrm rot="7563395">
            <a:off x="5544417" y="3444416"/>
            <a:ext cx="5316301" cy="3506950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848238" y="680381"/>
            <a:ext cx="7962550" cy="4121675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749450" y="2059425"/>
            <a:ext cx="5645100" cy="9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982150" y="2999950"/>
            <a:ext cx="3179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227950" y="1462125"/>
            <a:ext cx="4688100" cy="7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61" name="Google Shape;61;p6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6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ubTitle" idx="1"/>
          </p:nvPr>
        </p:nvSpPr>
        <p:spPr>
          <a:xfrm>
            <a:off x="713225" y="1197100"/>
            <a:ext cx="7708500" cy="3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6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bg>
      <p:bgPr>
        <a:solidFill>
          <a:schemeClr val="dk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1"/>
          <p:cNvGrpSpPr/>
          <p:nvPr/>
        </p:nvGrpSpPr>
        <p:grpSpPr>
          <a:xfrm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128" name="Google Shape;128;p11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2790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54612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11"/>
          <p:cNvSpPr/>
          <p:nvPr/>
        </p:nvSpPr>
        <p:spPr>
          <a:xfrm rot="4262482" flipH="1">
            <a:off x="5874033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 rot="-6537518" flipH="1">
            <a:off x="-2045494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ctrTitle" idx="2"/>
          </p:nvPr>
        </p:nvSpPr>
        <p:spPr>
          <a:xfrm>
            <a:off x="1114790" y="2681977"/>
            <a:ext cx="20118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subTitle" idx="1"/>
          </p:nvPr>
        </p:nvSpPr>
        <p:spPr>
          <a:xfrm>
            <a:off x="996375" y="2893924"/>
            <a:ext cx="22488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ctrTitle" idx="3"/>
          </p:nvPr>
        </p:nvSpPr>
        <p:spPr>
          <a:xfrm>
            <a:off x="6016692" y="2683565"/>
            <a:ext cx="20118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subTitle" idx="4"/>
          </p:nvPr>
        </p:nvSpPr>
        <p:spPr>
          <a:xfrm>
            <a:off x="5898197" y="2891851"/>
            <a:ext cx="22488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ctrTitle" idx="5"/>
          </p:nvPr>
        </p:nvSpPr>
        <p:spPr>
          <a:xfrm>
            <a:off x="3565780" y="2683554"/>
            <a:ext cx="20118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subTitle" idx="6"/>
          </p:nvPr>
        </p:nvSpPr>
        <p:spPr>
          <a:xfrm>
            <a:off x="3447282" y="2891844"/>
            <a:ext cx="22488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2598906" y="-702305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349613" y="451781"/>
            <a:ext cx="8384975" cy="4461413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3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5"/>
          <p:cNvGrpSpPr/>
          <p:nvPr/>
        </p:nvGrpSpPr>
        <p:grpSpPr>
          <a:xfrm>
            <a:off x="806813" y="451781"/>
            <a:ext cx="7927775" cy="4512168"/>
            <a:chOff x="843688" y="378031"/>
            <a:chExt cx="7927775" cy="4512168"/>
          </a:xfrm>
        </p:grpSpPr>
        <p:sp>
          <p:nvSpPr>
            <p:cNvPr id="188" name="Google Shape;188;p15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43688" y="36505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2642150" y="4793300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5"/>
          <p:cNvSpPr/>
          <p:nvPr/>
        </p:nvSpPr>
        <p:spPr>
          <a:xfrm rot="4262482" flipH="1">
            <a:off x="5874033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 rot="-6537518" flipH="1">
            <a:off x="-2045494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ctrTitle" idx="2"/>
          </p:nvPr>
        </p:nvSpPr>
        <p:spPr>
          <a:xfrm>
            <a:off x="847775" y="2021919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1"/>
          </p:nvPr>
        </p:nvSpPr>
        <p:spPr>
          <a:xfrm>
            <a:off x="713225" y="2235144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ctrTitle" idx="3"/>
          </p:nvPr>
        </p:nvSpPr>
        <p:spPr>
          <a:xfrm>
            <a:off x="3429000" y="2021932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4"/>
          </p:nvPr>
        </p:nvSpPr>
        <p:spPr>
          <a:xfrm>
            <a:off x="3294450" y="2235157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ctrTitle" idx="5"/>
          </p:nvPr>
        </p:nvSpPr>
        <p:spPr>
          <a:xfrm>
            <a:off x="6010225" y="2021919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6"/>
          </p:nvPr>
        </p:nvSpPr>
        <p:spPr>
          <a:xfrm>
            <a:off x="5875675" y="2235144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ctrTitle" idx="7"/>
          </p:nvPr>
        </p:nvSpPr>
        <p:spPr>
          <a:xfrm>
            <a:off x="2139696" y="3679426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8"/>
          </p:nvPr>
        </p:nvSpPr>
        <p:spPr>
          <a:xfrm>
            <a:off x="2005146" y="3892651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ctrTitle" idx="9"/>
          </p:nvPr>
        </p:nvSpPr>
        <p:spPr>
          <a:xfrm>
            <a:off x="4718304" y="3679426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3"/>
          </p:nvPr>
        </p:nvSpPr>
        <p:spPr>
          <a:xfrm>
            <a:off x="4583754" y="3892651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59" r:id="rId8"/>
    <p:sldLayoutId id="2147483661" r:id="rId9"/>
    <p:sldLayoutId id="2147483666" r:id="rId10"/>
    <p:sldLayoutId id="2147483667" r:id="rId11"/>
    <p:sldLayoutId id="2147483672" r:id="rId12"/>
    <p:sldLayoutId id="2147483675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4" name="Google Shape;414;p36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4° básico </a:t>
            </a:r>
            <a:endParaRPr sz="51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C</a:t>
            </a:r>
            <a:r>
              <a:rPr lang="en" dirty="0" smtClean="0"/>
              <a:t>lase n° 3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M</a:t>
            </a:r>
            <a:r>
              <a:rPr lang="en" dirty="0" smtClean="0"/>
              <a:t>odalidad presencial y online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24 Marzo 2021.</a:t>
            </a:r>
            <a:endParaRPr sz="1600" dirty="0"/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582547" y="1124322"/>
            <a:ext cx="597950" cy="928301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rgbClr val="70C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591561" y="7816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CL" altLang="en-US" dirty="0">
                <a:solidFill>
                  <a:schemeClr val="accent6"/>
                </a:solidFill>
                <a:latin typeface="Antic Slab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Colegio Mater Dolorosa</a:t>
            </a:r>
            <a:endParaRPr lang="en-US" altLang="en-US" dirty="0">
              <a:solidFill>
                <a:schemeClr val="accent6"/>
              </a:solidFill>
              <a:latin typeface="Antic Slab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CL" altLang="en-US" dirty="0">
                <a:solidFill>
                  <a:schemeClr val="accent6"/>
                </a:solidFill>
                <a:latin typeface="Antic Slab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Profesora Camila Sandoval</a:t>
            </a:r>
            <a:endParaRPr lang="en-US" altLang="en-US" dirty="0">
              <a:solidFill>
                <a:schemeClr val="accent6"/>
              </a:solidFill>
              <a:latin typeface="Antic Slab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CL" altLang="en-US" dirty="0">
                <a:solidFill>
                  <a:schemeClr val="accent6"/>
                </a:solidFill>
                <a:latin typeface="Antic Slab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Cuarto año básico</a:t>
            </a:r>
            <a:r>
              <a:rPr lang="es-CL" altLang="en-US" dirty="0">
                <a:solidFill>
                  <a:schemeClr val="bg1"/>
                </a:solidFill>
                <a:latin typeface="Antic Slab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CL" altLang="en-US" dirty="0">
              <a:solidFill>
                <a:schemeClr val="bg1"/>
              </a:solidFill>
              <a:latin typeface="Antic Slab" panose="020B0604020202020204" charset="0"/>
            </a:endParaRPr>
          </a:p>
        </p:txBody>
      </p:sp>
      <p:pic>
        <p:nvPicPr>
          <p:cNvPr id="102" name="image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" y="57282"/>
            <a:ext cx="638175" cy="69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581100" y="182880"/>
            <a:ext cx="7708500" cy="657600"/>
          </a:xfrm>
        </p:spPr>
        <p:txBody>
          <a:bodyPr/>
          <a:lstStyle/>
          <a:p>
            <a:r>
              <a:rPr lang="es-CL" dirty="0" smtClean="0"/>
              <a:t> </a:t>
            </a:r>
            <a:r>
              <a:rPr lang="es-CL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¡ DESAFIO !</a:t>
            </a:r>
            <a:endParaRPr lang="es-CL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Subtítulo 3"/>
          <p:cNvSpPr>
            <a:spLocks noGrp="1"/>
          </p:cNvSpPr>
          <p:nvPr>
            <p:ph type="subTitle" idx="1"/>
          </p:nvPr>
        </p:nvSpPr>
        <p:spPr>
          <a:xfrm>
            <a:off x="170614" y="835358"/>
            <a:ext cx="8692032" cy="3897415"/>
          </a:xfrm>
        </p:spPr>
        <p:txBody>
          <a:bodyPr/>
          <a:lstStyle/>
          <a:p>
            <a:pPr marL="469900" indent="-342900" algn="just">
              <a:buFont typeface="Wingdings" panose="05000000000000000000" pitchFamily="2" charset="2"/>
              <a:buChar char="Ø"/>
            </a:pPr>
            <a:r>
              <a:rPr lang="es-CL" sz="2000" b="1" dirty="0" smtClean="0">
                <a:latin typeface="Franklin Gothic Book" panose="020B0503020102020204" pitchFamily="34" charset="0"/>
              </a:rPr>
              <a:t>Realiza en tu cuaderno la actividad del video, crear una oración con un artículo más una de las siguientes palabras.</a:t>
            </a:r>
          </a:p>
          <a:p>
            <a:pPr marL="469900" indent="-342900" algn="just">
              <a:buFont typeface="Wingdings" panose="05000000000000000000" pitchFamily="2" charset="2"/>
              <a:buChar char="Ø"/>
            </a:pPr>
            <a:r>
              <a:rPr lang="es-CL" sz="2000" b="1" dirty="0" smtClean="0">
                <a:latin typeface="Franklin Gothic Book" panose="020B0503020102020204" pitchFamily="34" charset="0"/>
              </a:rPr>
              <a:t> </a:t>
            </a:r>
            <a:r>
              <a:rPr lang="es-CL" sz="2000" b="1" dirty="0">
                <a:latin typeface="Franklin Gothic Book" panose="020B0503020102020204" pitchFamily="34" charset="0"/>
              </a:rPr>
              <a:t>P</a:t>
            </a:r>
            <a:r>
              <a:rPr lang="es-CL" sz="2000" b="1" dirty="0" smtClean="0">
                <a:latin typeface="Franklin Gothic Book" panose="020B0503020102020204" pitchFamily="34" charset="0"/>
              </a:rPr>
              <a:t>alabras: avión, audífonos, auto, ampolleta, mundo, computador o dinero.</a:t>
            </a:r>
          </a:p>
          <a:p>
            <a:pPr marL="127000" indent="0" algn="just"/>
            <a:endParaRPr lang="es-CL" sz="2000" b="1" dirty="0" smtClean="0">
              <a:latin typeface="Franklin Gothic Book" panose="020B0503020102020204" pitchFamily="34" charset="0"/>
            </a:endParaRPr>
          </a:p>
          <a:p>
            <a:pPr marL="469900" indent="-342900" algn="just">
              <a:buFont typeface="Wingdings" panose="05000000000000000000" pitchFamily="2" charset="2"/>
              <a:buChar char="Ø"/>
            </a:pPr>
            <a:r>
              <a:rPr lang="es-CL" sz="2000" b="1" dirty="0" smtClean="0">
                <a:latin typeface="Franklin Gothic Book" panose="020B0503020102020204" pitchFamily="34" charset="0"/>
              </a:rPr>
              <a:t>Luego de crear la oración, subraya el artículo con un color y define que tipo es: definido e indefinido. </a:t>
            </a:r>
          </a:p>
          <a:p>
            <a:pPr marL="469900" indent="-342900" algn="just">
              <a:buFont typeface="Wingdings" panose="05000000000000000000" pitchFamily="2" charset="2"/>
              <a:buChar char="Ø"/>
            </a:pPr>
            <a:r>
              <a:rPr lang="es-CL" sz="2000" b="1" dirty="0" smtClean="0">
                <a:latin typeface="Franklin Gothic Book" panose="020B0503020102020204" pitchFamily="34" charset="0"/>
              </a:rPr>
              <a:t>Nota: es una oración por cada palabra más el artículo que elijas para cada oración (7 oraciones en total). </a:t>
            </a:r>
          </a:p>
          <a:p>
            <a:pPr marL="469900" indent="-342900" algn="just">
              <a:buFont typeface="Wingdings" panose="05000000000000000000" pitchFamily="2" charset="2"/>
              <a:buChar char="Ø"/>
            </a:pPr>
            <a:r>
              <a:rPr lang="es-CL" sz="2000" b="1" dirty="0" smtClean="0">
                <a:latin typeface="Franklin Gothic Book" panose="020B0503020102020204" pitchFamily="34" charset="0"/>
              </a:rPr>
              <a:t>Escoge un color para subrayar los artículos definidos y otro color para los artículos indefinidos. </a:t>
            </a:r>
            <a:endParaRPr lang="es-CL" sz="20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5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26845" y="133100"/>
            <a:ext cx="7708500" cy="657600"/>
          </a:xfrm>
        </p:spPr>
        <p:txBody>
          <a:bodyPr/>
          <a:lstStyle/>
          <a:p>
            <a:r>
              <a:rPr lang="es-CL" dirty="0" smtClean="0"/>
              <a:t>Nos vemos la próxima clase</a:t>
            </a:r>
            <a:endParaRPr lang="es-CL" dirty="0"/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755850" y="4374900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dirty="0" smtClean="0"/>
              <a:t>¡ Cuídense mucho !</a:t>
            </a:r>
            <a:endParaRPr lang="es-CL" dirty="0"/>
          </a:p>
        </p:txBody>
      </p:sp>
      <p:grpSp>
        <p:nvGrpSpPr>
          <p:cNvPr id="7" name="Google Shape;436;p36"/>
          <p:cNvGrpSpPr/>
          <p:nvPr/>
        </p:nvGrpSpPr>
        <p:grpSpPr>
          <a:xfrm rot="533694">
            <a:off x="7672778" y="3067739"/>
            <a:ext cx="968195" cy="1570552"/>
            <a:chOff x="3035825" y="238150"/>
            <a:chExt cx="3118850" cy="5059225"/>
          </a:xfrm>
        </p:grpSpPr>
        <p:sp>
          <p:nvSpPr>
            <p:cNvPr id="8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rgbClr val="70C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752;p70"/>
          <p:cNvGrpSpPr/>
          <p:nvPr/>
        </p:nvGrpSpPr>
        <p:grpSpPr>
          <a:xfrm rot="632919">
            <a:off x="8209107" y="385154"/>
            <a:ext cx="378308" cy="533929"/>
            <a:chOff x="2079900" y="3077638"/>
            <a:chExt cx="367775" cy="382800"/>
          </a:xfrm>
        </p:grpSpPr>
        <p:sp>
          <p:nvSpPr>
            <p:cNvPr id="25" name="Google Shape;1753;p70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54;p70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55;p70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56;p70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752;p70"/>
          <p:cNvGrpSpPr/>
          <p:nvPr/>
        </p:nvGrpSpPr>
        <p:grpSpPr>
          <a:xfrm rot="632919">
            <a:off x="370566" y="217041"/>
            <a:ext cx="511676" cy="557957"/>
            <a:chOff x="2079900" y="3077638"/>
            <a:chExt cx="367775" cy="382800"/>
          </a:xfrm>
        </p:grpSpPr>
        <p:sp>
          <p:nvSpPr>
            <p:cNvPr id="30" name="Google Shape;1753;p70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54;p70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55;p70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56;p70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1752;p70"/>
          <p:cNvGrpSpPr/>
          <p:nvPr/>
        </p:nvGrpSpPr>
        <p:grpSpPr>
          <a:xfrm rot="632919">
            <a:off x="757397" y="4004985"/>
            <a:ext cx="641652" cy="668105"/>
            <a:chOff x="2079900" y="3077638"/>
            <a:chExt cx="367775" cy="382800"/>
          </a:xfrm>
        </p:grpSpPr>
        <p:sp>
          <p:nvSpPr>
            <p:cNvPr id="35" name="Google Shape;1753;p70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54;p70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55;p70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56;p70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67" y="1333800"/>
            <a:ext cx="2977680" cy="265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7"/>
          <p:cNvSpPr txBox="1">
            <a:spLocks noGrp="1"/>
          </p:cNvSpPr>
          <p:nvPr>
            <p:ph type="ctrTitle"/>
          </p:nvPr>
        </p:nvSpPr>
        <p:spPr>
          <a:xfrm>
            <a:off x="710491" y="335301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Objetivo: Repasando contenidos</a:t>
            </a:r>
            <a:r>
              <a:rPr lang="en" dirty="0"/>
              <a:t>.</a:t>
            </a:r>
            <a:endParaRPr dirty="0"/>
          </a:p>
        </p:txBody>
      </p:sp>
      <p:sp>
        <p:nvSpPr>
          <p:cNvPr id="491" name="Google Shape;491;p37"/>
          <p:cNvSpPr txBox="1">
            <a:spLocks noGrp="1"/>
          </p:cNvSpPr>
          <p:nvPr>
            <p:ph type="subTitle" idx="1"/>
          </p:nvPr>
        </p:nvSpPr>
        <p:spPr>
          <a:xfrm>
            <a:off x="652732" y="992901"/>
            <a:ext cx="7708500" cy="3826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 smtClean="0"/>
              <a:t>¿ Qué haremos hoy?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800" b="1" u="sng" dirty="0" smtClean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/>
              <a:t>En esta clase veremos lo siguiente: 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3200" dirty="0" smtClean="0"/>
              <a:t>Juego de sustantivos.  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3200" dirty="0" smtClean="0"/>
              <a:t>Grupos consonánticos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3200" dirty="0" smtClean="0"/>
              <a:t>Artículos definidos e indefinidos.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s-ES" sz="2400" dirty="0" smtClean="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/>
          </a:p>
        </p:txBody>
      </p:sp>
      <p:grpSp>
        <p:nvGrpSpPr>
          <p:cNvPr id="492" name="Google Shape;492;p37"/>
          <p:cNvGrpSpPr/>
          <p:nvPr/>
        </p:nvGrpSpPr>
        <p:grpSpPr>
          <a:xfrm rot="10651189" flipH="1">
            <a:off x="208356" y="130283"/>
            <a:ext cx="371396" cy="375435"/>
            <a:chOff x="2079900" y="3077638"/>
            <a:chExt cx="367775" cy="382800"/>
          </a:xfrm>
        </p:grpSpPr>
        <p:sp>
          <p:nvSpPr>
            <p:cNvPr id="493" name="Google Shape;493;p37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736;p69"/>
          <p:cNvGrpSpPr/>
          <p:nvPr/>
        </p:nvGrpSpPr>
        <p:grpSpPr>
          <a:xfrm>
            <a:off x="8166100" y="133564"/>
            <a:ext cx="820512" cy="732337"/>
            <a:chOff x="3096825" y="802738"/>
            <a:chExt cx="1413425" cy="882250"/>
          </a:xfrm>
        </p:grpSpPr>
        <p:sp>
          <p:nvSpPr>
            <p:cNvPr id="43" name="Google Shape;1737;p69"/>
            <p:cNvSpPr/>
            <p:nvPr/>
          </p:nvSpPr>
          <p:spPr>
            <a:xfrm>
              <a:off x="3096825" y="1142413"/>
              <a:ext cx="418725" cy="542575"/>
            </a:xfrm>
            <a:custGeom>
              <a:avLst/>
              <a:gdLst/>
              <a:ahLst/>
              <a:cxnLst/>
              <a:rect l="l" t="t" r="r" b="b"/>
              <a:pathLst>
                <a:path w="16749" h="21703" extrusionOk="0">
                  <a:moveTo>
                    <a:pt x="16536" y="18116"/>
                  </a:moveTo>
                  <a:cubicBezTo>
                    <a:pt x="16384" y="17326"/>
                    <a:pt x="16171" y="16505"/>
                    <a:pt x="15989" y="15715"/>
                  </a:cubicBezTo>
                  <a:cubicBezTo>
                    <a:pt x="15806" y="14955"/>
                    <a:pt x="15624" y="14225"/>
                    <a:pt x="15472" y="13466"/>
                  </a:cubicBezTo>
                  <a:cubicBezTo>
                    <a:pt x="15016" y="11551"/>
                    <a:pt x="14438" y="9605"/>
                    <a:pt x="13861" y="7660"/>
                  </a:cubicBezTo>
                  <a:cubicBezTo>
                    <a:pt x="13405" y="6079"/>
                    <a:pt x="12919" y="4469"/>
                    <a:pt x="12432" y="2888"/>
                  </a:cubicBezTo>
                  <a:cubicBezTo>
                    <a:pt x="12068" y="1733"/>
                    <a:pt x="11429" y="213"/>
                    <a:pt x="10061" y="92"/>
                  </a:cubicBezTo>
                  <a:cubicBezTo>
                    <a:pt x="8694" y="0"/>
                    <a:pt x="7873" y="1277"/>
                    <a:pt x="7326" y="2310"/>
                  </a:cubicBezTo>
                  <a:cubicBezTo>
                    <a:pt x="6536" y="3830"/>
                    <a:pt x="5745" y="5350"/>
                    <a:pt x="4985" y="6900"/>
                  </a:cubicBezTo>
                  <a:cubicBezTo>
                    <a:pt x="4104" y="8693"/>
                    <a:pt x="3192" y="10517"/>
                    <a:pt x="2402" y="12341"/>
                  </a:cubicBezTo>
                  <a:cubicBezTo>
                    <a:pt x="2098" y="13010"/>
                    <a:pt x="1794" y="13739"/>
                    <a:pt x="1490" y="14438"/>
                  </a:cubicBezTo>
                  <a:cubicBezTo>
                    <a:pt x="1186" y="15198"/>
                    <a:pt x="821" y="15958"/>
                    <a:pt x="578" y="16748"/>
                  </a:cubicBezTo>
                  <a:cubicBezTo>
                    <a:pt x="365" y="17295"/>
                    <a:pt x="122" y="18025"/>
                    <a:pt x="61" y="18633"/>
                  </a:cubicBezTo>
                  <a:cubicBezTo>
                    <a:pt x="0" y="19666"/>
                    <a:pt x="791" y="20457"/>
                    <a:pt x="1733" y="20548"/>
                  </a:cubicBezTo>
                  <a:cubicBezTo>
                    <a:pt x="2918" y="20639"/>
                    <a:pt x="3709" y="19849"/>
                    <a:pt x="4225" y="18876"/>
                  </a:cubicBezTo>
                  <a:cubicBezTo>
                    <a:pt x="4681" y="17995"/>
                    <a:pt x="5046" y="17083"/>
                    <a:pt x="5472" y="16201"/>
                  </a:cubicBezTo>
                  <a:cubicBezTo>
                    <a:pt x="6566" y="16323"/>
                    <a:pt x="7630" y="16384"/>
                    <a:pt x="8724" y="16505"/>
                  </a:cubicBezTo>
                  <a:lnTo>
                    <a:pt x="11703" y="16748"/>
                  </a:lnTo>
                  <a:lnTo>
                    <a:pt x="12493" y="19575"/>
                  </a:lnTo>
                  <a:cubicBezTo>
                    <a:pt x="12797" y="20639"/>
                    <a:pt x="13496" y="21551"/>
                    <a:pt x="14651" y="21642"/>
                  </a:cubicBezTo>
                  <a:cubicBezTo>
                    <a:pt x="15654" y="21703"/>
                    <a:pt x="16566" y="21064"/>
                    <a:pt x="16627" y="20092"/>
                  </a:cubicBezTo>
                  <a:cubicBezTo>
                    <a:pt x="16749" y="19484"/>
                    <a:pt x="16627" y="18724"/>
                    <a:pt x="16536" y="18116"/>
                  </a:cubicBezTo>
                  <a:close/>
                  <a:moveTo>
                    <a:pt x="9150" y="12219"/>
                  </a:moveTo>
                  <a:cubicBezTo>
                    <a:pt x="8542" y="12189"/>
                    <a:pt x="7964" y="12159"/>
                    <a:pt x="7356" y="12098"/>
                  </a:cubicBezTo>
                  <a:cubicBezTo>
                    <a:pt x="8055" y="10517"/>
                    <a:pt x="8785" y="8876"/>
                    <a:pt x="9423" y="7295"/>
                  </a:cubicBezTo>
                  <a:cubicBezTo>
                    <a:pt x="9758" y="8997"/>
                    <a:pt x="10183" y="10700"/>
                    <a:pt x="10609" y="12402"/>
                  </a:cubicBezTo>
                  <a:cubicBezTo>
                    <a:pt x="10092" y="12341"/>
                    <a:pt x="9636" y="12311"/>
                    <a:pt x="9150" y="12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38;p69"/>
            <p:cNvSpPr/>
            <p:nvPr/>
          </p:nvSpPr>
          <p:spPr>
            <a:xfrm>
              <a:off x="3454725" y="802738"/>
              <a:ext cx="474200" cy="632250"/>
            </a:xfrm>
            <a:custGeom>
              <a:avLst/>
              <a:gdLst/>
              <a:ahLst/>
              <a:cxnLst/>
              <a:rect l="l" t="t" r="r" b="b"/>
              <a:pathLst>
                <a:path w="18968" h="25290" extrusionOk="0">
                  <a:moveTo>
                    <a:pt x="18694" y="15776"/>
                  </a:moveTo>
                  <a:cubicBezTo>
                    <a:pt x="18390" y="13618"/>
                    <a:pt x="17053" y="11642"/>
                    <a:pt x="15138" y="10761"/>
                  </a:cubicBezTo>
                  <a:cubicBezTo>
                    <a:pt x="16232" y="9514"/>
                    <a:pt x="16567" y="7843"/>
                    <a:pt x="16354" y="6049"/>
                  </a:cubicBezTo>
                  <a:cubicBezTo>
                    <a:pt x="16141" y="4803"/>
                    <a:pt x="15746" y="3587"/>
                    <a:pt x="14895" y="2584"/>
                  </a:cubicBezTo>
                  <a:cubicBezTo>
                    <a:pt x="12767" y="122"/>
                    <a:pt x="9089" y="1"/>
                    <a:pt x="6110" y="426"/>
                  </a:cubicBezTo>
                  <a:cubicBezTo>
                    <a:pt x="4044" y="700"/>
                    <a:pt x="1399" y="1308"/>
                    <a:pt x="457" y="3435"/>
                  </a:cubicBezTo>
                  <a:cubicBezTo>
                    <a:pt x="31" y="4378"/>
                    <a:pt x="1" y="5441"/>
                    <a:pt x="92" y="6475"/>
                  </a:cubicBezTo>
                  <a:cubicBezTo>
                    <a:pt x="153" y="8147"/>
                    <a:pt x="396" y="9879"/>
                    <a:pt x="578" y="11551"/>
                  </a:cubicBezTo>
                  <a:cubicBezTo>
                    <a:pt x="700" y="12402"/>
                    <a:pt x="791" y="13253"/>
                    <a:pt x="913" y="14104"/>
                  </a:cubicBezTo>
                  <a:cubicBezTo>
                    <a:pt x="913" y="14226"/>
                    <a:pt x="943" y="14378"/>
                    <a:pt x="943" y="14499"/>
                  </a:cubicBezTo>
                  <a:cubicBezTo>
                    <a:pt x="1095" y="15654"/>
                    <a:pt x="1308" y="16870"/>
                    <a:pt x="1490" y="18056"/>
                  </a:cubicBezTo>
                  <a:cubicBezTo>
                    <a:pt x="1642" y="18967"/>
                    <a:pt x="1794" y="19910"/>
                    <a:pt x="2007" y="20822"/>
                  </a:cubicBezTo>
                  <a:cubicBezTo>
                    <a:pt x="2250" y="21825"/>
                    <a:pt x="2554" y="22858"/>
                    <a:pt x="3223" y="23648"/>
                  </a:cubicBezTo>
                  <a:cubicBezTo>
                    <a:pt x="4682" y="25290"/>
                    <a:pt x="7235" y="25138"/>
                    <a:pt x="9150" y="24864"/>
                  </a:cubicBezTo>
                  <a:cubicBezTo>
                    <a:pt x="12007" y="24469"/>
                    <a:pt x="15138" y="23496"/>
                    <a:pt x="17053" y="21277"/>
                  </a:cubicBezTo>
                  <a:cubicBezTo>
                    <a:pt x="18360" y="19758"/>
                    <a:pt x="18968" y="17782"/>
                    <a:pt x="18694" y="15776"/>
                  </a:cubicBezTo>
                  <a:close/>
                  <a:moveTo>
                    <a:pt x="5016" y="6809"/>
                  </a:moveTo>
                  <a:cubicBezTo>
                    <a:pt x="4986" y="6596"/>
                    <a:pt x="4955" y="6292"/>
                    <a:pt x="5016" y="6049"/>
                  </a:cubicBezTo>
                  <a:cubicBezTo>
                    <a:pt x="5199" y="5441"/>
                    <a:pt x="6658" y="5229"/>
                    <a:pt x="7174" y="5137"/>
                  </a:cubicBezTo>
                  <a:cubicBezTo>
                    <a:pt x="8785" y="4925"/>
                    <a:pt x="11126" y="4925"/>
                    <a:pt x="11430" y="6961"/>
                  </a:cubicBezTo>
                  <a:cubicBezTo>
                    <a:pt x="11490" y="7387"/>
                    <a:pt x="11430" y="7751"/>
                    <a:pt x="11247" y="8147"/>
                  </a:cubicBezTo>
                  <a:cubicBezTo>
                    <a:pt x="10579" y="9423"/>
                    <a:pt x="8299" y="9970"/>
                    <a:pt x="6961" y="10153"/>
                  </a:cubicBezTo>
                  <a:cubicBezTo>
                    <a:pt x="6810" y="10183"/>
                    <a:pt x="6658" y="10183"/>
                    <a:pt x="6506" y="10244"/>
                  </a:cubicBezTo>
                  <a:cubicBezTo>
                    <a:pt x="6171" y="10274"/>
                    <a:pt x="5867" y="10305"/>
                    <a:pt x="5502" y="10335"/>
                  </a:cubicBezTo>
                  <a:close/>
                  <a:moveTo>
                    <a:pt x="9241" y="20031"/>
                  </a:moveTo>
                  <a:cubicBezTo>
                    <a:pt x="8755" y="20122"/>
                    <a:pt x="7539" y="20274"/>
                    <a:pt x="7113" y="19879"/>
                  </a:cubicBezTo>
                  <a:cubicBezTo>
                    <a:pt x="6779" y="19575"/>
                    <a:pt x="6597" y="18694"/>
                    <a:pt x="6566" y="18238"/>
                  </a:cubicBezTo>
                  <a:cubicBezTo>
                    <a:pt x="6414" y="17083"/>
                    <a:pt x="6262" y="15897"/>
                    <a:pt x="6202" y="14712"/>
                  </a:cubicBezTo>
                  <a:lnTo>
                    <a:pt x="8603" y="14378"/>
                  </a:lnTo>
                  <a:cubicBezTo>
                    <a:pt x="9879" y="14195"/>
                    <a:pt x="11977" y="14013"/>
                    <a:pt x="13041" y="14864"/>
                  </a:cubicBezTo>
                  <a:cubicBezTo>
                    <a:pt x="13497" y="15259"/>
                    <a:pt x="13709" y="15776"/>
                    <a:pt x="13801" y="16353"/>
                  </a:cubicBezTo>
                  <a:cubicBezTo>
                    <a:pt x="14135" y="18967"/>
                    <a:pt x="11278" y="19758"/>
                    <a:pt x="9241" y="200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39;p69"/>
            <p:cNvSpPr/>
            <p:nvPr/>
          </p:nvSpPr>
          <p:spPr>
            <a:xfrm>
              <a:off x="3955500" y="937988"/>
              <a:ext cx="554750" cy="633775"/>
            </a:xfrm>
            <a:custGeom>
              <a:avLst/>
              <a:gdLst/>
              <a:ahLst/>
              <a:cxnLst/>
              <a:rect l="l" t="t" r="r" b="b"/>
              <a:pathLst>
                <a:path w="22190" h="25351" extrusionOk="0">
                  <a:moveTo>
                    <a:pt x="21703" y="17296"/>
                  </a:moveTo>
                  <a:cubicBezTo>
                    <a:pt x="21247" y="16019"/>
                    <a:pt x="20275" y="15381"/>
                    <a:pt x="18998" y="15867"/>
                  </a:cubicBezTo>
                  <a:cubicBezTo>
                    <a:pt x="18147" y="16171"/>
                    <a:pt x="17600" y="17053"/>
                    <a:pt x="17022" y="17661"/>
                  </a:cubicBezTo>
                  <a:cubicBezTo>
                    <a:pt x="16171" y="18603"/>
                    <a:pt x="15229" y="19181"/>
                    <a:pt x="14043" y="19606"/>
                  </a:cubicBezTo>
                  <a:cubicBezTo>
                    <a:pt x="12706" y="20092"/>
                    <a:pt x="11277" y="19940"/>
                    <a:pt x="10031" y="19272"/>
                  </a:cubicBezTo>
                  <a:cubicBezTo>
                    <a:pt x="8238" y="18269"/>
                    <a:pt x="7113" y="16384"/>
                    <a:pt x="6414" y="14500"/>
                  </a:cubicBezTo>
                  <a:cubicBezTo>
                    <a:pt x="5837" y="12919"/>
                    <a:pt x="5624" y="11126"/>
                    <a:pt x="5989" y="9454"/>
                  </a:cubicBezTo>
                  <a:cubicBezTo>
                    <a:pt x="6262" y="8208"/>
                    <a:pt x="6900" y="6962"/>
                    <a:pt x="8056" y="6262"/>
                  </a:cubicBezTo>
                  <a:cubicBezTo>
                    <a:pt x="8268" y="6110"/>
                    <a:pt x="8511" y="5989"/>
                    <a:pt x="8755" y="5928"/>
                  </a:cubicBezTo>
                  <a:cubicBezTo>
                    <a:pt x="9514" y="5655"/>
                    <a:pt x="10366" y="5442"/>
                    <a:pt x="11156" y="5442"/>
                  </a:cubicBezTo>
                  <a:cubicBezTo>
                    <a:pt x="11733" y="5442"/>
                    <a:pt x="12250" y="5503"/>
                    <a:pt x="12828" y="5503"/>
                  </a:cubicBezTo>
                  <a:cubicBezTo>
                    <a:pt x="13223" y="5503"/>
                    <a:pt x="13588" y="5442"/>
                    <a:pt x="13922" y="5320"/>
                  </a:cubicBezTo>
                  <a:cubicBezTo>
                    <a:pt x="15229" y="4864"/>
                    <a:pt x="15685" y="3557"/>
                    <a:pt x="15229" y="2311"/>
                  </a:cubicBezTo>
                  <a:cubicBezTo>
                    <a:pt x="15138" y="2098"/>
                    <a:pt x="15047" y="1855"/>
                    <a:pt x="14895" y="1673"/>
                  </a:cubicBezTo>
                  <a:cubicBezTo>
                    <a:pt x="13588" y="1"/>
                    <a:pt x="10578" y="335"/>
                    <a:pt x="8815" y="761"/>
                  </a:cubicBezTo>
                  <a:cubicBezTo>
                    <a:pt x="8359" y="882"/>
                    <a:pt x="7904" y="1034"/>
                    <a:pt x="7478" y="1186"/>
                  </a:cubicBezTo>
                  <a:cubicBezTo>
                    <a:pt x="6019" y="1703"/>
                    <a:pt x="4712" y="2554"/>
                    <a:pt x="3587" y="3648"/>
                  </a:cubicBezTo>
                  <a:cubicBezTo>
                    <a:pt x="153" y="7174"/>
                    <a:pt x="1" y="12281"/>
                    <a:pt x="1581" y="16719"/>
                  </a:cubicBezTo>
                  <a:cubicBezTo>
                    <a:pt x="2736" y="19819"/>
                    <a:pt x="4742" y="22554"/>
                    <a:pt x="7812" y="24013"/>
                  </a:cubicBezTo>
                  <a:cubicBezTo>
                    <a:pt x="10274" y="25199"/>
                    <a:pt x="13162" y="25351"/>
                    <a:pt x="15746" y="24378"/>
                  </a:cubicBezTo>
                  <a:cubicBezTo>
                    <a:pt x="17539" y="23740"/>
                    <a:pt x="19363" y="22706"/>
                    <a:pt x="20579" y="21247"/>
                  </a:cubicBezTo>
                  <a:cubicBezTo>
                    <a:pt x="21430" y="20123"/>
                    <a:pt x="22190" y="18664"/>
                    <a:pt x="21703" y="172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18" y="3159760"/>
            <a:ext cx="1989562" cy="18348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8"/>
          <p:cNvSpPr txBox="1">
            <a:spLocks noGrp="1"/>
          </p:cNvSpPr>
          <p:nvPr>
            <p:ph type="ctrTitle"/>
          </p:nvPr>
        </p:nvSpPr>
        <p:spPr>
          <a:xfrm>
            <a:off x="123290" y="79703"/>
            <a:ext cx="7965732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                 ¡Juguemos con los sustantivos!</a:t>
            </a:r>
            <a:r>
              <a:rPr lang="en" dirty="0" smtClean="0"/>
              <a:t> </a:t>
            </a:r>
            <a:endParaRPr dirty="0"/>
          </a:p>
        </p:txBody>
      </p:sp>
      <p:sp>
        <p:nvSpPr>
          <p:cNvPr id="517" name="Google Shape;517;p38"/>
          <p:cNvSpPr txBox="1"/>
          <p:nvPr/>
        </p:nvSpPr>
        <p:spPr>
          <a:xfrm>
            <a:off x="3930575" y="2248490"/>
            <a:ext cx="12738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18" name="Google Shape;518;p38"/>
          <p:cNvSpPr txBox="1"/>
          <p:nvPr/>
        </p:nvSpPr>
        <p:spPr>
          <a:xfrm>
            <a:off x="3935100" y="3247478"/>
            <a:ext cx="12738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528" name="Google Shape;528;p38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498188" y="87563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436;p36"/>
          <p:cNvGrpSpPr/>
          <p:nvPr/>
        </p:nvGrpSpPr>
        <p:grpSpPr>
          <a:xfrm rot="533694">
            <a:off x="8364726" y="4069239"/>
            <a:ext cx="527607" cy="1063282"/>
            <a:chOff x="3035825" y="238150"/>
            <a:chExt cx="3118850" cy="5059225"/>
          </a:xfrm>
        </p:grpSpPr>
        <p:sp>
          <p:nvSpPr>
            <p:cNvPr id="26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rgbClr val="70C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23290" y="1095357"/>
            <a:ext cx="89947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Observa y participa con el </a:t>
            </a:r>
          </a:p>
          <a:p>
            <a:pPr algn="ctr"/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Siguiente juego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09" y="3006788"/>
            <a:ext cx="2099945" cy="2099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5574" y="77384"/>
            <a:ext cx="7708500" cy="657600"/>
          </a:xfrm>
        </p:spPr>
        <p:txBody>
          <a:bodyPr/>
          <a:lstStyle/>
          <a:p>
            <a:r>
              <a:rPr lang="es-CL" b="1" u="sng" dirty="0" smtClean="0"/>
              <a:t>Actividad en clases</a:t>
            </a:r>
            <a:endParaRPr lang="es-CL" b="1" u="sng" dirty="0"/>
          </a:p>
        </p:txBody>
      </p:sp>
      <p:grpSp>
        <p:nvGrpSpPr>
          <p:cNvPr id="3" name="Group 3241"/>
          <p:cNvGrpSpPr/>
          <p:nvPr/>
        </p:nvGrpSpPr>
        <p:grpSpPr>
          <a:xfrm>
            <a:off x="958286" y="1284942"/>
            <a:ext cx="6480175" cy="3753485"/>
            <a:chOff x="0" y="0"/>
            <a:chExt cx="6480175" cy="3753485"/>
          </a:xfrm>
        </p:grpSpPr>
        <p:sp>
          <p:nvSpPr>
            <p:cNvPr id="4" name="Rectangle 246"/>
            <p:cNvSpPr/>
            <p:nvPr/>
          </p:nvSpPr>
          <p:spPr>
            <a:xfrm>
              <a:off x="0" y="588184"/>
              <a:ext cx="4337609" cy="1902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                                                                                             </a:t>
              </a:r>
            </a:p>
          </p:txBody>
        </p:sp>
        <p:sp>
          <p:nvSpPr>
            <p:cNvPr id="5" name="Rectangle 247"/>
            <p:cNvSpPr/>
            <p:nvPr/>
          </p:nvSpPr>
          <p:spPr>
            <a:xfrm>
              <a:off x="3266567" y="588184"/>
              <a:ext cx="46214" cy="1902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</a:p>
          </p:txBody>
        </p:sp>
        <p:sp>
          <p:nvSpPr>
            <p:cNvPr id="6" name="Shape 3314"/>
            <p:cNvSpPr/>
            <p:nvPr/>
          </p:nvSpPr>
          <p:spPr>
            <a:xfrm>
              <a:off x="574675" y="1353185"/>
              <a:ext cx="2752725" cy="2400300"/>
            </a:xfrm>
            <a:custGeom>
              <a:avLst/>
              <a:gdLst/>
              <a:ahLst/>
              <a:cxnLst/>
              <a:rect l="0" t="0" r="0" b="0"/>
              <a:pathLst>
                <a:path w="2752725" h="2400300">
                  <a:moveTo>
                    <a:pt x="0" y="0"/>
                  </a:moveTo>
                  <a:lnTo>
                    <a:pt x="2752725" y="0"/>
                  </a:lnTo>
                  <a:lnTo>
                    <a:pt x="2752725" y="2400300"/>
                  </a:lnTo>
                  <a:lnTo>
                    <a:pt x="0" y="24003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3151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7" name="Shape 3315"/>
            <p:cNvSpPr/>
            <p:nvPr/>
          </p:nvSpPr>
          <p:spPr>
            <a:xfrm>
              <a:off x="581025" y="1346835"/>
              <a:ext cx="2714625" cy="2362200"/>
            </a:xfrm>
            <a:custGeom>
              <a:avLst/>
              <a:gdLst/>
              <a:ahLst/>
              <a:cxnLst/>
              <a:rect l="0" t="0" r="0" b="0"/>
              <a:pathLst>
                <a:path w="2714625" h="2362200">
                  <a:moveTo>
                    <a:pt x="0" y="0"/>
                  </a:moveTo>
                  <a:lnTo>
                    <a:pt x="2714625" y="0"/>
                  </a:lnTo>
                  <a:lnTo>
                    <a:pt x="2714625" y="2362200"/>
                  </a:lnTo>
                  <a:lnTo>
                    <a:pt x="0" y="23622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064A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8" name="Shape 288"/>
            <p:cNvSpPr/>
            <p:nvPr/>
          </p:nvSpPr>
          <p:spPr>
            <a:xfrm>
              <a:off x="581025" y="1346835"/>
              <a:ext cx="2714625" cy="2362200"/>
            </a:xfrm>
            <a:custGeom>
              <a:avLst/>
              <a:gdLst/>
              <a:ahLst/>
              <a:cxnLst/>
              <a:rect l="0" t="0" r="0" b="0"/>
              <a:pathLst>
                <a:path w="2714625" h="2362200">
                  <a:moveTo>
                    <a:pt x="0" y="2362200"/>
                  </a:moveTo>
                  <a:lnTo>
                    <a:pt x="2714625" y="2362200"/>
                  </a:lnTo>
                  <a:lnTo>
                    <a:pt x="2714625" y="0"/>
                  </a:lnTo>
                  <a:lnTo>
                    <a:pt x="0" y="0"/>
                  </a:lnTo>
                  <a:close/>
                </a:path>
              </a:pathLst>
            </a:custGeom>
            <a:ln w="38100" cap="rnd">
              <a:miter lim="127000"/>
            </a:ln>
          </p:spPr>
          <p:style>
            <a:lnRef idx="1">
              <a:srgbClr val="F2F2F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9" name="Shape 3316"/>
            <p:cNvSpPr/>
            <p:nvPr/>
          </p:nvSpPr>
          <p:spPr>
            <a:xfrm>
              <a:off x="3727450" y="1353185"/>
              <a:ext cx="2752725" cy="2400300"/>
            </a:xfrm>
            <a:custGeom>
              <a:avLst/>
              <a:gdLst/>
              <a:ahLst/>
              <a:cxnLst/>
              <a:rect l="0" t="0" r="0" b="0"/>
              <a:pathLst>
                <a:path w="2752725" h="2400300">
                  <a:moveTo>
                    <a:pt x="0" y="0"/>
                  </a:moveTo>
                  <a:lnTo>
                    <a:pt x="2752725" y="0"/>
                  </a:lnTo>
                  <a:lnTo>
                    <a:pt x="2752725" y="2400300"/>
                  </a:lnTo>
                  <a:lnTo>
                    <a:pt x="0" y="2400300"/>
                  </a:lnTo>
                  <a:lnTo>
                    <a:pt x="0" y="0"/>
                  </a:lnTo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43F6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0" name="Shape 3317"/>
            <p:cNvSpPr/>
            <p:nvPr/>
          </p:nvSpPr>
          <p:spPr>
            <a:xfrm>
              <a:off x="3733800" y="1346835"/>
              <a:ext cx="2714625" cy="2362200"/>
            </a:xfrm>
            <a:custGeom>
              <a:avLst/>
              <a:gdLst/>
              <a:ahLst/>
              <a:cxnLst/>
              <a:rect l="0" t="0" r="0" b="0"/>
              <a:pathLst>
                <a:path w="2714625" h="2362200">
                  <a:moveTo>
                    <a:pt x="0" y="0"/>
                  </a:moveTo>
                  <a:lnTo>
                    <a:pt x="2714625" y="0"/>
                  </a:lnTo>
                  <a:lnTo>
                    <a:pt x="2714625" y="2362200"/>
                  </a:lnTo>
                  <a:lnTo>
                    <a:pt x="0" y="2362200"/>
                  </a:lnTo>
                  <a:lnTo>
                    <a:pt x="0" y="0"/>
                  </a:lnTo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1" name="Shape 291"/>
            <p:cNvSpPr/>
            <p:nvPr/>
          </p:nvSpPr>
          <p:spPr>
            <a:xfrm>
              <a:off x="3733800" y="1346835"/>
              <a:ext cx="2714625" cy="2362200"/>
            </a:xfrm>
            <a:custGeom>
              <a:avLst/>
              <a:gdLst/>
              <a:ahLst/>
              <a:cxnLst/>
              <a:rect l="0" t="0" r="0" b="0"/>
              <a:pathLst>
                <a:path w="2714625" h="2362200">
                  <a:moveTo>
                    <a:pt x="0" y="2362200"/>
                  </a:moveTo>
                  <a:lnTo>
                    <a:pt x="2714625" y="2362200"/>
                  </a:lnTo>
                  <a:lnTo>
                    <a:pt x="2714625" y="0"/>
                  </a:lnTo>
                  <a:lnTo>
                    <a:pt x="0" y="0"/>
                  </a:lnTo>
                  <a:close/>
                </a:path>
              </a:pathLst>
            </a:custGeom>
            <a:ln w="38100" cap="rnd">
              <a:miter lim="127000"/>
            </a:ln>
          </p:spPr>
          <p:style>
            <a:lnRef idx="1">
              <a:srgbClr val="F2F2F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2" name="Shape 292"/>
            <p:cNvSpPr/>
            <p:nvPr/>
          </p:nvSpPr>
          <p:spPr>
            <a:xfrm>
              <a:off x="3733800" y="0"/>
              <a:ext cx="2714625" cy="1346200"/>
            </a:xfrm>
            <a:custGeom>
              <a:avLst/>
              <a:gdLst/>
              <a:ahLst/>
              <a:cxnLst/>
              <a:rect l="0" t="0" r="0" b="0"/>
              <a:pathLst>
                <a:path w="2714625" h="1346200">
                  <a:moveTo>
                    <a:pt x="1357376" y="0"/>
                  </a:moveTo>
                  <a:lnTo>
                    <a:pt x="2714625" y="1346200"/>
                  </a:lnTo>
                  <a:lnTo>
                    <a:pt x="0" y="1346200"/>
                  </a:lnTo>
                  <a:lnTo>
                    <a:pt x="1357376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3" name="Shape 293"/>
            <p:cNvSpPr/>
            <p:nvPr/>
          </p:nvSpPr>
          <p:spPr>
            <a:xfrm>
              <a:off x="3733800" y="0"/>
              <a:ext cx="2714625" cy="1346200"/>
            </a:xfrm>
            <a:custGeom>
              <a:avLst/>
              <a:gdLst/>
              <a:ahLst/>
              <a:cxnLst/>
              <a:rect l="0" t="0" r="0" b="0"/>
              <a:pathLst>
                <a:path w="2714625" h="1346200">
                  <a:moveTo>
                    <a:pt x="1357376" y="0"/>
                  </a:moveTo>
                  <a:lnTo>
                    <a:pt x="0" y="1346200"/>
                  </a:lnTo>
                  <a:lnTo>
                    <a:pt x="2714625" y="1346200"/>
                  </a:lnTo>
                  <a:close/>
                </a:path>
              </a:pathLst>
            </a:custGeom>
            <a:ln w="9525" cap="rnd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4" name="Shape 294"/>
            <p:cNvSpPr/>
            <p:nvPr/>
          </p:nvSpPr>
          <p:spPr>
            <a:xfrm>
              <a:off x="581025" y="0"/>
              <a:ext cx="2714625" cy="1346200"/>
            </a:xfrm>
            <a:custGeom>
              <a:avLst/>
              <a:gdLst/>
              <a:ahLst/>
              <a:cxnLst/>
              <a:rect l="0" t="0" r="0" b="0"/>
              <a:pathLst>
                <a:path w="2714625" h="1346200">
                  <a:moveTo>
                    <a:pt x="1357376" y="0"/>
                  </a:moveTo>
                  <a:lnTo>
                    <a:pt x="2714625" y="1346200"/>
                  </a:lnTo>
                  <a:lnTo>
                    <a:pt x="0" y="1346200"/>
                  </a:lnTo>
                  <a:lnTo>
                    <a:pt x="1357376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5" name="Shape 295"/>
            <p:cNvSpPr/>
            <p:nvPr/>
          </p:nvSpPr>
          <p:spPr>
            <a:xfrm>
              <a:off x="581025" y="0"/>
              <a:ext cx="2714625" cy="1346200"/>
            </a:xfrm>
            <a:custGeom>
              <a:avLst/>
              <a:gdLst/>
              <a:ahLst/>
              <a:cxnLst/>
              <a:rect l="0" t="0" r="0" b="0"/>
              <a:pathLst>
                <a:path w="2714625" h="1346200">
                  <a:moveTo>
                    <a:pt x="1357376" y="0"/>
                  </a:moveTo>
                  <a:lnTo>
                    <a:pt x="0" y="1346200"/>
                  </a:lnTo>
                  <a:lnTo>
                    <a:pt x="2714625" y="1346200"/>
                  </a:lnTo>
                  <a:close/>
                </a:path>
              </a:pathLst>
            </a:custGeom>
            <a:ln w="9525" cap="rnd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6" name="Shape 3318"/>
            <p:cNvSpPr/>
            <p:nvPr/>
          </p:nvSpPr>
          <p:spPr>
            <a:xfrm>
              <a:off x="1145540" y="894080"/>
              <a:ext cx="1576070" cy="373380"/>
            </a:xfrm>
            <a:custGeom>
              <a:avLst/>
              <a:gdLst/>
              <a:ahLst/>
              <a:cxnLst/>
              <a:rect l="0" t="0" r="0" b="0"/>
              <a:pathLst>
                <a:path w="1576070" h="373380">
                  <a:moveTo>
                    <a:pt x="0" y="0"/>
                  </a:moveTo>
                  <a:lnTo>
                    <a:pt x="1576070" y="0"/>
                  </a:lnTo>
                  <a:lnTo>
                    <a:pt x="1576070" y="373380"/>
                  </a:lnTo>
                  <a:lnTo>
                    <a:pt x="0" y="373380"/>
                  </a:lnTo>
                  <a:lnTo>
                    <a:pt x="0" y="0"/>
                  </a:lnTo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7" name="Shape 297"/>
            <p:cNvSpPr/>
            <p:nvPr/>
          </p:nvSpPr>
          <p:spPr>
            <a:xfrm>
              <a:off x="1145540" y="894080"/>
              <a:ext cx="1576070" cy="373380"/>
            </a:xfrm>
            <a:custGeom>
              <a:avLst/>
              <a:gdLst/>
              <a:ahLst/>
              <a:cxnLst/>
              <a:rect l="0" t="0" r="0" b="0"/>
              <a:pathLst>
                <a:path w="1576070" h="373380">
                  <a:moveTo>
                    <a:pt x="0" y="373380"/>
                  </a:moveTo>
                  <a:lnTo>
                    <a:pt x="1576070" y="373380"/>
                  </a:lnTo>
                  <a:lnTo>
                    <a:pt x="1576070" y="0"/>
                  </a:lnTo>
                  <a:lnTo>
                    <a:pt x="0" y="0"/>
                  </a:lnTo>
                  <a:close/>
                </a:path>
              </a:pathLst>
            </a:custGeom>
            <a:ln w="9525" cap="rnd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8" name="Rectangle 298"/>
            <p:cNvSpPr/>
            <p:nvPr/>
          </p:nvSpPr>
          <p:spPr>
            <a:xfrm>
              <a:off x="1242314" y="976503"/>
              <a:ext cx="9242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9" name="Rectangle 299"/>
            <p:cNvSpPr/>
            <p:nvPr/>
          </p:nvSpPr>
          <p:spPr>
            <a:xfrm>
              <a:off x="1312418" y="976503"/>
              <a:ext cx="1698356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Sustantivos propios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0" name="Rectangle 300"/>
            <p:cNvSpPr/>
            <p:nvPr/>
          </p:nvSpPr>
          <p:spPr>
            <a:xfrm>
              <a:off x="2589911" y="976503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1" name="Shape 3319"/>
            <p:cNvSpPr/>
            <p:nvPr/>
          </p:nvSpPr>
          <p:spPr>
            <a:xfrm>
              <a:off x="4317365" y="894080"/>
              <a:ext cx="1576070" cy="373380"/>
            </a:xfrm>
            <a:custGeom>
              <a:avLst/>
              <a:gdLst/>
              <a:ahLst/>
              <a:cxnLst/>
              <a:rect l="0" t="0" r="0" b="0"/>
              <a:pathLst>
                <a:path w="1576070" h="373380">
                  <a:moveTo>
                    <a:pt x="0" y="0"/>
                  </a:moveTo>
                  <a:lnTo>
                    <a:pt x="1576070" y="0"/>
                  </a:lnTo>
                  <a:lnTo>
                    <a:pt x="1576070" y="373380"/>
                  </a:lnTo>
                  <a:lnTo>
                    <a:pt x="0" y="373380"/>
                  </a:lnTo>
                  <a:lnTo>
                    <a:pt x="0" y="0"/>
                  </a:lnTo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22" name="Shape 302"/>
            <p:cNvSpPr/>
            <p:nvPr/>
          </p:nvSpPr>
          <p:spPr>
            <a:xfrm>
              <a:off x="4317365" y="894080"/>
              <a:ext cx="1576070" cy="373380"/>
            </a:xfrm>
            <a:custGeom>
              <a:avLst/>
              <a:gdLst/>
              <a:ahLst/>
              <a:cxnLst/>
              <a:rect l="0" t="0" r="0" b="0"/>
              <a:pathLst>
                <a:path w="1576070" h="373380">
                  <a:moveTo>
                    <a:pt x="0" y="373380"/>
                  </a:moveTo>
                  <a:lnTo>
                    <a:pt x="1576070" y="373380"/>
                  </a:lnTo>
                  <a:lnTo>
                    <a:pt x="1576070" y="0"/>
                  </a:lnTo>
                  <a:lnTo>
                    <a:pt x="0" y="0"/>
                  </a:lnTo>
                  <a:close/>
                </a:path>
              </a:pathLst>
            </a:custGeom>
            <a:ln w="9525" cap="rnd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23" name="Rectangle 303"/>
            <p:cNvSpPr/>
            <p:nvPr/>
          </p:nvSpPr>
          <p:spPr>
            <a:xfrm>
              <a:off x="4414393" y="976503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4" name="Rectangle 304"/>
            <p:cNvSpPr/>
            <p:nvPr/>
          </p:nvSpPr>
          <p:spPr>
            <a:xfrm>
              <a:off x="4449445" y="976503"/>
              <a:ext cx="1016095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Sustantivos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5" name="Rectangle 305"/>
            <p:cNvSpPr/>
            <p:nvPr/>
          </p:nvSpPr>
          <p:spPr>
            <a:xfrm>
              <a:off x="5214493" y="976503"/>
              <a:ext cx="757460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comunes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6" name="Rectangle 306"/>
            <p:cNvSpPr/>
            <p:nvPr/>
          </p:nvSpPr>
          <p:spPr>
            <a:xfrm>
              <a:off x="5784850" y="976503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Rectangle 307"/>
            <p:cNvSpPr/>
            <p:nvPr/>
          </p:nvSpPr>
          <p:spPr>
            <a:xfrm>
              <a:off x="5818378" y="976503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Shape 3320"/>
            <p:cNvSpPr/>
            <p:nvPr/>
          </p:nvSpPr>
          <p:spPr>
            <a:xfrm>
              <a:off x="983615" y="2291715"/>
              <a:ext cx="892810" cy="373380"/>
            </a:xfrm>
            <a:custGeom>
              <a:avLst/>
              <a:gdLst/>
              <a:ahLst/>
              <a:cxnLst/>
              <a:rect l="0" t="0" r="0" b="0"/>
              <a:pathLst>
                <a:path w="892810" h="373380">
                  <a:moveTo>
                    <a:pt x="0" y="0"/>
                  </a:moveTo>
                  <a:lnTo>
                    <a:pt x="892810" y="0"/>
                  </a:lnTo>
                  <a:lnTo>
                    <a:pt x="892810" y="373380"/>
                  </a:lnTo>
                  <a:lnTo>
                    <a:pt x="0" y="373380"/>
                  </a:lnTo>
                  <a:lnTo>
                    <a:pt x="0" y="0"/>
                  </a:lnTo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29" name="Shape 309"/>
            <p:cNvSpPr/>
            <p:nvPr/>
          </p:nvSpPr>
          <p:spPr>
            <a:xfrm>
              <a:off x="983615" y="2291715"/>
              <a:ext cx="892810" cy="373380"/>
            </a:xfrm>
            <a:custGeom>
              <a:avLst/>
              <a:gdLst/>
              <a:ahLst/>
              <a:cxnLst/>
              <a:rect l="0" t="0" r="0" b="0"/>
              <a:pathLst>
                <a:path w="892810" h="373380">
                  <a:moveTo>
                    <a:pt x="0" y="373380"/>
                  </a:moveTo>
                  <a:lnTo>
                    <a:pt x="892810" y="373380"/>
                  </a:lnTo>
                  <a:lnTo>
                    <a:pt x="892810" y="0"/>
                  </a:lnTo>
                  <a:lnTo>
                    <a:pt x="0" y="0"/>
                  </a:lnTo>
                  <a:close/>
                </a:path>
              </a:pathLst>
            </a:custGeom>
            <a:ln w="9525" cap="rnd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30" name="Rectangle 310"/>
            <p:cNvSpPr/>
            <p:nvPr/>
          </p:nvSpPr>
          <p:spPr>
            <a:xfrm>
              <a:off x="1080770" y="2374011"/>
              <a:ext cx="9242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Rectangle 311"/>
            <p:cNvSpPr/>
            <p:nvPr/>
          </p:nvSpPr>
          <p:spPr>
            <a:xfrm>
              <a:off x="1150874" y="2374011"/>
              <a:ext cx="774689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Santiago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Rectangle 312"/>
            <p:cNvSpPr/>
            <p:nvPr/>
          </p:nvSpPr>
          <p:spPr>
            <a:xfrm>
              <a:off x="1733042" y="2374011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" name="Shape 3321"/>
            <p:cNvSpPr/>
            <p:nvPr/>
          </p:nvSpPr>
          <p:spPr>
            <a:xfrm>
              <a:off x="983615" y="1701165"/>
              <a:ext cx="892810" cy="373380"/>
            </a:xfrm>
            <a:custGeom>
              <a:avLst/>
              <a:gdLst/>
              <a:ahLst/>
              <a:cxnLst/>
              <a:rect l="0" t="0" r="0" b="0"/>
              <a:pathLst>
                <a:path w="892810" h="373380">
                  <a:moveTo>
                    <a:pt x="0" y="0"/>
                  </a:moveTo>
                  <a:lnTo>
                    <a:pt x="892810" y="0"/>
                  </a:lnTo>
                  <a:lnTo>
                    <a:pt x="892810" y="373380"/>
                  </a:lnTo>
                  <a:lnTo>
                    <a:pt x="0" y="373380"/>
                  </a:lnTo>
                  <a:lnTo>
                    <a:pt x="0" y="0"/>
                  </a:lnTo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34" name="Shape 314"/>
            <p:cNvSpPr/>
            <p:nvPr/>
          </p:nvSpPr>
          <p:spPr>
            <a:xfrm>
              <a:off x="983615" y="1701165"/>
              <a:ext cx="892810" cy="373380"/>
            </a:xfrm>
            <a:custGeom>
              <a:avLst/>
              <a:gdLst/>
              <a:ahLst/>
              <a:cxnLst/>
              <a:rect l="0" t="0" r="0" b="0"/>
              <a:pathLst>
                <a:path w="892810" h="373380">
                  <a:moveTo>
                    <a:pt x="0" y="373380"/>
                  </a:moveTo>
                  <a:lnTo>
                    <a:pt x="892810" y="373380"/>
                  </a:lnTo>
                  <a:lnTo>
                    <a:pt x="892810" y="0"/>
                  </a:lnTo>
                  <a:lnTo>
                    <a:pt x="0" y="0"/>
                  </a:lnTo>
                  <a:close/>
                </a:path>
              </a:pathLst>
            </a:custGeom>
            <a:ln w="9525" cap="rnd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35" name="Rectangle 315"/>
            <p:cNvSpPr/>
            <p:nvPr/>
          </p:nvSpPr>
          <p:spPr>
            <a:xfrm>
              <a:off x="1080770" y="1782699"/>
              <a:ext cx="9242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6" name="Rectangle 316"/>
            <p:cNvSpPr/>
            <p:nvPr/>
          </p:nvSpPr>
          <p:spPr>
            <a:xfrm>
              <a:off x="1150874" y="1782699"/>
              <a:ext cx="819687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Francisca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7" name="Rectangle 317"/>
            <p:cNvSpPr/>
            <p:nvPr/>
          </p:nvSpPr>
          <p:spPr>
            <a:xfrm>
              <a:off x="1766570" y="1782699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Shape 3322"/>
            <p:cNvSpPr/>
            <p:nvPr/>
          </p:nvSpPr>
          <p:spPr>
            <a:xfrm>
              <a:off x="4317365" y="2232660"/>
              <a:ext cx="814070" cy="373380"/>
            </a:xfrm>
            <a:custGeom>
              <a:avLst/>
              <a:gdLst/>
              <a:ahLst/>
              <a:cxnLst/>
              <a:rect l="0" t="0" r="0" b="0"/>
              <a:pathLst>
                <a:path w="814070" h="373380">
                  <a:moveTo>
                    <a:pt x="0" y="0"/>
                  </a:moveTo>
                  <a:lnTo>
                    <a:pt x="814070" y="0"/>
                  </a:lnTo>
                  <a:lnTo>
                    <a:pt x="814070" y="373380"/>
                  </a:lnTo>
                  <a:lnTo>
                    <a:pt x="0" y="373380"/>
                  </a:lnTo>
                  <a:lnTo>
                    <a:pt x="0" y="0"/>
                  </a:lnTo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39" name="Shape 319"/>
            <p:cNvSpPr/>
            <p:nvPr/>
          </p:nvSpPr>
          <p:spPr>
            <a:xfrm>
              <a:off x="4317365" y="2232660"/>
              <a:ext cx="814070" cy="373380"/>
            </a:xfrm>
            <a:custGeom>
              <a:avLst/>
              <a:gdLst/>
              <a:ahLst/>
              <a:cxnLst/>
              <a:rect l="0" t="0" r="0" b="0"/>
              <a:pathLst>
                <a:path w="814070" h="373380">
                  <a:moveTo>
                    <a:pt x="0" y="373380"/>
                  </a:moveTo>
                  <a:lnTo>
                    <a:pt x="814070" y="373380"/>
                  </a:lnTo>
                  <a:lnTo>
                    <a:pt x="814070" y="0"/>
                  </a:lnTo>
                  <a:lnTo>
                    <a:pt x="0" y="0"/>
                  </a:lnTo>
                  <a:close/>
                </a:path>
              </a:pathLst>
            </a:custGeom>
            <a:ln w="9525" cap="rnd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40" name="Rectangle 320"/>
            <p:cNvSpPr/>
            <p:nvPr/>
          </p:nvSpPr>
          <p:spPr>
            <a:xfrm>
              <a:off x="4414393" y="2314575"/>
              <a:ext cx="9242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" name="Rectangle 321"/>
            <p:cNvSpPr/>
            <p:nvPr/>
          </p:nvSpPr>
          <p:spPr>
            <a:xfrm>
              <a:off x="4484497" y="2314575"/>
              <a:ext cx="54422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perros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2" name="Rectangle 322"/>
            <p:cNvSpPr/>
            <p:nvPr/>
          </p:nvSpPr>
          <p:spPr>
            <a:xfrm>
              <a:off x="4894453" y="2314575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3" name="Rectangle 323"/>
            <p:cNvSpPr/>
            <p:nvPr/>
          </p:nvSpPr>
          <p:spPr>
            <a:xfrm>
              <a:off x="4927981" y="2314575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4" name="Shape 3323"/>
            <p:cNvSpPr/>
            <p:nvPr/>
          </p:nvSpPr>
          <p:spPr>
            <a:xfrm>
              <a:off x="4317365" y="1701165"/>
              <a:ext cx="673735" cy="373380"/>
            </a:xfrm>
            <a:custGeom>
              <a:avLst/>
              <a:gdLst/>
              <a:ahLst/>
              <a:cxnLst/>
              <a:rect l="0" t="0" r="0" b="0"/>
              <a:pathLst>
                <a:path w="673735" h="373380">
                  <a:moveTo>
                    <a:pt x="0" y="0"/>
                  </a:moveTo>
                  <a:lnTo>
                    <a:pt x="673735" y="0"/>
                  </a:lnTo>
                  <a:lnTo>
                    <a:pt x="673735" y="373380"/>
                  </a:lnTo>
                  <a:lnTo>
                    <a:pt x="0" y="373380"/>
                  </a:lnTo>
                  <a:lnTo>
                    <a:pt x="0" y="0"/>
                  </a:lnTo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45" name="Shape 325"/>
            <p:cNvSpPr/>
            <p:nvPr/>
          </p:nvSpPr>
          <p:spPr>
            <a:xfrm>
              <a:off x="4317365" y="1701165"/>
              <a:ext cx="673735" cy="373380"/>
            </a:xfrm>
            <a:custGeom>
              <a:avLst/>
              <a:gdLst/>
              <a:ahLst/>
              <a:cxnLst/>
              <a:rect l="0" t="0" r="0" b="0"/>
              <a:pathLst>
                <a:path w="673735" h="373380">
                  <a:moveTo>
                    <a:pt x="0" y="373380"/>
                  </a:moveTo>
                  <a:lnTo>
                    <a:pt x="673735" y="373380"/>
                  </a:lnTo>
                  <a:lnTo>
                    <a:pt x="673735" y="0"/>
                  </a:lnTo>
                  <a:lnTo>
                    <a:pt x="0" y="0"/>
                  </a:lnTo>
                  <a:close/>
                </a:path>
              </a:pathLst>
            </a:custGeom>
            <a:ln w="9525" cap="rnd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46" name="Rectangle 326"/>
            <p:cNvSpPr/>
            <p:nvPr/>
          </p:nvSpPr>
          <p:spPr>
            <a:xfrm>
              <a:off x="4414393" y="1782699"/>
              <a:ext cx="9242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7" name="Rectangle 327"/>
            <p:cNvSpPr/>
            <p:nvPr/>
          </p:nvSpPr>
          <p:spPr>
            <a:xfrm>
              <a:off x="4484497" y="1782699"/>
              <a:ext cx="410654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casa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8" name="Rectangle 328"/>
            <p:cNvSpPr/>
            <p:nvPr/>
          </p:nvSpPr>
          <p:spPr>
            <a:xfrm>
              <a:off x="4793869" y="1782699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9" name="Rectangle 329"/>
            <p:cNvSpPr/>
            <p:nvPr/>
          </p:nvSpPr>
          <p:spPr>
            <a:xfrm>
              <a:off x="4827397" y="1782699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CL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CL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50" name="Rectángulo 49"/>
          <p:cNvSpPr/>
          <p:nvPr/>
        </p:nvSpPr>
        <p:spPr>
          <a:xfrm>
            <a:off x="530118" y="746194"/>
            <a:ext cx="8141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latin typeface="Arial" panose="020B0604020202020204" pitchFamily="34" charset="0"/>
                <a:ea typeface="Arial" panose="020B0604020202020204" pitchFamily="34" charset="0"/>
              </a:rPr>
              <a:t>Escribe en cada casa al menos 10 sustantivos propios y 10 comunes según corresponda. </a:t>
            </a:r>
            <a:endParaRPr lang="es-CL" sz="1600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CL" sz="1600" b="1" dirty="0" smtClean="0">
                <a:latin typeface="Arial" panose="020B0604020202020204" pitchFamily="34" charset="0"/>
              </a:rPr>
              <a:t>EJEMPLOS: 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290272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oogle Shape;544;p39"/>
          <p:cNvGrpSpPr/>
          <p:nvPr/>
        </p:nvGrpSpPr>
        <p:grpSpPr>
          <a:xfrm rot="1790415">
            <a:off x="511762" y="4161219"/>
            <a:ext cx="754303" cy="751095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662419" y="686206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8319432" y="4221636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36;p36"/>
          <p:cNvGrpSpPr/>
          <p:nvPr/>
        </p:nvGrpSpPr>
        <p:grpSpPr>
          <a:xfrm rot="533694">
            <a:off x="8226106" y="1252354"/>
            <a:ext cx="527607" cy="1063282"/>
            <a:chOff x="3035825" y="238150"/>
            <a:chExt cx="3118850" cy="5059225"/>
          </a:xfrm>
        </p:grpSpPr>
        <p:sp>
          <p:nvSpPr>
            <p:cNvPr id="48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rgbClr val="70C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502;p38"/>
          <p:cNvSpPr txBox="1">
            <a:spLocks noGrp="1"/>
          </p:cNvSpPr>
          <p:nvPr>
            <p:ph type="ctrTitle"/>
          </p:nvPr>
        </p:nvSpPr>
        <p:spPr>
          <a:xfrm>
            <a:off x="123290" y="79703"/>
            <a:ext cx="7965732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              </a:t>
            </a:r>
            <a:r>
              <a:rPr lang="es-CL" dirty="0"/>
              <a:t> </a:t>
            </a:r>
            <a:r>
              <a:rPr lang="es-CL" b="1" u="sng" dirty="0" smtClean="0">
                <a:solidFill>
                  <a:schemeClr val="accent6">
                    <a:lumMod val="50000"/>
                  </a:schemeClr>
                </a:solidFill>
              </a:rPr>
              <a:t>Grupos consonánticos</a:t>
            </a:r>
            <a:r>
              <a:rPr lang="en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5" name="Google Shape;491;p37"/>
          <p:cNvSpPr txBox="1">
            <a:spLocks noGrp="1"/>
          </p:cNvSpPr>
          <p:nvPr>
            <p:ph type="subTitle" idx="1"/>
          </p:nvPr>
        </p:nvSpPr>
        <p:spPr>
          <a:xfrm>
            <a:off x="652732" y="992901"/>
            <a:ext cx="7708500" cy="3826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 smtClean="0">
                <a:solidFill>
                  <a:schemeClr val="accent6">
                    <a:lumMod val="50000"/>
                  </a:schemeClr>
                </a:solidFill>
              </a:rPr>
              <a:t>Repasaremos nuevamente los grupos consonánticos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8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 smtClean="0">
                <a:solidFill>
                  <a:schemeClr val="accent6">
                    <a:lumMod val="50000"/>
                  </a:schemeClr>
                </a:solidFill>
              </a:rPr>
              <a:t>“Actividad en clase”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1800" dirty="0" smtClean="0">
                <a:solidFill>
                  <a:schemeClr val="accent6">
                    <a:lumMod val="50000"/>
                  </a:schemeClr>
                </a:solidFill>
              </a:rPr>
              <a:t>- Responde las siguientes preguntas :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1800" dirty="0" smtClean="0">
                <a:solidFill>
                  <a:schemeClr val="accent6">
                    <a:lumMod val="50000"/>
                  </a:schemeClr>
                </a:solidFill>
              </a:rPr>
              <a:t>1.- ¿ Nombra los 13 grupos consonánticos pasados la clase anterior?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1800" dirty="0" smtClean="0">
                <a:solidFill>
                  <a:schemeClr val="accent6">
                    <a:lumMod val="50000"/>
                  </a:schemeClr>
                </a:solidFill>
              </a:rPr>
              <a:t>2.- Escribe una palabra con cada grupo consonántico.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s-ES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3200" dirty="0" smtClean="0"/>
              <a:t>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s-ES" sz="2400" dirty="0" smtClean="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0"/>
          <p:cNvSpPr txBox="1">
            <a:spLocks noGrp="1"/>
          </p:cNvSpPr>
          <p:nvPr>
            <p:ph type="ctrTitle"/>
          </p:nvPr>
        </p:nvSpPr>
        <p:spPr>
          <a:xfrm>
            <a:off x="609790" y="112857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u="sng" dirty="0" smtClean="0"/>
              <a:t>Los artículos </a:t>
            </a:r>
            <a:endParaRPr b="1" u="sng" dirty="0"/>
          </a:p>
        </p:txBody>
      </p:sp>
      <p:grpSp>
        <p:nvGrpSpPr>
          <p:cNvPr id="615" name="Google Shape;615;p40"/>
          <p:cNvGrpSpPr/>
          <p:nvPr/>
        </p:nvGrpSpPr>
        <p:grpSpPr>
          <a:xfrm rot="-148811" flipH="1">
            <a:off x="239544" y="306379"/>
            <a:ext cx="371396" cy="375435"/>
            <a:chOff x="2079900" y="3077638"/>
            <a:chExt cx="367775" cy="382800"/>
          </a:xfrm>
        </p:grpSpPr>
        <p:sp>
          <p:nvSpPr>
            <p:cNvPr id="616" name="Google Shape;616;p40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40"/>
          <p:cNvGrpSpPr/>
          <p:nvPr/>
        </p:nvGrpSpPr>
        <p:grpSpPr>
          <a:xfrm rot="148811">
            <a:off x="8690821" y="110572"/>
            <a:ext cx="371396" cy="375435"/>
            <a:chOff x="2079900" y="3077638"/>
            <a:chExt cx="367775" cy="382800"/>
          </a:xfrm>
        </p:grpSpPr>
        <p:sp>
          <p:nvSpPr>
            <p:cNvPr id="621" name="Google Shape;621;p40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514606" y="939808"/>
            <a:ext cx="7897874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1000"/>
              </a:lnSpc>
              <a:spcAft>
                <a:spcPts val="1045"/>
              </a:spcAft>
            </a:pPr>
            <a:r>
              <a:rPr lang="es-CL" sz="2000" dirty="0">
                <a:latin typeface="Arial" panose="020B0604020202020204" pitchFamily="34" charset="0"/>
                <a:ea typeface="Arial" panose="020B0604020202020204" pitchFamily="34" charset="0"/>
              </a:rPr>
              <a:t>¿Qué son? Son palabras que acompañan a los sustantivos y señalan si este es conocido o no. Los artículos siempre van delante del sustantivo y se clasifican en definidos e indefinidos.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66120" y="2202096"/>
            <a:ext cx="8216752" cy="133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1000"/>
              </a:lnSpc>
              <a:spcAft>
                <a:spcPts val="1775"/>
              </a:spcAft>
            </a:pPr>
            <a:r>
              <a:rPr lang="es-CL" sz="2000" dirty="0">
                <a:latin typeface="+mn-lt"/>
                <a:ea typeface="Arial" panose="020B0604020202020204" pitchFamily="34" charset="0"/>
              </a:rPr>
              <a:t>Los artículos definidos señalan algo conocido y que se puede identificar y son los siguientes: </a:t>
            </a:r>
          </a:p>
          <a:p>
            <a:pPr marR="1905" algn="just">
              <a:lnSpc>
                <a:spcPct val="107000"/>
              </a:lnSpc>
            </a:pPr>
            <a:r>
              <a:rPr lang="es-CL" sz="2000" b="1" dirty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LA        -       LAS      -        EL       -        LOS</a:t>
            </a:r>
            <a:r>
              <a:rPr lang="es-CL" sz="2000" b="1" dirty="0">
                <a:solidFill>
                  <a:srgbClr val="0070C0"/>
                </a:solidFill>
                <a:latin typeface="+mn-lt"/>
                <a:ea typeface="Cooper"/>
                <a:cs typeface="Cooper"/>
              </a:rPr>
              <a:t> </a:t>
            </a:r>
            <a:endParaRPr lang="es-CL" sz="2000" b="1" dirty="0">
              <a:solidFill>
                <a:srgbClr val="0070C0"/>
              </a:solidFill>
              <a:latin typeface="+mn-lt"/>
              <a:ea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8681" y="3504742"/>
            <a:ext cx="8595319" cy="1733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1700" marR="550545" indent="-2181225">
              <a:lnSpc>
                <a:spcPct val="187000"/>
              </a:lnSpc>
              <a:spcAft>
                <a:spcPts val="10"/>
              </a:spcAft>
            </a:pPr>
            <a:r>
              <a:rPr lang="es-CL" sz="2000" dirty="0">
                <a:latin typeface="Arial" panose="020B0604020202020204" pitchFamily="34" charset="0"/>
                <a:ea typeface="Arial" panose="020B0604020202020204" pitchFamily="34" charset="0"/>
              </a:rPr>
              <a:t>Los artículos indefinidos señalan que el sustantivo no es conocido y </a:t>
            </a:r>
            <a:r>
              <a:rPr lang="es-CL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no se pueden definir .</a:t>
            </a:r>
          </a:p>
          <a:p>
            <a:pPr marL="2171700" marR="550545" indent="-2181225">
              <a:lnSpc>
                <a:spcPct val="187000"/>
              </a:lnSpc>
              <a:spcAft>
                <a:spcPts val="10"/>
              </a:spcAft>
            </a:pPr>
            <a:r>
              <a:rPr lang="es-CL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Son </a:t>
            </a:r>
            <a:r>
              <a:rPr lang="es-CL" sz="2000" dirty="0">
                <a:latin typeface="Arial" panose="020B0604020202020204" pitchFamily="34" charset="0"/>
                <a:ea typeface="Arial" panose="020B0604020202020204" pitchFamily="34" charset="0"/>
              </a:rPr>
              <a:t>los siguientes:  </a:t>
            </a:r>
            <a:r>
              <a:rPr lang="es-CL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UNA      -        UNAS     -     UN      -     UNOS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42"/>
          <p:cNvGrpSpPr/>
          <p:nvPr/>
        </p:nvGrpSpPr>
        <p:grpSpPr>
          <a:xfrm rot="1765296" flipH="1">
            <a:off x="7554477" y="2769473"/>
            <a:ext cx="661771" cy="680768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325414" y="341674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36;p36"/>
          <p:cNvGrpSpPr/>
          <p:nvPr/>
        </p:nvGrpSpPr>
        <p:grpSpPr>
          <a:xfrm rot="533694">
            <a:off x="8508837" y="136468"/>
            <a:ext cx="425311" cy="1195224"/>
            <a:chOff x="3035825" y="238150"/>
            <a:chExt cx="3118850" cy="5059225"/>
          </a:xfrm>
        </p:grpSpPr>
        <p:sp>
          <p:nvSpPr>
            <p:cNvPr id="41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rgbClr val="70C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Picture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1605280" y="1097532"/>
            <a:ext cx="5818945" cy="3553666"/>
          </a:xfrm>
          <a:prstGeom prst="rect">
            <a:avLst/>
          </a:prstGeom>
        </p:spPr>
      </p:pic>
      <p:sp>
        <p:nvSpPr>
          <p:cNvPr id="58" name="Google Shape;589;p40"/>
          <p:cNvSpPr txBox="1">
            <a:spLocks noGrp="1"/>
          </p:cNvSpPr>
          <p:nvPr>
            <p:ph type="ctrTitle"/>
          </p:nvPr>
        </p:nvSpPr>
        <p:spPr>
          <a:xfrm>
            <a:off x="609790" y="112857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u="sng" dirty="0" smtClean="0">
                <a:solidFill>
                  <a:schemeClr val="accent6">
                    <a:lumMod val="50000"/>
                  </a:schemeClr>
                </a:solidFill>
              </a:rPr>
              <a:t>Ejemplos</a:t>
            </a:r>
            <a:r>
              <a:rPr lang="es-ES" b="1" u="sng" dirty="0" smtClean="0"/>
              <a:t> </a:t>
            </a:r>
            <a:endParaRPr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46"/>
          <p:cNvSpPr/>
          <p:nvPr/>
        </p:nvSpPr>
        <p:spPr>
          <a:xfrm>
            <a:off x="8417959" y="4607830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5" name="Google Shape;825;p46"/>
          <p:cNvGrpSpPr/>
          <p:nvPr/>
        </p:nvGrpSpPr>
        <p:grpSpPr>
          <a:xfrm rot="544829">
            <a:off x="23736" y="4815790"/>
            <a:ext cx="322982" cy="326452"/>
            <a:chOff x="2079900" y="3077638"/>
            <a:chExt cx="367775" cy="382800"/>
          </a:xfrm>
        </p:grpSpPr>
        <p:sp>
          <p:nvSpPr>
            <p:cNvPr id="826" name="Google Shape;826;p4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46"/>
          <p:cNvGrpSpPr/>
          <p:nvPr/>
        </p:nvGrpSpPr>
        <p:grpSpPr>
          <a:xfrm rot="148811">
            <a:off x="8567511" y="251959"/>
            <a:ext cx="371396" cy="375435"/>
            <a:chOff x="2079900" y="3077638"/>
            <a:chExt cx="367775" cy="382800"/>
          </a:xfrm>
        </p:grpSpPr>
        <p:sp>
          <p:nvSpPr>
            <p:cNvPr id="831" name="Google Shape;831;p4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2448196" y="130629"/>
            <a:ext cx="4562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>
                <a:solidFill>
                  <a:srgbClr val="0070C0"/>
                </a:solidFill>
                <a:latin typeface="Fredoka One" panose="020B0604020202020204" charset="0"/>
              </a:rPr>
              <a:t>Completa con artículos definidos</a:t>
            </a:r>
            <a:endParaRPr lang="es-CL" sz="2000" b="1" u="sng" dirty="0">
              <a:solidFill>
                <a:srgbClr val="0070C0"/>
              </a:solidFill>
              <a:latin typeface="Fredoka One" panose="020B0604020202020204" charset="0"/>
            </a:endParaRPr>
          </a:p>
        </p:txBody>
      </p:sp>
      <p:pic>
        <p:nvPicPr>
          <p:cNvPr id="1026" name="Picture 2" descr="Casa amarilla Gratis Dibujos Animados Imágene｜Illustoon 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26" y="1383789"/>
            <a:ext cx="1190702" cy="112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2448196" y="635254"/>
            <a:ext cx="4457788" cy="5479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EL – LOS – LAS – LA   </a:t>
            </a:r>
            <a:endParaRPr lang="es-CL" sz="2800" b="1" dirty="0"/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627311" y="2286000"/>
            <a:ext cx="1272609" cy="101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V="1">
            <a:off x="4335711" y="2424314"/>
            <a:ext cx="1272609" cy="101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strella de 5 puntas 4"/>
          <p:cNvSpPr/>
          <p:nvPr/>
        </p:nvSpPr>
        <p:spPr>
          <a:xfrm rot="20062612">
            <a:off x="-403849" y="-308273"/>
            <a:ext cx="2186518" cy="1678022"/>
          </a:xfrm>
          <a:prstGeom prst="star5">
            <a:avLst>
              <a:gd name="adj" fmla="val 2620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ACTIVIDAD</a:t>
            </a:r>
            <a:endParaRPr lang="es-CL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326" y="1383789"/>
            <a:ext cx="1103154" cy="11210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986" y="3359020"/>
            <a:ext cx="1568814" cy="12637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726" y="3196615"/>
            <a:ext cx="1485900" cy="1400175"/>
          </a:xfrm>
          <a:prstGeom prst="rect">
            <a:avLst/>
          </a:prstGeom>
        </p:spPr>
      </p:pic>
      <p:cxnSp>
        <p:nvCxnSpPr>
          <p:cNvPr id="30" name="Conector recto 29"/>
          <p:cNvCxnSpPr/>
          <p:nvPr/>
        </p:nvCxnSpPr>
        <p:spPr>
          <a:xfrm flipV="1">
            <a:off x="571183" y="4586630"/>
            <a:ext cx="1272609" cy="101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V="1">
            <a:off x="4335711" y="4415674"/>
            <a:ext cx="1272609" cy="101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448196" y="130629"/>
            <a:ext cx="4562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>
                <a:solidFill>
                  <a:srgbClr val="0070C0"/>
                </a:solidFill>
                <a:latin typeface="Fredoka One" panose="020B0604020202020204" charset="0"/>
              </a:rPr>
              <a:t>Completa con artículos indefinidos</a:t>
            </a:r>
            <a:endParaRPr lang="es-CL" sz="2000" b="1" u="sng" dirty="0">
              <a:solidFill>
                <a:srgbClr val="0070C0"/>
              </a:solidFill>
              <a:latin typeface="Fredoka One" panose="020B060402020202020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2275410" y="635254"/>
            <a:ext cx="4907644" cy="5479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UNAS – UNA – UNOS – UN   </a:t>
            </a:r>
            <a:endParaRPr lang="es-CL" sz="2800" b="1" dirty="0"/>
          </a:p>
        </p:txBody>
      </p:sp>
      <p:pic>
        <p:nvPicPr>
          <p:cNvPr id="2054" name="Picture 6" descr="ᐈ Canasta con manzanas para dibujar dibujos de stock, vectores manzanas en  canasta | descargar en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27" y="1540033"/>
            <a:ext cx="1937385" cy="119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ᐈ Manzana vector de stock, vectores dibujo de una manzana | descargar en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71" y="1595552"/>
            <a:ext cx="1091366" cy="108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cto 14"/>
          <p:cNvCxnSpPr/>
          <p:nvPr/>
        </p:nvCxnSpPr>
        <p:spPr>
          <a:xfrm flipV="1">
            <a:off x="556191" y="2550160"/>
            <a:ext cx="1272609" cy="101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5026591" y="2540000"/>
            <a:ext cx="1272609" cy="101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8" name="Picture 10" descr="Dos niños pequeños caminaron juntos a la escuela | Vector Prem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73" y="3332912"/>
            <a:ext cx="1179892" cy="14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39 ideas de FIGURAS DE NIÑOS | niños, figuras de, figuri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21" y="3332912"/>
            <a:ext cx="799465" cy="14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ector recto 19"/>
          <p:cNvCxnSpPr/>
          <p:nvPr/>
        </p:nvCxnSpPr>
        <p:spPr>
          <a:xfrm flipV="1">
            <a:off x="5026591" y="4338320"/>
            <a:ext cx="1272609" cy="101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556190" y="4357125"/>
            <a:ext cx="1272609" cy="101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664400"/>
      </p:ext>
    </p:extLst>
  </p:cSld>
  <p:clrMapOvr>
    <a:masterClrMapping/>
  </p:clrMapOvr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378</Words>
  <Application>Microsoft Office PowerPoint</Application>
  <PresentationFormat>Presentación en pantalla (16:9)</PresentationFormat>
  <Paragraphs>76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Fredoka One</vt:lpstr>
      <vt:lpstr>Wingdings</vt:lpstr>
      <vt:lpstr>Times New Roman</vt:lpstr>
      <vt:lpstr>Cooper</vt:lpstr>
      <vt:lpstr>Antic Slab</vt:lpstr>
      <vt:lpstr>Calibri</vt:lpstr>
      <vt:lpstr>Nunito</vt:lpstr>
      <vt:lpstr>Franklin Gothic Book</vt:lpstr>
      <vt:lpstr>Elementary School Weekly Planner by Slidesgo</vt:lpstr>
      <vt:lpstr>Lenguaje  4° básico </vt:lpstr>
      <vt:lpstr>Objetivo: Repasando contenidos.</vt:lpstr>
      <vt:lpstr>                 ¡Juguemos con los sustantivos! </vt:lpstr>
      <vt:lpstr>Actividad en clases</vt:lpstr>
      <vt:lpstr>               Grupos consonánticos </vt:lpstr>
      <vt:lpstr>Los artículos </vt:lpstr>
      <vt:lpstr>Ejemplos </vt:lpstr>
      <vt:lpstr>Presentación de PowerPoint</vt:lpstr>
      <vt:lpstr>Presentación de PowerPoint</vt:lpstr>
      <vt:lpstr> ¡ DESAFIO !</vt:lpstr>
      <vt:lpstr>Nos vemos la próxima clase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Weekly Planner</dc:title>
  <dc:creator>Elizabeth Soto Ordenes</dc:creator>
  <cp:lastModifiedBy>HP</cp:lastModifiedBy>
  <cp:revision>46</cp:revision>
  <dcterms:modified xsi:type="dcterms:W3CDTF">2021-03-24T16:34:33Z</dcterms:modified>
</cp:coreProperties>
</file>