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1" r:id="rId5"/>
    <p:sldId id="259" r:id="rId6"/>
    <p:sldId id="262" r:id="rId7"/>
    <p:sldId id="263" r:id="rId8"/>
    <p:sldId id="264" r:id="rId9"/>
    <p:sldId id="265" r:id="rId10"/>
    <p:sldId id="266" r:id="rId11"/>
    <p:sldId id="267" r:id="rId1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0" d="100"/>
          <a:sy n="60" d="100"/>
        </p:scale>
        <p:origin x="-1008" y="-5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6" indent="0" algn="ctr">
              <a:buNone/>
              <a:defRPr sz="2000"/>
            </a:lvl2pPr>
            <a:lvl3pPr marL="914411" indent="0" algn="ctr">
              <a:buNone/>
              <a:defRPr sz="1800"/>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es-ES" smtClean="0"/>
              <a:t>Haga clic para editar el estilo de subtítulo del patrón</a:t>
            </a:r>
            <a:endParaRPr lang="es-CL"/>
          </a:p>
        </p:txBody>
      </p:sp>
      <p:sp>
        <p:nvSpPr>
          <p:cNvPr id="4" name="Marcador de fecha 3"/>
          <p:cNvSpPr>
            <a:spLocks noGrp="1"/>
          </p:cNvSpPr>
          <p:nvPr>
            <p:ph type="dt" sz="half" idx="10"/>
          </p:nvPr>
        </p:nvSpPr>
        <p:spPr/>
        <p:txBody>
          <a:bodyPr/>
          <a:lstStyle/>
          <a:p>
            <a:fld id="{43547B3C-C64B-4E8E-BC07-18A4E2208659}" type="datetimeFigureOut">
              <a:rPr lang="es-CL" smtClean="0"/>
              <a:t>19-03-2021</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66D19BD2-82AC-4A0A-A457-A0A941CDBB90}" type="slidenum">
              <a:rPr lang="es-CL" smtClean="0"/>
              <a:t>‹Nº›</a:t>
            </a:fld>
            <a:endParaRPr lang="es-CL"/>
          </a:p>
        </p:txBody>
      </p:sp>
    </p:spTree>
    <p:extLst>
      <p:ext uri="{BB962C8B-B14F-4D97-AF65-F5344CB8AC3E}">
        <p14:creationId xmlns:p14="http://schemas.microsoft.com/office/powerpoint/2010/main" val="1040283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43547B3C-C64B-4E8E-BC07-18A4E2208659}" type="datetimeFigureOut">
              <a:rPr lang="es-CL" smtClean="0"/>
              <a:t>19-03-2021</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66D19BD2-82AC-4A0A-A457-A0A941CDBB90}" type="slidenum">
              <a:rPr lang="es-CL" smtClean="0"/>
              <a:t>‹Nº›</a:t>
            </a:fld>
            <a:endParaRPr lang="es-CL"/>
          </a:p>
        </p:txBody>
      </p:sp>
    </p:spTree>
    <p:extLst>
      <p:ext uri="{BB962C8B-B14F-4D97-AF65-F5344CB8AC3E}">
        <p14:creationId xmlns:p14="http://schemas.microsoft.com/office/powerpoint/2010/main" val="1298082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899" y="365125"/>
            <a:ext cx="2628900" cy="5811838"/>
          </a:xfrm>
        </p:spPr>
        <p:txBody>
          <a:bodyPr vert="eaVert"/>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a:xfrm>
            <a:off x="838199"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43547B3C-C64B-4E8E-BC07-18A4E2208659}" type="datetimeFigureOut">
              <a:rPr lang="es-CL" smtClean="0"/>
              <a:t>19-03-2021</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66D19BD2-82AC-4A0A-A457-A0A941CDBB90}" type="slidenum">
              <a:rPr lang="es-CL" smtClean="0"/>
              <a:t>‹Nº›</a:t>
            </a:fld>
            <a:endParaRPr lang="es-CL"/>
          </a:p>
        </p:txBody>
      </p:sp>
    </p:spTree>
    <p:extLst>
      <p:ext uri="{BB962C8B-B14F-4D97-AF65-F5344CB8AC3E}">
        <p14:creationId xmlns:p14="http://schemas.microsoft.com/office/powerpoint/2010/main" val="1104929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43547B3C-C64B-4E8E-BC07-18A4E2208659}" type="datetimeFigureOut">
              <a:rPr lang="es-CL" smtClean="0"/>
              <a:t>19-03-2021</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66D19BD2-82AC-4A0A-A457-A0A941CDBB90}" type="slidenum">
              <a:rPr lang="es-CL" smtClean="0"/>
              <a:t>‹Nº›</a:t>
            </a:fld>
            <a:endParaRPr lang="es-CL"/>
          </a:p>
        </p:txBody>
      </p:sp>
    </p:spTree>
    <p:extLst>
      <p:ext uri="{BB962C8B-B14F-4D97-AF65-F5344CB8AC3E}">
        <p14:creationId xmlns:p14="http://schemas.microsoft.com/office/powerpoint/2010/main" val="3687984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2" y="1709738"/>
            <a:ext cx="10515600" cy="2852737"/>
          </a:xfrm>
        </p:spPr>
        <p:txBody>
          <a:bodyPr anchor="b"/>
          <a:lstStyle>
            <a:lvl1pPr>
              <a:defRPr sz="6000"/>
            </a:lvl1p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206" indent="0">
              <a:buNone/>
              <a:defRPr sz="2000">
                <a:solidFill>
                  <a:schemeClr val="tx1">
                    <a:tint val="75000"/>
                  </a:schemeClr>
                </a:solidFill>
              </a:defRPr>
            </a:lvl2pPr>
            <a:lvl3pPr marL="914411" indent="0">
              <a:buNone/>
              <a:defRPr sz="1800">
                <a:solidFill>
                  <a:schemeClr val="tx1">
                    <a:tint val="75000"/>
                  </a:schemeClr>
                </a:solidFill>
              </a:defRPr>
            </a:lvl3pPr>
            <a:lvl4pPr marL="1371617" indent="0">
              <a:buNone/>
              <a:defRPr sz="1600">
                <a:solidFill>
                  <a:schemeClr val="tx1">
                    <a:tint val="75000"/>
                  </a:schemeClr>
                </a:solidFill>
              </a:defRPr>
            </a:lvl4pPr>
            <a:lvl5pPr marL="1828823" indent="0">
              <a:buNone/>
              <a:defRPr sz="1600">
                <a:solidFill>
                  <a:schemeClr val="tx1">
                    <a:tint val="75000"/>
                  </a:schemeClr>
                </a:solidFill>
              </a:defRPr>
            </a:lvl5pPr>
            <a:lvl6pPr marL="2286029" indent="0">
              <a:buNone/>
              <a:defRPr sz="1600">
                <a:solidFill>
                  <a:schemeClr val="tx1">
                    <a:tint val="75000"/>
                  </a:schemeClr>
                </a:solidFill>
              </a:defRPr>
            </a:lvl6pPr>
            <a:lvl7pPr marL="2743234" indent="0">
              <a:buNone/>
              <a:defRPr sz="1600">
                <a:solidFill>
                  <a:schemeClr val="tx1">
                    <a:tint val="75000"/>
                  </a:schemeClr>
                </a:solidFill>
              </a:defRPr>
            </a:lvl7pPr>
            <a:lvl8pPr marL="3200440" indent="0">
              <a:buNone/>
              <a:defRPr sz="1600">
                <a:solidFill>
                  <a:schemeClr val="tx1">
                    <a:tint val="75000"/>
                  </a:schemeClr>
                </a:solidFill>
              </a:defRPr>
            </a:lvl8pPr>
            <a:lvl9pPr marL="3657646"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43547B3C-C64B-4E8E-BC07-18A4E2208659}" type="datetimeFigureOut">
              <a:rPr lang="es-CL" smtClean="0"/>
              <a:t>19-03-2021</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66D19BD2-82AC-4A0A-A457-A0A941CDBB90}" type="slidenum">
              <a:rPr lang="es-CL" smtClean="0"/>
              <a:t>‹Nº›</a:t>
            </a:fld>
            <a:endParaRPr lang="es-CL"/>
          </a:p>
        </p:txBody>
      </p:sp>
    </p:spTree>
    <p:extLst>
      <p:ext uri="{BB962C8B-B14F-4D97-AF65-F5344CB8AC3E}">
        <p14:creationId xmlns:p14="http://schemas.microsoft.com/office/powerpoint/2010/main" val="269642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sz="half" idx="1"/>
          </p:nvPr>
        </p:nvSpPr>
        <p:spPr>
          <a:xfrm>
            <a:off x="838201"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contenido 3"/>
          <p:cNvSpPr>
            <a:spLocks noGrp="1"/>
          </p:cNvSpPr>
          <p:nvPr>
            <p:ph sz="half" idx="2"/>
          </p:nvPr>
        </p:nvSpPr>
        <p:spPr>
          <a:xfrm>
            <a:off x="6172201"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fecha 4"/>
          <p:cNvSpPr>
            <a:spLocks noGrp="1"/>
          </p:cNvSpPr>
          <p:nvPr>
            <p:ph type="dt" sz="half" idx="10"/>
          </p:nvPr>
        </p:nvSpPr>
        <p:spPr/>
        <p:txBody>
          <a:bodyPr/>
          <a:lstStyle/>
          <a:p>
            <a:fld id="{43547B3C-C64B-4E8E-BC07-18A4E2208659}" type="datetimeFigureOut">
              <a:rPr lang="es-CL" smtClean="0"/>
              <a:t>19-03-2021</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66D19BD2-82AC-4A0A-A457-A0A941CDBB90}" type="slidenum">
              <a:rPr lang="es-CL" smtClean="0"/>
              <a:t>‹Nº›</a:t>
            </a:fld>
            <a:endParaRPr lang="es-CL"/>
          </a:p>
        </p:txBody>
      </p:sp>
    </p:spTree>
    <p:extLst>
      <p:ext uri="{BB962C8B-B14F-4D97-AF65-F5344CB8AC3E}">
        <p14:creationId xmlns:p14="http://schemas.microsoft.com/office/powerpoint/2010/main" val="2771547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9" y="365125"/>
            <a:ext cx="10515600" cy="1325563"/>
          </a:xfrm>
        </p:spPr>
        <p:txBody>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9789" y="1681163"/>
            <a:ext cx="5157787" cy="823912"/>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9" y="2505076"/>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texto 4"/>
          <p:cNvSpPr>
            <a:spLocks noGrp="1"/>
          </p:cNvSpPr>
          <p:nvPr>
            <p:ph type="body" sz="quarter" idx="3"/>
          </p:nvPr>
        </p:nvSpPr>
        <p:spPr>
          <a:xfrm>
            <a:off x="6172202" y="1681163"/>
            <a:ext cx="5183188" cy="823912"/>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2" y="2505076"/>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Marcador de fecha 6"/>
          <p:cNvSpPr>
            <a:spLocks noGrp="1"/>
          </p:cNvSpPr>
          <p:nvPr>
            <p:ph type="dt" sz="half" idx="10"/>
          </p:nvPr>
        </p:nvSpPr>
        <p:spPr/>
        <p:txBody>
          <a:bodyPr/>
          <a:lstStyle/>
          <a:p>
            <a:fld id="{43547B3C-C64B-4E8E-BC07-18A4E2208659}" type="datetimeFigureOut">
              <a:rPr lang="es-CL" smtClean="0"/>
              <a:t>19-03-2021</a:t>
            </a:fld>
            <a:endParaRPr lang="es-CL"/>
          </a:p>
        </p:txBody>
      </p:sp>
      <p:sp>
        <p:nvSpPr>
          <p:cNvPr id="8" name="Marcador de pie de página 7"/>
          <p:cNvSpPr>
            <a:spLocks noGrp="1"/>
          </p:cNvSpPr>
          <p:nvPr>
            <p:ph type="ftr" sz="quarter" idx="11"/>
          </p:nvPr>
        </p:nvSpPr>
        <p:spPr/>
        <p:txBody>
          <a:bodyPr/>
          <a:lstStyle/>
          <a:p>
            <a:endParaRPr lang="es-CL"/>
          </a:p>
        </p:txBody>
      </p:sp>
      <p:sp>
        <p:nvSpPr>
          <p:cNvPr id="9" name="Marcador de número de diapositiva 8"/>
          <p:cNvSpPr>
            <a:spLocks noGrp="1"/>
          </p:cNvSpPr>
          <p:nvPr>
            <p:ph type="sldNum" sz="quarter" idx="12"/>
          </p:nvPr>
        </p:nvSpPr>
        <p:spPr/>
        <p:txBody>
          <a:bodyPr/>
          <a:lstStyle/>
          <a:p>
            <a:fld id="{66D19BD2-82AC-4A0A-A457-A0A941CDBB90}" type="slidenum">
              <a:rPr lang="es-CL" smtClean="0"/>
              <a:t>‹Nº›</a:t>
            </a:fld>
            <a:endParaRPr lang="es-CL"/>
          </a:p>
        </p:txBody>
      </p:sp>
    </p:spTree>
    <p:extLst>
      <p:ext uri="{BB962C8B-B14F-4D97-AF65-F5344CB8AC3E}">
        <p14:creationId xmlns:p14="http://schemas.microsoft.com/office/powerpoint/2010/main" val="1222903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fecha 2"/>
          <p:cNvSpPr>
            <a:spLocks noGrp="1"/>
          </p:cNvSpPr>
          <p:nvPr>
            <p:ph type="dt" sz="half" idx="10"/>
          </p:nvPr>
        </p:nvSpPr>
        <p:spPr/>
        <p:txBody>
          <a:bodyPr/>
          <a:lstStyle/>
          <a:p>
            <a:fld id="{43547B3C-C64B-4E8E-BC07-18A4E2208659}" type="datetimeFigureOut">
              <a:rPr lang="es-CL" smtClean="0"/>
              <a:t>19-03-2021</a:t>
            </a:fld>
            <a:endParaRPr lang="es-CL"/>
          </a:p>
        </p:txBody>
      </p:sp>
      <p:sp>
        <p:nvSpPr>
          <p:cNvPr id="4" name="Marcador de pie de página 3"/>
          <p:cNvSpPr>
            <a:spLocks noGrp="1"/>
          </p:cNvSpPr>
          <p:nvPr>
            <p:ph type="ftr" sz="quarter" idx="11"/>
          </p:nvPr>
        </p:nvSpPr>
        <p:spPr/>
        <p:txBody>
          <a:bodyPr/>
          <a:lstStyle/>
          <a:p>
            <a:endParaRPr lang="es-CL"/>
          </a:p>
        </p:txBody>
      </p:sp>
      <p:sp>
        <p:nvSpPr>
          <p:cNvPr id="5" name="Marcador de número de diapositiva 4"/>
          <p:cNvSpPr>
            <a:spLocks noGrp="1"/>
          </p:cNvSpPr>
          <p:nvPr>
            <p:ph type="sldNum" sz="quarter" idx="12"/>
          </p:nvPr>
        </p:nvSpPr>
        <p:spPr/>
        <p:txBody>
          <a:bodyPr/>
          <a:lstStyle/>
          <a:p>
            <a:fld id="{66D19BD2-82AC-4A0A-A457-A0A941CDBB90}" type="slidenum">
              <a:rPr lang="es-CL" smtClean="0"/>
              <a:t>‹Nº›</a:t>
            </a:fld>
            <a:endParaRPr lang="es-CL"/>
          </a:p>
        </p:txBody>
      </p:sp>
    </p:spTree>
    <p:extLst>
      <p:ext uri="{BB962C8B-B14F-4D97-AF65-F5344CB8AC3E}">
        <p14:creationId xmlns:p14="http://schemas.microsoft.com/office/powerpoint/2010/main" val="1514249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3547B3C-C64B-4E8E-BC07-18A4E2208659}" type="datetimeFigureOut">
              <a:rPr lang="es-CL" smtClean="0"/>
              <a:t>19-03-2021</a:t>
            </a:fld>
            <a:endParaRPr lang="es-CL"/>
          </a:p>
        </p:txBody>
      </p:sp>
      <p:sp>
        <p:nvSpPr>
          <p:cNvPr id="3" name="Marcador de pie de página 2"/>
          <p:cNvSpPr>
            <a:spLocks noGrp="1"/>
          </p:cNvSpPr>
          <p:nvPr>
            <p:ph type="ftr" sz="quarter" idx="11"/>
          </p:nvPr>
        </p:nvSpPr>
        <p:spPr/>
        <p:txBody>
          <a:bodyPr/>
          <a:lstStyle/>
          <a:p>
            <a:endParaRPr lang="es-CL"/>
          </a:p>
        </p:txBody>
      </p:sp>
      <p:sp>
        <p:nvSpPr>
          <p:cNvPr id="4" name="Marcador de número de diapositiva 3"/>
          <p:cNvSpPr>
            <a:spLocks noGrp="1"/>
          </p:cNvSpPr>
          <p:nvPr>
            <p:ph type="sldNum" sz="quarter" idx="12"/>
          </p:nvPr>
        </p:nvSpPr>
        <p:spPr/>
        <p:txBody>
          <a:bodyPr/>
          <a:lstStyle/>
          <a:p>
            <a:fld id="{66D19BD2-82AC-4A0A-A457-A0A941CDBB90}" type="slidenum">
              <a:rPr lang="es-CL" smtClean="0"/>
              <a:t>‹Nº›</a:t>
            </a:fld>
            <a:endParaRPr lang="es-CL"/>
          </a:p>
        </p:txBody>
      </p:sp>
    </p:spTree>
    <p:extLst>
      <p:ext uri="{BB962C8B-B14F-4D97-AF65-F5344CB8AC3E}">
        <p14:creationId xmlns:p14="http://schemas.microsoft.com/office/powerpoint/2010/main" val="996843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90" y="457200"/>
            <a:ext cx="3932236" cy="1600200"/>
          </a:xfrm>
        </p:spPr>
        <p:txBody>
          <a:bodyPr anchor="b"/>
          <a:lstStyle>
            <a:lvl1pPr>
              <a:defRPr sz="3200"/>
            </a:lvl1pPr>
          </a:lstStyle>
          <a:p>
            <a:r>
              <a:rPr lang="es-ES" smtClean="0"/>
              <a:t>Haga clic para modificar el estilo de título del patrón</a:t>
            </a:r>
            <a:endParaRPr lang="es-CL"/>
          </a:p>
        </p:txBody>
      </p:sp>
      <p:sp>
        <p:nvSpPr>
          <p:cNvPr id="3" name="Marcador de contenido 2"/>
          <p:cNvSpPr>
            <a:spLocks noGrp="1"/>
          </p:cNvSpPr>
          <p:nvPr>
            <p:ph idx="1"/>
          </p:nvPr>
        </p:nvSpPr>
        <p:spPr>
          <a:xfrm>
            <a:off x="5183188"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texto 3"/>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0"/>
            </a:lvl2pPr>
            <a:lvl3pPr marL="914411" indent="0">
              <a:buNone/>
              <a:defRPr sz="1200"/>
            </a:lvl3pPr>
            <a:lvl4pPr marL="1371617" indent="0">
              <a:buNone/>
              <a:defRPr sz="1000"/>
            </a:lvl4pPr>
            <a:lvl5pPr marL="1828823" indent="0">
              <a:buNone/>
              <a:defRPr sz="1000"/>
            </a:lvl5pPr>
            <a:lvl6pPr marL="2286029" indent="0">
              <a:buNone/>
              <a:defRPr sz="1000"/>
            </a:lvl6pPr>
            <a:lvl7pPr marL="2743234" indent="0">
              <a:buNone/>
              <a:defRPr sz="1000"/>
            </a:lvl7pPr>
            <a:lvl8pPr marL="3200440" indent="0">
              <a:buNone/>
              <a:defRPr sz="1000"/>
            </a:lvl8pPr>
            <a:lvl9pPr marL="3657646"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43547B3C-C64B-4E8E-BC07-18A4E2208659}" type="datetimeFigureOut">
              <a:rPr lang="es-CL" smtClean="0"/>
              <a:t>19-03-2021</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66D19BD2-82AC-4A0A-A457-A0A941CDBB90}" type="slidenum">
              <a:rPr lang="es-CL" smtClean="0"/>
              <a:t>‹Nº›</a:t>
            </a:fld>
            <a:endParaRPr lang="es-CL"/>
          </a:p>
        </p:txBody>
      </p:sp>
    </p:spTree>
    <p:extLst>
      <p:ext uri="{BB962C8B-B14F-4D97-AF65-F5344CB8AC3E}">
        <p14:creationId xmlns:p14="http://schemas.microsoft.com/office/powerpoint/2010/main" val="3734744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90" y="457200"/>
            <a:ext cx="3932236" cy="1600200"/>
          </a:xfrm>
        </p:spPr>
        <p:txBody>
          <a:bodyPr anchor="b"/>
          <a:lstStyle>
            <a:lvl1pPr>
              <a:defRPr sz="3200"/>
            </a:lvl1pPr>
          </a:lstStyle>
          <a:p>
            <a:r>
              <a:rPr lang="es-ES" smtClean="0"/>
              <a:t>Haga clic para modificar el estilo de título del patrón</a:t>
            </a:r>
            <a:endParaRPr lang="es-CL"/>
          </a:p>
        </p:txBody>
      </p:sp>
      <p:sp>
        <p:nvSpPr>
          <p:cNvPr id="3" name="Marcador de posición de imagen 2"/>
          <p:cNvSpPr>
            <a:spLocks noGrp="1"/>
          </p:cNvSpPr>
          <p:nvPr>
            <p:ph type="pic" idx="1"/>
          </p:nvPr>
        </p:nvSpPr>
        <p:spPr>
          <a:xfrm>
            <a:off x="5183188" y="987425"/>
            <a:ext cx="6172201" cy="4873625"/>
          </a:xfrm>
        </p:spPr>
        <p:txBody>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endParaRPr lang="es-CL"/>
          </a:p>
        </p:txBody>
      </p:sp>
      <p:sp>
        <p:nvSpPr>
          <p:cNvPr id="4" name="Marcador de texto 3"/>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0"/>
            </a:lvl2pPr>
            <a:lvl3pPr marL="914411" indent="0">
              <a:buNone/>
              <a:defRPr sz="1200"/>
            </a:lvl3pPr>
            <a:lvl4pPr marL="1371617" indent="0">
              <a:buNone/>
              <a:defRPr sz="1000"/>
            </a:lvl4pPr>
            <a:lvl5pPr marL="1828823" indent="0">
              <a:buNone/>
              <a:defRPr sz="1000"/>
            </a:lvl5pPr>
            <a:lvl6pPr marL="2286029" indent="0">
              <a:buNone/>
              <a:defRPr sz="1000"/>
            </a:lvl6pPr>
            <a:lvl7pPr marL="2743234" indent="0">
              <a:buNone/>
              <a:defRPr sz="1000"/>
            </a:lvl7pPr>
            <a:lvl8pPr marL="3200440" indent="0">
              <a:buNone/>
              <a:defRPr sz="1000"/>
            </a:lvl8pPr>
            <a:lvl9pPr marL="3657646"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43547B3C-C64B-4E8E-BC07-18A4E2208659}" type="datetimeFigureOut">
              <a:rPr lang="es-CL" smtClean="0"/>
              <a:t>19-03-2021</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66D19BD2-82AC-4A0A-A457-A0A941CDBB90}" type="slidenum">
              <a:rPr lang="es-CL" smtClean="0"/>
              <a:t>‹Nº›</a:t>
            </a:fld>
            <a:endParaRPr lang="es-CL"/>
          </a:p>
        </p:txBody>
      </p:sp>
    </p:spTree>
    <p:extLst>
      <p:ext uri="{BB962C8B-B14F-4D97-AF65-F5344CB8AC3E}">
        <p14:creationId xmlns:p14="http://schemas.microsoft.com/office/powerpoint/2010/main" val="286030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B0F0"/>
            </a:gs>
            <a:gs pos="35000">
              <a:schemeClr val="accent2">
                <a:lumMod val="0"/>
                <a:lumOff val="100000"/>
              </a:schemeClr>
            </a:gs>
            <a:gs pos="100000">
              <a:schemeClr val="accent2">
                <a:lumMod val="100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2"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547B3C-C64B-4E8E-BC07-18A4E2208659}" type="datetimeFigureOut">
              <a:rPr lang="es-CL" smtClean="0"/>
              <a:t>19-03-2021</a:t>
            </a:fld>
            <a:endParaRPr lang="es-CL"/>
          </a:p>
        </p:txBody>
      </p:sp>
      <p:sp>
        <p:nvSpPr>
          <p:cNvPr id="5" name="Marcador de pie de página 4"/>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D19BD2-82AC-4A0A-A457-A0A941CDBB90}" type="slidenum">
              <a:rPr lang="es-CL" smtClean="0"/>
              <a:t>‹Nº›</a:t>
            </a:fld>
            <a:endParaRPr lang="es-CL"/>
          </a:p>
        </p:txBody>
      </p:sp>
    </p:spTree>
    <p:extLst>
      <p:ext uri="{BB962C8B-B14F-4D97-AF65-F5344CB8AC3E}">
        <p14:creationId xmlns:p14="http://schemas.microsoft.com/office/powerpoint/2010/main" val="3389099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1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3" indent="-228603" algn="l" defTabSz="914411"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8" indent="-228603"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4" indent="-228603"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0"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26"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32"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37"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43"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48" indent="-228603" algn="l" defTabSz="91441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11" rtl="0" eaLnBrk="1" latinLnBrk="0" hangingPunct="1">
        <a:defRPr sz="1800" kern="1200">
          <a:solidFill>
            <a:schemeClr val="tx1"/>
          </a:solidFill>
          <a:latin typeface="+mn-lt"/>
          <a:ea typeface="+mn-ea"/>
          <a:cs typeface="+mn-cs"/>
        </a:defRPr>
      </a:lvl1pPr>
      <a:lvl2pPr marL="457206" algn="l" defTabSz="914411" rtl="0" eaLnBrk="1" latinLnBrk="0" hangingPunct="1">
        <a:defRPr sz="1800" kern="1200">
          <a:solidFill>
            <a:schemeClr val="tx1"/>
          </a:solidFill>
          <a:latin typeface="+mn-lt"/>
          <a:ea typeface="+mn-ea"/>
          <a:cs typeface="+mn-cs"/>
        </a:defRPr>
      </a:lvl2pPr>
      <a:lvl3pPr marL="914411" algn="l" defTabSz="914411" rtl="0" eaLnBrk="1" latinLnBrk="0" hangingPunct="1">
        <a:defRPr sz="1800" kern="1200">
          <a:solidFill>
            <a:schemeClr val="tx1"/>
          </a:solidFill>
          <a:latin typeface="+mn-lt"/>
          <a:ea typeface="+mn-ea"/>
          <a:cs typeface="+mn-cs"/>
        </a:defRPr>
      </a:lvl3pPr>
      <a:lvl4pPr marL="1371617" algn="l" defTabSz="914411" rtl="0" eaLnBrk="1" latinLnBrk="0" hangingPunct="1">
        <a:defRPr sz="1800" kern="1200">
          <a:solidFill>
            <a:schemeClr val="tx1"/>
          </a:solidFill>
          <a:latin typeface="+mn-lt"/>
          <a:ea typeface="+mn-ea"/>
          <a:cs typeface="+mn-cs"/>
        </a:defRPr>
      </a:lvl4pPr>
      <a:lvl5pPr marL="1828823" algn="l" defTabSz="914411" rtl="0" eaLnBrk="1" latinLnBrk="0" hangingPunct="1">
        <a:defRPr sz="1800" kern="1200">
          <a:solidFill>
            <a:schemeClr val="tx1"/>
          </a:solidFill>
          <a:latin typeface="+mn-lt"/>
          <a:ea typeface="+mn-ea"/>
          <a:cs typeface="+mn-cs"/>
        </a:defRPr>
      </a:lvl5pPr>
      <a:lvl6pPr marL="2286029" algn="l" defTabSz="914411" rtl="0" eaLnBrk="1" latinLnBrk="0" hangingPunct="1">
        <a:defRPr sz="1800" kern="1200">
          <a:solidFill>
            <a:schemeClr val="tx1"/>
          </a:solidFill>
          <a:latin typeface="+mn-lt"/>
          <a:ea typeface="+mn-ea"/>
          <a:cs typeface="+mn-cs"/>
        </a:defRPr>
      </a:lvl6pPr>
      <a:lvl7pPr marL="2743234" algn="l" defTabSz="914411" rtl="0" eaLnBrk="1" latinLnBrk="0" hangingPunct="1">
        <a:defRPr sz="1800" kern="1200">
          <a:solidFill>
            <a:schemeClr val="tx1"/>
          </a:solidFill>
          <a:latin typeface="+mn-lt"/>
          <a:ea typeface="+mn-ea"/>
          <a:cs typeface="+mn-cs"/>
        </a:defRPr>
      </a:lvl7pPr>
      <a:lvl8pPr marL="3200440" algn="l" defTabSz="914411" rtl="0" eaLnBrk="1" latinLnBrk="0" hangingPunct="1">
        <a:defRPr sz="1800" kern="1200">
          <a:solidFill>
            <a:schemeClr val="tx1"/>
          </a:solidFill>
          <a:latin typeface="+mn-lt"/>
          <a:ea typeface="+mn-ea"/>
          <a:cs typeface="+mn-cs"/>
        </a:defRPr>
      </a:lvl8pPr>
      <a:lvl9pPr marL="3657646" algn="l" defTabSz="9144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8.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a:off x="641684" y="459485"/>
            <a:ext cx="11309684" cy="1754326"/>
          </a:xfrm>
          <a:prstGeom prst="rect">
            <a:avLst/>
          </a:prstGeom>
          <a:noFill/>
        </p:spPr>
        <p:txBody>
          <a:bodyPr wrap="square" rtlCol="0">
            <a:spAutoFit/>
          </a:bodyPr>
          <a:lstStyle/>
          <a:p>
            <a:pPr algn="ctr"/>
            <a:r>
              <a:rPr lang="es-CL" sz="5400" b="1" dirty="0">
                <a:solidFill>
                  <a:schemeClr val="bg1"/>
                </a:solidFill>
                <a:effectLst>
                  <a:outerShdw blurRad="38100" dist="38100" dir="2700000" algn="tl">
                    <a:srgbClr val="000000">
                      <a:alpha val="43137"/>
                    </a:srgbClr>
                  </a:outerShdw>
                </a:effectLst>
                <a:latin typeface="Segoe Script" panose="030B0504020000000003" pitchFamily="66" charset="0"/>
              </a:rPr>
              <a:t>Electivo: Lenguaje y </a:t>
            </a:r>
          </a:p>
          <a:p>
            <a:pPr algn="ctr"/>
            <a:r>
              <a:rPr lang="es-CL" sz="5400" b="1" dirty="0">
                <a:solidFill>
                  <a:schemeClr val="bg1"/>
                </a:solidFill>
                <a:effectLst>
                  <a:outerShdw blurRad="38100" dist="38100" dir="2700000" algn="tl">
                    <a:srgbClr val="000000">
                      <a:alpha val="43137"/>
                    </a:srgbClr>
                  </a:outerShdw>
                </a:effectLst>
                <a:latin typeface="Segoe Script" panose="030B0504020000000003" pitchFamily="66" charset="0"/>
              </a:rPr>
              <a:t>Sociedad</a:t>
            </a:r>
          </a:p>
        </p:txBody>
      </p:sp>
      <p:pic>
        <p:nvPicPr>
          <p:cNvPr id="1030" name="Picture 6" descr="7 ideas de Ciudades | ciudades, ciudad silueta, siluet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13810"/>
            <a:ext cx="12192000" cy="4644189"/>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786064" y="459485"/>
            <a:ext cx="11165304" cy="1754326"/>
          </a:xfrm>
          <a:prstGeom prst="rect">
            <a:avLst/>
          </a:prstGeom>
          <a:noFill/>
        </p:spPr>
        <p:txBody>
          <a:bodyPr wrap="square" rtlCol="0">
            <a:spAutoFit/>
          </a:bodyPr>
          <a:lstStyle/>
          <a:p>
            <a:pPr algn="ctr"/>
            <a:r>
              <a:rPr lang="es-CL" sz="5400" b="1" dirty="0">
                <a:solidFill>
                  <a:srgbClr val="FF0000"/>
                </a:solidFill>
                <a:effectLst>
                  <a:outerShdw blurRad="38100" dist="38100" dir="2700000" algn="tl">
                    <a:srgbClr val="000000">
                      <a:alpha val="43137"/>
                    </a:srgbClr>
                  </a:outerShdw>
                </a:effectLst>
                <a:latin typeface="Segoe Script" panose="030B0504020000000003" pitchFamily="66" charset="0"/>
              </a:rPr>
              <a:t>Electivo: Lenguaje y </a:t>
            </a:r>
          </a:p>
          <a:p>
            <a:pPr algn="ctr"/>
            <a:r>
              <a:rPr lang="es-CL" sz="5400" b="1" dirty="0">
                <a:solidFill>
                  <a:srgbClr val="FF0000"/>
                </a:solidFill>
                <a:effectLst>
                  <a:outerShdw blurRad="38100" dist="38100" dir="2700000" algn="tl">
                    <a:srgbClr val="000000">
                      <a:alpha val="43137"/>
                    </a:srgbClr>
                  </a:outerShdw>
                </a:effectLst>
                <a:latin typeface="Segoe Script" panose="030B0504020000000003" pitchFamily="66" charset="0"/>
              </a:rPr>
              <a:t>Sociedad</a:t>
            </a:r>
          </a:p>
        </p:txBody>
      </p:sp>
    </p:spTree>
    <p:extLst>
      <p:ext uri="{BB962C8B-B14F-4D97-AF65-F5344CB8AC3E}">
        <p14:creationId xmlns:p14="http://schemas.microsoft.com/office/powerpoint/2010/main" val="12590111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28337" y="128337"/>
            <a:ext cx="11790947" cy="6070893"/>
          </a:xfrm>
          <a:prstGeom prst="rect">
            <a:avLst/>
          </a:prstGeom>
          <a:noFill/>
        </p:spPr>
        <p:txBody>
          <a:bodyPr wrap="square" rtlCol="0">
            <a:spAutoFit/>
          </a:bodyPr>
          <a:lstStyle/>
          <a:p>
            <a:pPr algn="just">
              <a:lnSpc>
                <a:spcPct val="107000"/>
              </a:lnSpc>
              <a:spcBef>
                <a:spcPts val="200"/>
              </a:spcBef>
              <a:spcAft>
                <a:spcPts val="0"/>
              </a:spcAft>
            </a:pPr>
            <a:r>
              <a:rPr lang="es-CL" b="1" dirty="0" smtClean="0">
                <a:solidFill>
                  <a:srgbClr val="1F3763"/>
                </a:solidFill>
                <a:latin typeface="Arial" panose="020B0604020202020204" pitchFamily="34" charset="0"/>
                <a:ea typeface="Times New Roman" panose="02020603050405020304" pitchFamily="18" charset="0"/>
                <a:cs typeface="Times New Roman" panose="02020603050405020304" pitchFamily="18" charset="0"/>
              </a:rPr>
              <a:t>Naturaleza y animales</a:t>
            </a:r>
            <a:endParaRPr lang="es-MX" sz="1600" b="1" dirty="0" smtClean="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es-CL" b="1" dirty="0" smtClean="0">
                <a:latin typeface="Arial" panose="020B0604020202020204" pitchFamily="34" charset="0"/>
                <a:ea typeface="Calibri" panose="020F0502020204030204" pitchFamily="34" charset="0"/>
                <a:cs typeface="Times New Roman" panose="02020603050405020304" pitchFamily="18" charset="0"/>
              </a:rPr>
              <a:t>Algodón</a:t>
            </a:r>
            <a:r>
              <a:rPr lang="es-CL" dirty="0" smtClean="0">
                <a:latin typeface="Arial" panose="020B0604020202020204" pitchFamily="34" charset="0"/>
                <a:ea typeface="Calibri" panose="020F0502020204030204" pitchFamily="34" charset="0"/>
                <a:cs typeface="Times New Roman" panose="02020603050405020304" pitchFamily="18" charset="0"/>
              </a:rPr>
              <a:t> (Árabe hispánico – </a:t>
            </a:r>
            <a:r>
              <a:rPr lang="es-CL" b="1" i="1" dirty="0" err="1" smtClean="0">
                <a:latin typeface="Arial" panose="020B0604020202020204" pitchFamily="34" charset="0"/>
                <a:ea typeface="Calibri" panose="020F0502020204030204" pitchFamily="34" charset="0"/>
                <a:cs typeface="Times New Roman" panose="02020603050405020304" pitchFamily="18" charset="0"/>
              </a:rPr>
              <a:t>alquṭún</a:t>
            </a:r>
            <a:r>
              <a:rPr lang="es-CL" i="1" dirty="0" smtClean="0">
                <a:latin typeface="Arial" panose="020B0604020202020204" pitchFamily="34" charset="0"/>
                <a:ea typeface="Calibri" panose="020F0502020204030204" pitchFamily="34" charset="0"/>
                <a:cs typeface="Times New Roman" panose="02020603050405020304" pitchFamily="18" charset="0"/>
              </a:rPr>
              <a:t>, </a:t>
            </a:r>
            <a:r>
              <a:rPr lang="es-CL" dirty="0" smtClean="0">
                <a:latin typeface="Arial" panose="020B0604020202020204" pitchFamily="34" charset="0"/>
                <a:ea typeface="Calibri" panose="020F0502020204030204" pitchFamily="34" charset="0"/>
                <a:cs typeface="Times New Roman" panose="02020603050405020304" pitchFamily="18" charset="0"/>
              </a:rPr>
              <a:t>Árabe clásico</a:t>
            </a:r>
            <a:r>
              <a:rPr lang="es-CL" i="1" dirty="0" smtClean="0">
                <a:latin typeface="Arial" panose="020B0604020202020204" pitchFamily="34" charset="0"/>
                <a:ea typeface="Calibri" panose="020F0502020204030204" pitchFamily="34" charset="0"/>
                <a:cs typeface="Times New Roman" panose="02020603050405020304" pitchFamily="18" charset="0"/>
              </a:rPr>
              <a:t> – </a:t>
            </a:r>
            <a:r>
              <a:rPr lang="es-CL" b="1" i="1" dirty="0" err="1" smtClean="0">
                <a:latin typeface="Arial" panose="020B0604020202020204" pitchFamily="34" charset="0"/>
                <a:ea typeface="Calibri" panose="020F0502020204030204" pitchFamily="34" charset="0"/>
                <a:cs typeface="Times New Roman" panose="02020603050405020304" pitchFamily="18" charset="0"/>
              </a:rPr>
              <a:t>quṭn</a:t>
            </a:r>
            <a:r>
              <a:rPr lang="es-CL" i="1" dirty="0" smtClean="0">
                <a:latin typeface="Arial" panose="020B0604020202020204" pitchFamily="34" charset="0"/>
                <a:ea typeface="Calibri" panose="020F0502020204030204" pitchFamily="34" charset="0"/>
                <a:cs typeface="Times New Roman" panose="02020603050405020304" pitchFamily="18" charset="0"/>
              </a:rPr>
              <a:t>) </a:t>
            </a: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es-CL" b="1" dirty="0" smtClean="0">
                <a:latin typeface="Arial" panose="020B0604020202020204" pitchFamily="34" charset="0"/>
                <a:ea typeface="Calibri" panose="020F0502020204030204" pitchFamily="34" charset="0"/>
                <a:cs typeface="Times New Roman" panose="02020603050405020304" pitchFamily="18" charset="0"/>
              </a:rPr>
              <a:t>Arrecife</a:t>
            </a:r>
            <a:r>
              <a:rPr lang="es-CL" dirty="0" smtClean="0">
                <a:latin typeface="Arial" panose="020B0604020202020204" pitchFamily="34" charset="0"/>
                <a:ea typeface="Calibri" panose="020F0502020204030204" pitchFamily="34" charset="0"/>
                <a:cs typeface="Times New Roman" panose="02020603050405020304" pitchFamily="18" charset="0"/>
              </a:rPr>
              <a:t> (Árabe hispánico – </a:t>
            </a:r>
            <a:r>
              <a:rPr lang="es-CL" b="1" i="1" dirty="0" err="1" smtClean="0">
                <a:latin typeface="Arial" panose="020B0604020202020204" pitchFamily="34" charset="0"/>
                <a:ea typeface="Calibri" panose="020F0502020204030204" pitchFamily="34" charset="0"/>
                <a:cs typeface="Times New Roman" panose="02020603050405020304" pitchFamily="18" charset="0"/>
              </a:rPr>
              <a:t>arraṣíf</a:t>
            </a:r>
            <a:r>
              <a:rPr lang="es-CL" i="1" dirty="0" smtClean="0">
                <a:latin typeface="Arial" panose="020B0604020202020204" pitchFamily="34" charset="0"/>
                <a:ea typeface="Calibri" panose="020F0502020204030204" pitchFamily="34" charset="0"/>
                <a:cs typeface="Times New Roman" panose="02020603050405020304" pitchFamily="18" charset="0"/>
              </a:rPr>
              <a:t>, </a:t>
            </a:r>
            <a:r>
              <a:rPr lang="es-CL" dirty="0" smtClean="0">
                <a:latin typeface="Arial" panose="020B0604020202020204" pitchFamily="34" charset="0"/>
                <a:ea typeface="Calibri" panose="020F0502020204030204" pitchFamily="34" charset="0"/>
                <a:cs typeface="Times New Roman" panose="02020603050405020304" pitchFamily="18" charset="0"/>
              </a:rPr>
              <a:t>Árabe clásico </a:t>
            </a:r>
            <a:r>
              <a:rPr lang="es-CL" i="1" dirty="0" smtClean="0">
                <a:latin typeface="Arial" panose="020B0604020202020204" pitchFamily="34" charset="0"/>
                <a:ea typeface="Calibri" panose="020F0502020204030204" pitchFamily="34" charset="0"/>
                <a:cs typeface="Times New Roman" panose="02020603050405020304" pitchFamily="18" charset="0"/>
              </a:rPr>
              <a:t>– </a:t>
            </a:r>
            <a:r>
              <a:rPr lang="es-CL" b="1" i="1" dirty="0" err="1" smtClean="0">
                <a:latin typeface="Arial" panose="020B0604020202020204" pitchFamily="34" charset="0"/>
                <a:ea typeface="Calibri" panose="020F0502020204030204" pitchFamily="34" charset="0"/>
                <a:cs typeface="Times New Roman" panose="02020603050405020304" pitchFamily="18" charset="0"/>
              </a:rPr>
              <a:t>raṣīf</a:t>
            </a:r>
            <a:r>
              <a:rPr lang="es-CL" i="1" dirty="0" smtClean="0">
                <a:latin typeface="Arial" panose="020B0604020202020204" pitchFamily="34" charset="0"/>
                <a:ea typeface="Calibri" panose="020F0502020204030204" pitchFamily="34" charset="0"/>
                <a:cs typeface="Times New Roman" panose="02020603050405020304" pitchFamily="18" charset="0"/>
              </a:rPr>
              <a:t>) </a:t>
            </a: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es-CL" b="1" dirty="0" smtClean="0">
                <a:latin typeface="Arial" panose="020B0604020202020204" pitchFamily="34" charset="0"/>
                <a:ea typeface="Calibri" panose="020F0502020204030204" pitchFamily="34" charset="0"/>
                <a:cs typeface="Times New Roman" panose="02020603050405020304" pitchFamily="18" charset="0"/>
              </a:rPr>
              <a:t>Jabalí</a:t>
            </a:r>
            <a:r>
              <a:rPr lang="es-CL" dirty="0" smtClean="0">
                <a:latin typeface="Arial" panose="020B0604020202020204" pitchFamily="34" charset="0"/>
                <a:ea typeface="Calibri" panose="020F0502020204030204" pitchFamily="34" charset="0"/>
                <a:cs typeface="Times New Roman" panose="02020603050405020304" pitchFamily="18" charset="0"/>
              </a:rPr>
              <a:t> (Árabe hispánico – </a:t>
            </a:r>
            <a:r>
              <a:rPr lang="es-CL" b="1" i="1" dirty="0" err="1" smtClean="0">
                <a:latin typeface="Arial" panose="020B0604020202020204" pitchFamily="34" charset="0"/>
                <a:ea typeface="Calibri" panose="020F0502020204030204" pitchFamily="34" charset="0"/>
                <a:cs typeface="Times New Roman" panose="02020603050405020304" pitchFamily="18" charset="0"/>
              </a:rPr>
              <a:t>ǧabalí</a:t>
            </a:r>
            <a:r>
              <a:rPr lang="es-CL" i="1" dirty="0" smtClean="0">
                <a:latin typeface="Arial" panose="020B0604020202020204" pitchFamily="34" charset="0"/>
                <a:ea typeface="Calibri" panose="020F0502020204030204" pitchFamily="34" charset="0"/>
                <a:cs typeface="Times New Roman" panose="02020603050405020304" pitchFamily="18" charset="0"/>
              </a:rPr>
              <a:t>, </a:t>
            </a:r>
            <a:r>
              <a:rPr lang="es-CL" dirty="0" smtClean="0">
                <a:latin typeface="Arial" panose="020B0604020202020204" pitchFamily="34" charset="0"/>
                <a:ea typeface="Calibri" panose="020F0502020204030204" pitchFamily="34" charset="0"/>
                <a:cs typeface="Times New Roman" panose="02020603050405020304" pitchFamily="18" charset="0"/>
              </a:rPr>
              <a:t>Árabe clásico</a:t>
            </a:r>
            <a:r>
              <a:rPr lang="es-CL" i="1" dirty="0" smtClean="0">
                <a:latin typeface="Arial" panose="020B0604020202020204" pitchFamily="34" charset="0"/>
                <a:ea typeface="Calibri" panose="020F0502020204030204" pitchFamily="34" charset="0"/>
                <a:cs typeface="Times New Roman" panose="02020603050405020304" pitchFamily="18" charset="0"/>
              </a:rPr>
              <a:t> – </a:t>
            </a:r>
            <a:r>
              <a:rPr lang="es-CL" b="1" i="1" dirty="0" err="1" smtClean="0">
                <a:latin typeface="Arial" panose="020B0604020202020204" pitchFamily="34" charset="0"/>
                <a:ea typeface="Calibri" panose="020F0502020204030204" pitchFamily="34" charset="0"/>
                <a:cs typeface="Times New Roman" panose="02020603050405020304" pitchFamily="18" charset="0"/>
              </a:rPr>
              <a:t>ǧabalī</a:t>
            </a:r>
            <a:r>
              <a:rPr lang="es-CL" i="1" dirty="0" smtClean="0">
                <a:latin typeface="Arial" panose="020B0604020202020204" pitchFamily="34" charset="0"/>
                <a:ea typeface="Calibri" panose="020F0502020204030204" pitchFamily="34" charset="0"/>
                <a:cs typeface="Times New Roman" panose="02020603050405020304" pitchFamily="18" charset="0"/>
              </a:rPr>
              <a:t>) </a:t>
            </a: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es-CL" b="1" dirty="0" smtClean="0">
                <a:latin typeface="Arial" panose="020B0604020202020204" pitchFamily="34" charset="0"/>
                <a:ea typeface="Calibri" panose="020F0502020204030204" pitchFamily="34" charset="0"/>
                <a:cs typeface="Times New Roman" panose="02020603050405020304" pitchFamily="18" charset="0"/>
              </a:rPr>
              <a:t>Jirafa</a:t>
            </a:r>
            <a:r>
              <a:rPr lang="es-CL" dirty="0" smtClean="0">
                <a:latin typeface="Arial" panose="020B0604020202020204" pitchFamily="34" charset="0"/>
                <a:ea typeface="Calibri" panose="020F0502020204030204" pitchFamily="34" charset="0"/>
                <a:cs typeface="Times New Roman" panose="02020603050405020304" pitchFamily="18" charset="0"/>
              </a:rPr>
              <a:t> (Italiano – </a:t>
            </a:r>
            <a:r>
              <a:rPr lang="es-CL" b="1" i="1" dirty="0" err="1" smtClean="0">
                <a:latin typeface="Arial" panose="020B0604020202020204" pitchFamily="34" charset="0"/>
                <a:ea typeface="Calibri" panose="020F0502020204030204" pitchFamily="34" charset="0"/>
                <a:cs typeface="Times New Roman" panose="02020603050405020304" pitchFamily="18" charset="0"/>
              </a:rPr>
              <a:t>giraffa</a:t>
            </a:r>
            <a:r>
              <a:rPr lang="es-CL" dirty="0" smtClean="0">
                <a:latin typeface="Arial" panose="020B0604020202020204" pitchFamily="34" charset="0"/>
                <a:ea typeface="Calibri" panose="020F0502020204030204" pitchFamily="34" charset="0"/>
                <a:cs typeface="Times New Roman" panose="02020603050405020304" pitchFamily="18" charset="0"/>
              </a:rPr>
              <a:t>, Árabe clásico – </a:t>
            </a:r>
            <a:r>
              <a:rPr lang="es-CL" b="1" i="1" dirty="0" err="1" smtClean="0">
                <a:latin typeface="Arial" panose="020B0604020202020204" pitchFamily="34" charset="0"/>
                <a:ea typeface="Calibri" panose="020F0502020204030204" pitchFamily="34" charset="0"/>
                <a:cs typeface="Times New Roman" panose="02020603050405020304" pitchFamily="18" charset="0"/>
              </a:rPr>
              <a:t>zurāfah</a:t>
            </a:r>
            <a:r>
              <a:rPr lang="es-CL" dirty="0" smtClean="0">
                <a:latin typeface="Arial" panose="020B0604020202020204" pitchFamily="34" charset="0"/>
                <a:ea typeface="Calibri" panose="020F0502020204030204" pitchFamily="34" charset="0"/>
                <a:cs typeface="Times New Roman" panose="02020603050405020304" pitchFamily="18" charset="0"/>
              </a:rPr>
              <a:t> o </a:t>
            </a:r>
            <a:r>
              <a:rPr lang="es-CL" b="1" i="1" dirty="0" err="1" smtClean="0">
                <a:latin typeface="Arial" panose="020B0604020202020204" pitchFamily="34" charset="0"/>
                <a:ea typeface="Calibri" panose="020F0502020204030204" pitchFamily="34" charset="0"/>
                <a:cs typeface="Times New Roman" panose="02020603050405020304" pitchFamily="18" charset="0"/>
              </a:rPr>
              <a:t>zarāfah</a:t>
            </a:r>
            <a:r>
              <a:rPr lang="es-CL" i="1" dirty="0" smtClean="0">
                <a:latin typeface="Arial" panose="020B0604020202020204" pitchFamily="34" charset="0"/>
                <a:ea typeface="Calibri" panose="020F0502020204030204" pitchFamily="34" charset="0"/>
                <a:cs typeface="Times New Roman" panose="02020603050405020304" pitchFamily="18" charset="0"/>
              </a:rPr>
              <a:t>)</a:t>
            </a: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es-CL" b="1" dirty="0" smtClean="0">
                <a:latin typeface="Arial" panose="020B0604020202020204" pitchFamily="34" charset="0"/>
                <a:ea typeface="Calibri" panose="020F0502020204030204" pitchFamily="34" charset="0"/>
                <a:cs typeface="Times New Roman" panose="02020603050405020304" pitchFamily="18" charset="0"/>
              </a:rPr>
              <a:t> Marfil</a:t>
            </a:r>
            <a:r>
              <a:rPr lang="es-CL" dirty="0" smtClean="0">
                <a:latin typeface="Arial" panose="020B0604020202020204" pitchFamily="34" charset="0"/>
                <a:ea typeface="Calibri" panose="020F0502020204030204" pitchFamily="34" charset="0"/>
                <a:cs typeface="Times New Roman" panose="02020603050405020304" pitchFamily="18" charset="0"/>
              </a:rPr>
              <a:t> (Árabe hispánico –</a:t>
            </a:r>
            <a:r>
              <a:rPr lang="es-CL" b="1" i="1" dirty="0" smtClean="0">
                <a:latin typeface="Arial" panose="020B0604020202020204" pitchFamily="34" charset="0"/>
                <a:ea typeface="Calibri" panose="020F0502020204030204" pitchFamily="34" charset="0"/>
                <a:cs typeface="Times New Roman" panose="02020603050405020304" pitchFamily="18" charset="0"/>
              </a:rPr>
              <a:t>‘</a:t>
            </a:r>
            <a:r>
              <a:rPr lang="es-CL" b="1" i="1" dirty="0" err="1" smtClean="0">
                <a:latin typeface="Arial" panose="020B0604020202020204" pitchFamily="34" charset="0"/>
                <a:ea typeface="Calibri" panose="020F0502020204030204" pitchFamily="34" charset="0"/>
                <a:cs typeface="Times New Roman" panose="02020603050405020304" pitchFamily="18" charset="0"/>
              </a:rPr>
              <a:t>aẓm</a:t>
            </a:r>
            <a:r>
              <a:rPr lang="es-CL" b="1" i="1" dirty="0" smtClean="0">
                <a:latin typeface="Arial" panose="020B0604020202020204" pitchFamily="34" charset="0"/>
                <a:ea typeface="Calibri" panose="020F0502020204030204" pitchFamily="34" charset="0"/>
                <a:cs typeface="Times New Roman" panose="02020603050405020304" pitchFamily="18" charset="0"/>
              </a:rPr>
              <a:t> </a:t>
            </a:r>
            <a:r>
              <a:rPr lang="es-CL" b="1" i="1" dirty="0" err="1" smtClean="0">
                <a:latin typeface="Arial" panose="020B0604020202020204" pitchFamily="34" charset="0"/>
                <a:ea typeface="Calibri" panose="020F0502020204030204" pitchFamily="34" charset="0"/>
                <a:cs typeface="Times New Roman" panose="02020603050405020304" pitchFamily="18" charset="0"/>
              </a:rPr>
              <a:t>alfíl</a:t>
            </a:r>
            <a:r>
              <a:rPr lang="es-CL" b="1" i="1" dirty="0" smtClean="0">
                <a:latin typeface="Arial" panose="020B0604020202020204" pitchFamily="34" charset="0"/>
                <a:ea typeface="Calibri" panose="020F0502020204030204" pitchFamily="34" charset="0"/>
                <a:cs typeface="Times New Roman" panose="02020603050405020304" pitchFamily="18" charset="0"/>
              </a:rPr>
              <a:t>)</a:t>
            </a:r>
            <a:r>
              <a:rPr lang="es-CL" i="1" dirty="0" smtClean="0">
                <a:latin typeface="Arial" panose="020B0604020202020204" pitchFamily="34" charset="0"/>
                <a:ea typeface="Calibri" panose="020F0502020204030204" pitchFamily="34" charset="0"/>
                <a:cs typeface="Times New Roman" panose="02020603050405020304" pitchFamily="18" charset="0"/>
              </a:rPr>
              <a:t> – </a:t>
            </a:r>
            <a:r>
              <a:rPr lang="es-CL" b="1" dirty="0" smtClean="0">
                <a:latin typeface="Arial" panose="020B0604020202020204" pitchFamily="34" charset="0"/>
                <a:ea typeface="Calibri" panose="020F0502020204030204" pitchFamily="34" charset="0"/>
                <a:cs typeface="Times New Roman" panose="02020603050405020304" pitchFamily="18" charset="0"/>
              </a:rPr>
              <a:t>Tabaco</a:t>
            </a:r>
            <a:r>
              <a:rPr lang="es-CL" dirty="0" smtClean="0">
                <a:latin typeface="Arial" panose="020B0604020202020204" pitchFamily="34" charset="0"/>
                <a:ea typeface="Calibri" panose="020F0502020204030204" pitchFamily="34" charset="0"/>
                <a:cs typeface="Times New Roman" panose="02020603050405020304" pitchFamily="18" charset="0"/>
              </a:rPr>
              <a:t> (Árabe clásico – </a:t>
            </a:r>
            <a:r>
              <a:rPr lang="es-CL" b="1" i="1" dirty="0" err="1" smtClean="0">
                <a:latin typeface="Arial" panose="020B0604020202020204" pitchFamily="34" charset="0"/>
                <a:ea typeface="Calibri" panose="020F0502020204030204" pitchFamily="34" charset="0"/>
                <a:cs typeface="Times New Roman" panose="02020603050405020304" pitchFamily="18" charset="0"/>
              </a:rPr>
              <a:t>ṭub</a:t>
            </a:r>
            <a:r>
              <a:rPr lang="es-CL" b="1" i="1" dirty="0" smtClean="0">
                <a:latin typeface="Arial" panose="020B0604020202020204" pitchFamily="34" charset="0"/>
                <a:ea typeface="Calibri" panose="020F0502020204030204" pitchFamily="34" charset="0"/>
                <a:cs typeface="Times New Roman" panose="02020603050405020304" pitchFamily="18" charset="0"/>
              </a:rPr>
              <a:t>[b]</a:t>
            </a:r>
            <a:r>
              <a:rPr lang="es-CL" b="1" i="1" dirty="0" err="1" smtClean="0">
                <a:latin typeface="Arial" panose="020B0604020202020204" pitchFamily="34" charset="0"/>
                <a:ea typeface="Calibri" panose="020F0502020204030204" pitchFamily="34" charset="0"/>
                <a:cs typeface="Times New Roman" panose="02020603050405020304" pitchFamily="18" charset="0"/>
              </a:rPr>
              <a:t>āq</a:t>
            </a:r>
            <a:r>
              <a:rPr lang="es-CL" i="1" dirty="0" smtClean="0">
                <a:latin typeface="Arial" panose="020B0604020202020204" pitchFamily="34" charset="0"/>
                <a:ea typeface="Calibri" panose="020F0502020204030204" pitchFamily="34" charset="0"/>
                <a:cs typeface="Times New Roman" panose="02020603050405020304" pitchFamily="18" charset="0"/>
              </a:rPr>
              <a:t>) </a:t>
            </a: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0"/>
              </a:spcAft>
            </a:pPr>
            <a:r>
              <a:rPr lang="es-CL" dirty="0" smtClean="0">
                <a:latin typeface="Arial" panose="020B0604020202020204" pitchFamily="34" charset="0"/>
                <a:ea typeface="Calibri" panose="020F0502020204030204" pitchFamily="34" charset="0"/>
                <a:cs typeface="Times New Roman" panose="02020603050405020304" pitchFamily="18" charset="0"/>
              </a:rPr>
              <a:t> </a:t>
            </a: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200"/>
              </a:spcBef>
              <a:spcAft>
                <a:spcPts val="0"/>
              </a:spcAft>
            </a:pPr>
            <a:r>
              <a:rPr lang="es-CL" b="1" dirty="0" smtClean="0">
                <a:solidFill>
                  <a:srgbClr val="1F3763"/>
                </a:solidFill>
                <a:latin typeface="Arial" panose="020B0604020202020204" pitchFamily="34" charset="0"/>
                <a:ea typeface="Times New Roman" panose="02020603050405020304" pitchFamily="18" charset="0"/>
                <a:cs typeface="Times New Roman" panose="02020603050405020304" pitchFamily="18" charset="0"/>
              </a:rPr>
              <a:t>Gramática e interjecciones</a:t>
            </a:r>
            <a:endParaRPr lang="es-MX" sz="1600" b="1" dirty="0" smtClean="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es-CL" b="1" dirty="0" smtClean="0">
                <a:latin typeface="Arial" panose="020B0604020202020204" pitchFamily="34" charset="0"/>
                <a:ea typeface="Calibri" panose="020F0502020204030204" pitchFamily="34" charset="0"/>
                <a:cs typeface="Times New Roman" panose="02020603050405020304" pitchFamily="18" charset="0"/>
              </a:rPr>
              <a:t>Hasta</a:t>
            </a:r>
            <a:r>
              <a:rPr lang="es-CL" dirty="0" smtClean="0">
                <a:latin typeface="Arial" panose="020B0604020202020204" pitchFamily="34" charset="0"/>
                <a:ea typeface="Calibri" panose="020F0502020204030204" pitchFamily="34" charset="0"/>
                <a:cs typeface="Times New Roman" panose="02020603050405020304" pitchFamily="18" charset="0"/>
              </a:rPr>
              <a:t> (Árabe hispánico – </a:t>
            </a:r>
            <a:r>
              <a:rPr lang="es-CL" b="1" i="1" dirty="0" err="1" smtClean="0">
                <a:latin typeface="Arial" panose="020B0604020202020204" pitchFamily="34" charset="0"/>
                <a:ea typeface="Calibri" panose="020F0502020204030204" pitchFamily="34" charset="0"/>
                <a:cs typeface="Times New Roman" panose="02020603050405020304" pitchFamily="18" charset="0"/>
              </a:rPr>
              <a:t>ḥattá</a:t>
            </a:r>
            <a:r>
              <a:rPr lang="es-CL" i="1" dirty="0" smtClean="0">
                <a:latin typeface="Arial" panose="020B0604020202020204" pitchFamily="34" charset="0"/>
                <a:ea typeface="Calibri" panose="020F0502020204030204" pitchFamily="34" charset="0"/>
                <a:cs typeface="Times New Roman" panose="02020603050405020304" pitchFamily="18" charset="0"/>
              </a:rPr>
              <a:t>) </a:t>
            </a: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es-CL" b="1" dirty="0" smtClean="0">
                <a:latin typeface="Arial" panose="020B0604020202020204" pitchFamily="34" charset="0"/>
                <a:ea typeface="Calibri" panose="020F0502020204030204" pitchFamily="34" charset="0"/>
                <a:cs typeface="Times New Roman" panose="02020603050405020304" pitchFamily="18" charset="0"/>
              </a:rPr>
              <a:t>Ojalá</a:t>
            </a:r>
            <a:r>
              <a:rPr lang="es-CL" dirty="0" smtClean="0">
                <a:latin typeface="Arial" panose="020B0604020202020204" pitchFamily="34" charset="0"/>
                <a:ea typeface="Calibri" panose="020F0502020204030204" pitchFamily="34" charset="0"/>
                <a:cs typeface="Times New Roman" panose="02020603050405020304" pitchFamily="18" charset="0"/>
              </a:rPr>
              <a:t> (Árabe hispánico – </a:t>
            </a:r>
            <a:r>
              <a:rPr lang="es-CL" b="1" i="1" dirty="0" err="1" smtClean="0">
                <a:latin typeface="Arial" panose="020B0604020202020204" pitchFamily="34" charset="0"/>
                <a:ea typeface="Calibri" panose="020F0502020204030204" pitchFamily="34" charset="0"/>
                <a:cs typeface="Times New Roman" panose="02020603050405020304" pitchFamily="18" charset="0"/>
              </a:rPr>
              <a:t>law</a:t>
            </a:r>
            <a:r>
              <a:rPr lang="es-CL" b="1" i="1" dirty="0" smtClean="0">
                <a:latin typeface="Arial" panose="020B0604020202020204" pitchFamily="34" charset="0"/>
                <a:ea typeface="Calibri" panose="020F0502020204030204" pitchFamily="34" charset="0"/>
                <a:cs typeface="Times New Roman" panose="02020603050405020304" pitchFamily="18" charset="0"/>
              </a:rPr>
              <a:t> </a:t>
            </a:r>
            <a:r>
              <a:rPr lang="es-CL" b="1" i="1" dirty="0" err="1" smtClean="0">
                <a:latin typeface="Arial" panose="020B0604020202020204" pitchFamily="34" charset="0"/>
                <a:ea typeface="Calibri" panose="020F0502020204030204" pitchFamily="34" charset="0"/>
                <a:cs typeface="Times New Roman" panose="02020603050405020304" pitchFamily="18" charset="0"/>
              </a:rPr>
              <a:t>šá</a:t>
            </a:r>
            <a:r>
              <a:rPr lang="es-CL" b="1" i="1" dirty="0" smtClean="0">
                <a:latin typeface="Arial" panose="020B0604020202020204" pitchFamily="34" charset="0"/>
                <a:ea typeface="Calibri" panose="020F0502020204030204" pitchFamily="34" charset="0"/>
                <a:cs typeface="Times New Roman" panose="02020603050405020304" pitchFamily="18" charset="0"/>
              </a:rPr>
              <a:t> </a:t>
            </a:r>
            <a:r>
              <a:rPr lang="es-CL" b="1" i="1" dirty="0" err="1" smtClean="0">
                <a:latin typeface="Arial" panose="020B0604020202020204" pitchFamily="34" charset="0"/>
                <a:ea typeface="Calibri" panose="020F0502020204030204" pitchFamily="34" charset="0"/>
                <a:cs typeface="Times New Roman" panose="02020603050405020304" pitchFamily="18" charset="0"/>
              </a:rPr>
              <a:t>lláh</a:t>
            </a:r>
            <a:r>
              <a:rPr lang="es-CL" i="1" dirty="0" smtClean="0">
                <a:latin typeface="Arial" panose="020B0604020202020204" pitchFamily="34" charset="0"/>
                <a:ea typeface="Calibri" panose="020F0502020204030204" pitchFamily="34" charset="0"/>
                <a:cs typeface="Times New Roman" panose="02020603050405020304" pitchFamily="18" charset="0"/>
              </a:rPr>
              <a:t>) </a:t>
            </a:r>
            <a:r>
              <a:rPr lang="es-CL" i="1" dirty="0" err="1" smtClean="0">
                <a:latin typeface="Arial" panose="020B0604020202020204" pitchFamily="34" charset="0"/>
                <a:ea typeface="Calibri" panose="020F0502020204030204" pitchFamily="34" charset="0"/>
                <a:cs typeface="Times New Roman" panose="02020603050405020304" pitchFamily="18" charset="0"/>
              </a:rPr>
              <a:t>Z</a:t>
            </a:r>
            <a:r>
              <a:rPr lang="es-CL" b="1" dirty="0" err="1" smtClean="0">
                <a:latin typeface="Arial" panose="020B0604020202020204" pitchFamily="34" charset="0"/>
                <a:ea typeface="Calibri" panose="020F0502020204030204" pitchFamily="34" charset="0"/>
                <a:cs typeface="Times New Roman" panose="02020603050405020304" pitchFamily="18" charset="0"/>
              </a:rPr>
              <a:t>willing</a:t>
            </a:r>
            <a:r>
              <a:rPr lang="es-CL" dirty="0" smtClean="0">
                <a:latin typeface="Arial" panose="020B0604020202020204" pitchFamily="34" charset="0"/>
                <a:ea typeface="Calibri" panose="020F0502020204030204" pitchFamily="34" charset="0"/>
                <a:cs typeface="Times New Roman" panose="02020603050405020304" pitchFamily="18" charset="0"/>
              </a:rPr>
              <a:t> (literalmente «si Dios quiere»)</a:t>
            </a: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es-CL" b="1" dirty="0" smtClean="0">
                <a:latin typeface="Arial" panose="020B0604020202020204" pitchFamily="34" charset="0"/>
                <a:ea typeface="Calibri" panose="020F0502020204030204" pitchFamily="34" charset="0"/>
                <a:cs typeface="Times New Roman" panose="02020603050405020304" pitchFamily="18" charset="0"/>
              </a:rPr>
              <a:t>¡Olé!</a:t>
            </a: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0"/>
              </a:spcAft>
            </a:pPr>
            <a:r>
              <a:rPr lang="es-CL" dirty="0" smtClean="0">
                <a:latin typeface="Arial" panose="020B0604020202020204" pitchFamily="34" charset="0"/>
                <a:ea typeface="Calibri" panose="020F0502020204030204" pitchFamily="34" charset="0"/>
                <a:cs typeface="Times New Roman" panose="02020603050405020304" pitchFamily="18" charset="0"/>
              </a:rPr>
              <a:t> </a:t>
            </a: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200"/>
              </a:spcBef>
              <a:spcAft>
                <a:spcPts val="0"/>
              </a:spcAft>
            </a:pPr>
            <a:r>
              <a:rPr lang="es-CL" b="1" dirty="0" smtClean="0">
                <a:solidFill>
                  <a:srgbClr val="1F3763"/>
                </a:solidFill>
                <a:latin typeface="Arial" panose="020B0604020202020204" pitchFamily="34" charset="0"/>
                <a:ea typeface="Times New Roman" panose="02020603050405020304" pitchFamily="18" charset="0"/>
                <a:cs typeface="Times New Roman" panose="02020603050405020304" pitchFamily="18" charset="0"/>
              </a:rPr>
              <a:t>Ciencia y pasatiempos</a:t>
            </a:r>
            <a:endParaRPr lang="es-MX" sz="1600" b="1" dirty="0" smtClean="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es-CL" b="1" dirty="0" smtClean="0">
                <a:latin typeface="Arial" panose="020B0604020202020204" pitchFamily="34" charset="0"/>
                <a:ea typeface="Calibri" panose="020F0502020204030204" pitchFamily="34" charset="0"/>
                <a:cs typeface="Times New Roman" panose="02020603050405020304" pitchFamily="18" charset="0"/>
              </a:rPr>
              <a:t>Ajedrez</a:t>
            </a:r>
            <a:r>
              <a:rPr lang="es-CL" dirty="0" smtClean="0">
                <a:latin typeface="Arial" panose="020B0604020202020204" pitchFamily="34" charset="0"/>
                <a:ea typeface="Calibri" panose="020F0502020204030204" pitchFamily="34" charset="0"/>
                <a:cs typeface="Times New Roman" panose="02020603050405020304" pitchFamily="18" charset="0"/>
              </a:rPr>
              <a:t> (Árabe hispánico – </a:t>
            </a:r>
            <a:r>
              <a:rPr lang="es-CL" b="1" i="1" dirty="0" err="1" smtClean="0">
                <a:latin typeface="Arial" panose="020B0604020202020204" pitchFamily="34" charset="0"/>
                <a:ea typeface="Calibri" panose="020F0502020204030204" pitchFamily="34" charset="0"/>
                <a:cs typeface="Times New Roman" panose="02020603050405020304" pitchFamily="18" charset="0"/>
              </a:rPr>
              <a:t>aššaṭranǧ</a:t>
            </a:r>
            <a:r>
              <a:rPr lang="es-CL" dirty="0" smtClean="0">
                <a:latin typeface="Arial" panose="020B0604020202020204" pitchFamily="34" charset="0"/>
                <a:ea typeface="Calibri" panose="020F0502020204030204" pitchFamily="34" charset="0"/>
                <a:cs typeface="Times New Roman" panose="02020603050405020304" pitchFamily="18" charset="0"/>
              </a:rPr>
              <a:t> o </a:t>
            </a:r>
            <a:r>
              <a:rPr lang="es-CL" b="1" i="1" dirty="0" err="1" smtClean="0">
                <a:latin typeface="Arial" panose="020B0604020202020204" pitchFamily="34" charset="0"/>
                <a:ea typeface="Calibri" panose="020F0502020204030204" pitchFamily="34" charset="0"/>
                <a:cs typeface="Times New Roman" panose="02020603050405020304" pitchFamily="18" charset="0"/>
              </a:rPr>
              <a:t>aššiṭranǧ</a:t>
            </a:r>
            <a:r>
              <a:rPr lang="es-CL" i="1" dirty="0" smtClean="0">
                <a:latin typeface="Arial" panose="020B0604020202020204" pitchFamily="34" charset="0"/>
                <a:ea typeface="Calibri" panose="020F0502020204030204" pitchFamily="34" charset="0"/>
                <a:cs typeface="Times New Roman" panose="02020603050405020304" pitchFamily="18" charset="0"/>
              </a:rPr>
              <a:t>, </a:t>
            </a:r>
            <a:r>
              <a:rPr lang="es-CL" dirty="0" smtClean="0">
                <a:latin typeface="Arial" panose="020B0604020202020204" pitchFamily="34" charset="0"/>
                <a:ea typeface="Calibri" panose="020F0502020204030204" pitchFamily="34" charset="0"/>
                <a:cs typeface="Times New Roman" panose="02020603050405020304" pitchFamily="18" charset="0"/>
              </a:rPr>
              <a:t>Árabe clásico</a:t>
            </a:r>
            <a:r>
              <a:rPr lang="es-CL" i="1" dirty="0" smtClean="0">
                <a:latin typeface="Arial" panose="020B0604020202020204" pitchFamily="34" charset="0"/>
                <a:ea typeface="Calibri" panose="020F0502020204030204" pitchFamily="34" charset="0"/>
                <a:cs typeface="Times New Roman" panose="02020603050405020304" pitchFamily="18" charset="0"/>
              </a:rPr>
              <a:t> – </a:t>
            </a:r>
            <a:r>
              <a:rPr lang="es-CL" b="1" i="1" dirty="0" err="1" smtClean="0">
                <a:latin typeface="Arial" panose="020B0604020202020204" pitchFamily="34" charset="0"/>
                <a:ea typeface="Calibri" panose="020F0502020204030204" pitchFamily="34" charset="0"/>
                <a:cs typeface="Times New Roman" panose="02020603050405020304" pitchFamily="18" charset="0"/>
              </a:rPr>
              <a:t>šiṭranǧ</a:t>
            </a:r>
            <a:r>
              <a:rPr lang="es-CL" i="1" dirty="0" smtClean="0">
                <a:latin typeface="Arial" panose="020B0604020202020204" pitchFamily="34" charset="0"/>
                <a:ea typeface="Calibri" panose="020F0502020204030204" pitchFamily="34" charset="0"/>
                <a:cs typeface="Times New Roman" panose="02020603050405020304" pitchFamily="18" charset="0"/>
              </a:rPr>
              <a:t>) </a:t>
            </a: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es-CL" b="1" dirty="0" smtClean="0">
                <a:latin typeface="Arial" panose="020B0604020202020204" pitchFamily="34" charset="0"/>
                <a:ea typeface="Calibri" panose="020F0502020204030204" pitchFamily="34" charset="0"/>
                <a:cs typeface="Times New Roman" panose="02020603050405020304" pitchFamily="18" charset="0"/>
              </a:rPr>
              <a:t>Alcohol</a:t>
            </a:r>
            <a:r>
              <a:rPr lang="es-CL" dirty="0" smtClean="0">
                <a:latin typeface="Arial" panose="020B0604020202020204" pitchFamily="34" charset="0"/>
                <a:ea typeface="Calibri" panose="020F0502020204030204" pitchFamily="34" charset="0"/>
                <a:cs typeface="Times New Roman" panose="02020603050405020304" pitchFamily="18" charset="0"/>
              </a:rPr>
              <a:t> (Árabe hispánico – </a:t>
            </a:r>
            <a:r>
              <a:rPr lang="es-CL" b="1" i="1" dirty="0" err="1" smtClean="0">
                <a:latin typeface="Arial" panose="020B0604020202020204" pitchFamily="34" charset="0"/>
                <a:ea typeface="Calibri" panose="020F0502020204030204" pitchFamily="34" charset="0"/>
                <a:cs typeface="Times New Roman" panose="02020603050405020304" pitchFamily="18" charset="0"/>
              </a:rPr>
              <a:t>kuḥúl</a:t>
            </a:r>
            <a:r>
              <a:rPr lang="es-CL" i="1" dirty="0" smtClean="0">
                <a:latin typeface="Arial" panose="020B0604020202020204" pitchFamily="34" charset="0"/>
                <a:ea typeface="Calibri" panose="020F0502020204030204" pitchFamily="34" charset="0"/>
                <a:cs typeface="Times New Roman" panose="02020603050405020304" pitchFamily="18" charset="0"/>
              </a:rPr>
              <a:t>, </a:t>
            </a:r>
            <a:r>
              <a:rPr lang="es-CL" dirty="0" smtClean="0">
                <a:latin typeface="Arial" panose="020B0604020202020204" pitchFamily="34" charset="0"/>
                <a:ea typeface="Calibri" panose="020F0502020204030204" pitchFamily="34" charset="0"/>
                <a:cs typeface="Times New Roman" panose="02020603050405020304" pitchFamily="18" charset="0"/>
              </a:rPr>
              <a:t>Árabe clásico</a:t>
            </a:r>
            <a:r>
              <a:rPr lang="es-CL" i="1" dirty="0" smtClean="0">
                <a:latin typeface="Arial" panose="020B0604020202020204" pitchFamily="34" charset="0"/>
                <a:ea typeface="Calibri" panose="020F0502020204030204" pitchFamily="34" charset="0"/>
                <a:cs typeface="Times New Roman" panose="02020603050405020304" pitchFamily="18" charset="0"/>
              </a:rPr>
              <a:t> – </a:t>
            </a:r>
            <a:r>
              <a:rPr lang="es-CL" b="1" i="1" dirty="0" err="1" smtClean="0">
                <a:latin typeface="Arial" panose="020B0604020202020204" pitchFamily="34" charset="0"/>
                <a:ea typeface="Calibri" panose="020F0502020204030204" pitchFamily="34" charset="0"/>
                <a:cs typeface="Times New Roman" panose="02020603050405020304" pitchFamily="18" charset="0"/>
              </a:rPr>
              <a:t>kuḥl</a:t>
            </a:r>
            <a:r>
              <a:rPr lang="es-CL" i="1" dirty="0" smtClean="0">
                <a:latin typeface="Arial" panose="020B0604020202020204" pitchFamily="34" charset="0"/>
                <a:ea typeface="Calibri" panose="020F0502020204030204" pitchFamily="34" charset="0"/>
                <a:cs typeface="Times New Roman" panose="02020603050405020304" pitchFamily="18" charset="0"/>
              </a:rPr>
              <a:t>)</a:t>
            </a: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es-CL" b="1" dirty="0" smtClean="0">
                <a:latin typeface="Arial" panose="020B0604020202020204" pitchFamily="34" charset="0"/>
                <a:ea typeface="Calibri" panose="020F0502020204030204" pitchFamily="34" charset="0"/>
                <a:cs typeface="Times New Roman" panose="02020603050405020304" pitchFamily="18" charset="0"/>
              </a:rPr>
              <a:t>Alfil</a:t>
            </a:r>
            <a:r>
              <a:rPr lang="es-CL" dirty="0" smtClean="0">
                <a:latin typeface="Arial" panose="020B0604020202020204" pitchFamily="34" charset="0"/>
                <a:ea typeface="Calibri" panose="020F0502020204030204" pitchFamily="34" charset="0"/>
                <a:cs typeface="Times New Roman" panose="02020603050405020304" pitchFamily="18" charset="0"/>
              </a:rPr>
              <a:t> (Árabe hispánico – </a:t>
            </a:r>
            <a:r>
              <a:rPr lang="es-CL" b="1" i="1" dirty="0" err="1" smtClean="0">
                <a:latin typeface="Arial" panose="020B0604020202020204" pitchFamily="34" charset="0"/>
                <a:ea typeface="Calibri" panose="020F0502020204030204" pitchFamily="34" charset="0"/>
                <a:cs typeface="Times New Roman" panose="02020603050405020304" pitchFamily="18" charset="0"/>
              </a:rPr>
              <a:t>alfíl</a:t>
            </a:r>
            <a:r>
              <a:rPr lang="es-CL" i="1" dirty="0" smtClean="0">
                <a:latin typeface="Arial" panose="020B0604020202020204" pitchFamily="34" charset="0"/>
                <a:ea typeface="Calibri" panose="020F0502020204030204" pitchFamily="34" charset="0"/>
                <a:cs typeface="Times New Roman" panose="02020603050405020304" pitchFamily="18" charset="0"/>
              </a:rPr>
              <a:t>, </a:t>
            </a:r>
            <a:r>
              <a:rPr lang="es-CL" dirty="0" smtClean="0">
                <a:latin typeface="Arial" panose="020B0604020202020204" pitchFamily="34" charset="0"/>
                <a:ea typeface="Calibri" panose="020F0502020204030204" pitchFamily="34" charset="0"/>
                <a:cs typeface="Times New Roman" panose="02020603050405020304" pitchFamily="18" charset="0"/>
              </a:rPr>
              <a:t>Árabe clásico</a:t>
            </a:r>
            <a:r>
              <a:rPr lang="es-CL" i="1" dirty="0" smtClean="0">
                <a:latin typeface="Arial" panose="020B0604020202020204" pitchFamily="34" charset="0"/>
                <a:ea typeface="Calibri" panose="020F0502020204030204" pitchFamily="34" charset="0"/>
                <a:cs typeface="Times New Roman" panose="02020603050405020304" pitchFamily="18" charset="0"/>
              </a:rPr>
              <a:t> – </a:t>
            </a:r>
            <a:r>
              <a:rPr lang="es-CL" b="1" i="1" dirty="0" err="1" smtClean="0">
                <a:latin typeface="Arial" panose="020B0604020202020204" pitchFamily="34" charset="0"/>
                <a:ea typeface="Calibri" panose="020F0502020204030204" pitchFamily="34" charset="0"/>
                <a:cs typeface="Times New Roman" panose="02020603050405020304" pitchFamily="18" charset="0"/>
              </a:rPr>
              <a:t>fīl</a:t>
            </a:r>
            <a:r>
              <a:rPr lang="es-CL" i="1" dirty="0" smtClean="0">
                <a:latin typeface="Arial" panose="020B0604020202020204" pitchFamily="34" charset="0"/>
                <a:ea typeface="Calibri" panose="020F0502020204030204" pitchFamily="34" charset="0"/>
                <a:cs typeface="Times New Roman" panose="02020603050405020304" pitchFamily="18" charset="0"/>
              </a:rPr>
              <a:t>) – </a:t>
            </a:r>
            <a:r>
              <a:rPr lang="es-CL" b="1" dirty="0" err="1" smtClean="0">
                <a:latin typeface="Arial" panose="020B0604020202020204" pitchFamily="34" charset="0"/>
                <a:ea typeface="Calibri" panose="020F0502020204030204" pitchFamily="34" charset="0"/>
                <a:cs typeface="Times New Roman" panose="02020603050405020304" pitchFamily="18" charset="0"/>
              </a:rPr>
              <a:t>Bishop</a:t>
            </a:r>
            <a:r>
              <a:rPr lang="es-CL" b="1" dirty="0" smtClean="0">
                <a:latin typeface="Arial" panose="020B0604020202020204" pitchFamily="34" charset="0"/>
                <a:ea typeface="Calibri" panose="020F0502020204030204" pitchFamily="34" charset="0"/>
                <a:cs typeface="Times New Roman" panose="02020603050405020304" pitchFamily="18" charset="0"/>
              </a:rPr>
              <a:t> (</a:t>
            </a:r>
            <a:r>
              <a:rPr lang="es-CL" b="1" dirty="0" err="1" smtClean="0">
                <a:latin typeface="Arial" panose="020B0604020202020204" pitchFamily="34" charset="0"/>
                <a:ea typeface="Calibri" panose="020F0502020204030204" pitchFamily="34" charset="0"/>
                <a:cs typeface="Times New Roman" panose="02020603050405020304" pitchFamily="18" charset="0"/>
              </a:rPr>
              <a:t>chess</a:t>
            </a:r>
            <a:r>
              <a:rPr lang="es-CL" b="1" dirty="0" smtClean="0">
                <a:latin typeface="Arial" panose="020B0604020202020204" pitchFamily="34" charset="0"/>
                <a:ea typeface="Calibri" panose="020F0502020204030204" pitchFamily="34" charset="0"/>
                <a:cs typeface="Times New Roman" panose="02020603050405020304" pitchFamily="18" charset="0"/>
              </a:rPr>
              <a:t>)</a:t>
            </a: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es-CL" b="1" dirty="0" smtClean="0">
                <a:latin typeface="Arial" panose="020B0604020202020204" pitchFamily="34" charset="0"/>
                <a:ea typeface="Calibri" panose="020F0502020204030204" pitchFamily="34" charset="0"/>
                <a:cs typeface="Times New Roman" panose="02020603050405020304" pitchFamily="18" charset="0"/>
              </a:rPr>
              <a:t>Álgebra</a:t>
            </a:r>
            <a:r>
              <a:rPr lang="es-CL" dirty="0" smtClean="0">
                <a:latin typeface="Arial" panose="020B0604020202020204" pitchFamily="34" charset="0"/>
                <a:ea typeface="Calibri" panose="020F0502020204030204" pitchFamily="34" charset="0"/>
                <a:cs typeface="Times New Roman" panose="02020603050405020304" pitchFamily="18" charset="0"/>
              </a:rPr>
              <a:t> (Latín – </a:t>
            </a:r>
            <a:r>
              <a:rPr lang="es-CL" b="1" i="1" dirty="0" err="1" smtClean="0">
                <a:latin typeface="Arial" panose="020B0604020202020204" pitchFamily="34" charset="0"/>
                <a:ea typeface="Calibri" panose="020F0502020204030204" pitchFamily="34" charset="0"/>
                <a:cs typeface="Times New Roman" panose="02020603050405020304" pitchFamily="18" charset="0"/>
              </a:rPr>
              <a:t>algĕbra</a:t>
            </a:r>
            <a:r>
              <a:rPr lang="es-CL" i="1" dirty="0" smtClean="0">
                <a:latin typeface="Arial" panose="020B0604020202020204" pitchFamily="34" charset="0"/>
                <a:ea typeface="Calibri" panose="020F0502020204030204" pitchFamily="34" charset="0"/>
                <a:cs typeface="Times New Roman" panose="02020603050405020304" pitchFamily="18" charset="0"/>
              </a:rPr>
              <a:t>, </a:t>
            </a:r>
            <a:r>
              <a:rPr lang="es-CL" dirty="0" smtClean="0">
                <a:latin typeface="Arial" panose="020B0604020202020204" pitchFamily="34" charset="0"/>
                <a:ea typeface="Calibri" panose="020F0502020204030204" pitchFamily="34" charset="0"/>
                <a:cs typeface="Times New Roman" panose="02020603050405020304" pitchFamily="18" charset="0"/>
              </a:rPr>
              <a:t>Árabe clásico – </a:t>
            </a:r>
            <a:r>
              <a:rPr lang="es-CL" b="1" i="1" dirty="0" err="1" smtClean="0">
                <a:latin typeface="Arial" panose="020B0604020202020204" pitchFamily="34" charset="0"/>
                <a:ea typeface="Calibri" panose="020F0502020204030204" pitchFamily="34" charset="0"/>
                <a:cs typeface="Times New Roman" panose="02020603050405020304" pitchFamily="18" charset="0"/>
              </a:rPr>
              <a:t>alǧabru</a:t>
            </a:r>
            <a:r>
              <a:rPr lang="es-CL" i="1" dirty="0" smtClean="0">
                <a:latin typeface="Arial" panose="020B0604020202020204" pitchFamily="34" charset="0"/>
                <a:ea typeface="Calibri" panose="020F0502020204030204" pitchFamily="34" charset="0"/>
                <a:cs typeface="Times New Roman" panose="02020603050405020304" pitchFamily="18" charset="0"/>
              </a:rPr>
              <a:t>)</a:t>
            </a: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es-CL" b="1" dirty="0" smtClean="0">
                <a:latin typeface="Arial" panose="020B0604020202020204" pitchFamily="34" charset="0"/>
                <a:ea typeface="Calibri" panose="020F0502020204030204" pitchFamily="34" charset="0"/>
                <a:cs typeface="Times New Roman" panose="02020603050405020304" pitchFamily="18" charset="0"/>
              </a:rPr>
              <a:t>Algoritmo</a:t>
            </a:r>
            <a:r>
              <a:rPr lang="es-CL" dirty="0" smtClean="0">
                <a:latin typeface="Arial" panose="020B0604020202020204" pitchFamily="34" charset="0"/>
                <a:ea typeface="Calibri" panose="020F0502020204030204" pitchFamily="34" charset="0"/>
                <a:cs typeface="Times New Roman" panose="02020603050405020304" pitchFamily="18" charset="0"/>
              </a:rPr>
              <a:t> (Latín – </a:t>
            </a:r>
            <a:r>
              <a:rPr lang="es-CL" b="1" i="1" dirty="0" err="1" smtClean="0">
                <a:latin typeface="Arial" panose="020B0604020202020204" pitchFamily="34" charset="0"/>
                <a:ea typeface="Calibri" panose="020F0502020204030204" pitchFamily="34" charset="0"/>
                <a:cs typeface="Times New Roman" panose="02020603050405020304" pitchFamily="18" charset="0"/>
              </a:rPr>
              <a:t>algobarismus</a:t>
            </a:r>
            <a:r>
              <a:rPr lang="es-CL" i="1" dirty="0" smtClean="0">
                <a:latin typeface="Arial" panose="020B0604020202020204" pitchFamily="34" charset="0"/>
                <a:ea typeface="Calibri" panose="020F0502020204030204" pitchFamily="34" charset="0"/>
                <a:cs typeface="Times New Roman" panose="02020603050405020304" pitchFamily="18" charset="0"/>
              </a:rPr>
              <a:t>, </a:t>
            </a:r>
            <a:r>
              <a:rPr lang="es-CL" dirty="0" smtClean="0">
                <a:latin typeface="Arial" panose="020B0604020202020204" pitchFamily="34" charset="0"/>
                <a:ea typeface="Calibri" panose="020F0502020204030204" pitchFamily="34" charset="0"/>
                <a:cs typeface="Times New Roman" panose="02020603050405020304" pitchFamily="18" charset="0"/>
              </a:rPr>
              <a:t>Árabe clásico – </a:t>
            </a:r>
            <a:r>
              <a:rPr lang="es-CL" b="1" i="1" dirty="0" err="1" smtClean="0">
                <a:latin typeface="Arial" panose="020B0604020202020204" pitchFamily="34" charset="0"/>
                <a:ea typeface="Calibri" panose="020F0502020204030204" pitchFamily="34" charset="0"/>
                <a:cs typeface="Times New Roman" panose="02020603050405020304" pitchFamily="18" charset="0"/>
              </a:rPr>
              <a:t>ḥisābu</a:t>
            </a:r>
            <a:r>
              <a:rPr lang="es-CL" b="1" i="1" dirty="0" smtClean="0">
                <a:latin typeface="Arial" panose="020B0604020202020204" pitchFamily="34" charset="0"/>
                <a:ea typeface="Calibri" panose="020F0502020204030204" pitchFamily="34" charset="0"/>
                <a:cs typeface="Times New Roman" panose="02020603050405020304" pitchFamily="18" charset="0"/>
              </a:rPr>
              <a:t> </a:t>
            </a:r>
            <a:r>
              <a:rPr lang="es-CL" b="1" i="1" dirty="0" err="1" smtClean="0">
                <a:latin typeface="Arial" panose="020B0604020202020204" pitchFamily="34" charset="0"/>
                <a:ea typeface="Calibri" panose="020F0502020204030204" pitchFamily="34" charset="0"/>
                <a:cs typeface="Times New Roman" panose="02020603050405020304" pitchFamily="18" charset="0"/>
              </a:rPr>
              <a:t>lḡubār</a:t>
            </a:r>
            <a:r>
              <a:rPr lang="es-CL" i="1" dirty="0" smtClean="0">
                <a:latin typeface="Arial" panose="020B0604020202020204" pitchFamily="34" charset="0"/>
                <a:ea typeface="Calibri" panose="020F0502020204030204" pitchFamily="34" charset="0"/>
                <a:cs typeface="Times New Roman" panose="02020603050405020304" pitchFamily="18" charset="0"/>
              </a:rPr>
              <a:t>) </a:t>
            </a: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es-CL" b="1" dirty="0" smtClean="0">
                <a:latin typeface="Arial" panose="020B0604020202020204" pitchFamily="34" charset="0"/>
                <a:ea typeface="Calibri" panose="020F0502020204030204" pitchFamily="34" charset="0"/>
                <a:cs typeface="Times New Roman" panose="02020603050405020304" pitchFamily="18" charset="0"/>
              </a:rPr>
              <a:t>Dado</a:t>
            </a:r>
            <a:r>
              <a:rPr lang="es-CL" dirty="0" smtClean="0">
                <a:latin typeface="Arial" panose="020B0604020202020204" pitchFamily="34" charset="0"/>
                <a:ea typeface="Calibri" panose="020F0502020204030204" pitchFamily="34" charset="0"/>
                <a:cs typeface="Times New Roman" panose="02020603050405020304" pitchFamily="18" charset="0"/>
              </a:rPr>
              <a:t> (Árabe clásico – </a:t>
            </a:r>
            <a:r>
              <a:rPr lang="es-CL" b="1" i="1" dirty="0" err="1" smtClean="0">
                <a:latin typeface="Arial" panose="020B0604020202020204" pitchFamily="34" charset="0"/>
                <a:ea typeface="Calibri" panose="020F0502020204030204" pitchFamily="34" charset="0"/>
                <a:cs typeface="Times New Roman" panose="02020603050405020304" pitchFamily="18" charset="0"/>
              </a:rPr>
              <a:t>a‘dād</a:t>
            </a:r>
            <a:r>
              <a:rPr lang="es-CL" i="1" dirty="0" smtClean="0">
                <a:latin typeface="Arial" panose="020B0604020202020204" pitchFamily="34" charset="0"/>
                <a:ea typeface="Calibri" panose="020F0502020204030204" pitchFamily="34" charset="0"/>
                <a:cs typeface="Times New Roman" panose="02020603050405020304" pitchFamily="18" charset="0"/>
              </a:rPr>
              <a:t>) </a:t>
            </a: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0"/>
              </a:spcAft>
            </a:pPr>
            <a:r>
              <a:rPr lang="es-CL" dirty="0" smtClean="0">
                <a:latin typeface="Arial" panose="020B0604020202020204" pitchFamily="34" charset="0"/>
                <a:ea typeface="Calibri" panose="020F0502020204030204" pitchFamily="34" charset="0"/>
                <a:cs typeface="Times New Roman" panose="02020603050405020304" pitchFamily="18" charset="0"/>
              </a:rPr>
              <a:t> </a:t>
            </a: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890112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914400" y="513347"/>
            <a:ext cx="9946105" cy="5368777"/>
          </a:xfrm>
          <a:prstGeom prst="rect">
            <a:avLst/>
          </a:prstGeom>
          <a:noFill/>
        </p:spPr>
        <p:txBody>
          <a:bodyPr wrap="square" rtlCol="0">
            <a:spAutoFit/>
          </a:bodyPr>
          <a:lstStyle/>
          <a:p>
            <a:pPr algn="just">
              <a:lnSpc>
                <a:spcPct val="107000"/>
              </a:lnSpc>
              <a:spcBef>
                <a:spcPts val="200"/>
              </a:spcBef>
              <a:spcAft>
                <a:spcPts val="0"/>
              </a:spcAft>
            </a:pPr>
            <a:r>
              <a:rPr lang="es-CL" b="1" dirty="0" smtClean="0">
                <a:solidFill>
                  <a:srgbClr val="1F3763"/>
                </a:solidFill>
                <a:latin typeface="Arial" panose="020B0604020202020204" pitchFamily="34" charset="0"/>
                <a:ea typeface="Times New Roman" panose="02020603050405020304" pitchFamily="18" charset="0"/>
                <a:cs typeface="Times New Roman" panose="02020603050405020304" pitchFamily="18" charset="0"/>
              </a:rPr>
              <a:t>Otras palabras</a:t>
            </a:r>
            <a:endParaRPr lang="es-MX" sz="1600" b="1" dirty="0" smtClean="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es-CL" b="1" dirty="0" smtClean="0">
                <a:latin typeface="Arial" panose="020B0604020202020204" pitchFamily="34" charset="0"/>
                <a:ea typeface="Calibri" panose="020F0502020204030204" pitchFamily="34" charset="0"/>
                <a:cs typeface="Times New Roman" panose="02020603050405020304" pitchFamily="18" charset="0"/>
              </a:rPr>
              <a:t>Alcalde</a:t>
            </a:r>
            <a:r>
              <a:rPr lang="es-CL" dirty="0" smtClean="0">
                <a:latin typeface="Arial" panose="020B0604020202020204" pitchFamily="34" charset="0"/>
                <a:ea typeface="Calibri" panose="020F0502020204030204" pitchFamily="34" charset="0"/>
                <a:cs typeface="Times New Roman" panose="02020603050405020304" pitchFamily="18" charset="0"/>
              </a:rPr>
              <a:t> (Árabe hispánico – </a:t>
            </a:r>
            <a:r>
              <a:rPr lang="es-CL" b="1" i="1" dirty="0" err="1" smtClean="0">
                <a:latin typeface="Arial" panose="020B0604020202020204" pitchFamily="34" charset="0"/>
                <a:ea typeface="Calibri" panose="020F0502020204030204" pitchFamily="34" charset="0"/>
                <a:cs typeface="Times New Roman" panose="02020603050405020304" pitchFamily="18" charset="0"/>
              </a:rPr>
              <a:t>alqáḍi</a:t>
            </a:r>
            <a:r>
              <a:rPr lang="es-CL" i="1" dirty="0" smtClean="0">
                <a:latin typeface="Arial" panose="020B0604020202020204" pitchFamily="34" charset="0"/>
                <a:ea typeface="Calibri" panose="020F0502020204030204" pitchFamily="34" charset="0"/>
                <a:cs typeface="Times New Roman" panose="02020603050405020304" pitchFamily="18" charset="0"/>
              </a:rPr>
              <a:t>, </a:t>
            </a:r>
            <a:r>
              <a:rPr lang="es-CL" dirty="0" smtClean="0">
                <a:latin typeface="Arial" panose="020B0604020202020204" pitchFamily="34" charset="0"/>
                <a:ea typeface="Calibri" panose="020F0502020204030204" pitchFamily="34" charset="0"/>
                <a:cs typeface="Times New Roman" panose="02020603050405020304" pitchFamily="18" charset="0"/>
              </a:rPr>
              <a:t>Árabe clásico</a:t>
            </a:r>
            <a:r>
              <a:rPr lang="es-CL" i="1" dirty="0" smtClean="0">
                <a:latin typeface="Arial" panose="020B0604020202020204" pitchFamily="34" charset="0"/>
                <a:ea typeface="Calibri" panose="020F0502020204030204" pitchFamily="34" charset="0"/>
                <a:cs typeface="Times New Roman" panose="02020603050405020304" pitchFamily="18" charset="0"/>
              </a:rPr>
              <a:t> – </a:t>
            </a:r>
            <a:r>
              <a:rPr lang="es-CL" b="1" i="1" dirty="0" err="1" smtClean="0">
                <a:latin typeface="Arial" panose="020B0604020202020204" pitchFamily="34" charset="0"/>
                <a:ea typeface="Calibri" panose="020F0502020204030204" pitchFamily="34" charset="0"/>
                <a:cs typeface="Times New Roman" panose="02020603050405020304" pitchFamily="18" charset="0"/>
              </a:rPr>
              <a:t>qāḍī</a:t>
            </a:r>
            <a:r>
              <a:rPr lang="es-CL" i="1" dirty="0" smtClean="0">
                <a:latin typeface="Arial" panose="020B0604020202020204" pitchFamily="34" charset="0"/>
                <a:ea typeface="Calibri" panose="020F0502020204030204" pitchFamily="34" charset="0"/>
                <a:cs typeface="Times New Roman" panose="02020603050405020304" pitchFamily="18" charset="0"/>
              </a:rPr>
              <a:t>) </a:t>
            </a: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es-CL" b="1" dirty="0" smtClean="0">
                <a:latin typeface="Arial" panose="020B0604020202020204" pitchFamily="34" charset="0"/>
                <a:ea typeface="Calibri" panose="020F0502020204030204" pitchFamily="34" charset="0"/>
                <a:cs typeface="Times New Roman" panose="02020603050405020304" pitchFamily="18" charset="0"/>
              </a:rPr>
              <a:t>Aldea</a:t>
            </a:r>
            <a:r>
              <a:rPr lang="es-CL" dirty="0" smtClean="0">
                <a:latin typeface="Arial" panose="020B0604020202020204" pitchFamily="34" charset="0"/>
                <a:ea typeface="Calibri" panose="020F0502020204030204" pitchFamily="34" charset="0"/>
                <a:cs typeface="Times New Roman" panose="02020603050405020304" pitchFamily="18" charset="0"/>
              </a:rPr>
              <a:t> (Árabe hispánico – </a:t>
            </a:r>
            <a:r>
              <a:rPr lang="es-CL" b="1" i="1" dirty="0" err="1" smtClean="0">
                <a:latin typeface="Arial" panose="020B0604020202020204" pitchFamily="34" charset="0"/>
                <a:ea typeface="Calibri" panose="020F0502020204030204" pitchFamily="34" charset="0"/>
                <a:cs typeface="Times New Roman" panose="02020603050405020304" pitchFamily="18" charset="0"/>
              </a:rPr>
              <a:t>aḍḍáy‘a</a:t>
            </a:r>
            <a:r>
              <a:rPr lang="es-CL" i="1" dirty="0" smtClean="0">
                <a:latin typeface="Arial" panose="020B0604020202020204" pitchFamily="34" charset="0"/>
                <a:ea typeface="Calibri" panose="020F0502020204030204" pitchFamily="34" charset="0"/>
                <a:cs typeface="Times New Roman" panose="02020603050405020304" pitchFamily="18" charset="0"/>
              </a:rPr>
              <a:t>, </a:t>
            </a:r>
            <a:r>
              <a:rPr lang="es-CL" dirty="0" smtClean="0">
                <a:latin typeface="Arial" panose="020B0604020202020204" pitchFamily="34" charset="0"/>
                <a:ea typeface="Calibri" panose="020F0502020204030204" pitchFamily="34" charset="0"/>
                <a:cs typeface="Times New Roman" panose="02020603050405020304" pitchFamily="18" charset="0"/>
              </a:rPr>
              <a:t>Árabe clásico</a:t>
            </a:r>
            <a:r>
              <a:rPr lang="es-CL" i="1" dirty="0" smtClean="0">
                <a:latin typeface="Arial" panose="020B0604020202020204" pitchFamily="34" charset="0"/>
                <a:ea typeface="Calibri" panose="020F0502020204030204" pitchFamily="34" charset="0"/>
                <a:cs typeface="Times New Roman" panose="02020603050405020304" pitchFamily="18" charset="0"/>
              </a:rPr>
              <a:t> – </a:t>
            </a:r>
            <a:r>
              <a:rPr lang="es-CL" b="1" i="1" dirty="0" err="1" smtClean="0">
                <a:latin typeface="Arial" panose="020B0604020202020204" pitchFamily="34" charset="0"/>
                <a:ea typeface="Calibri" panose="020F0502020204030204" pitchFamily="34" charset="0"/>
                <a:cs typeface="Times New Roman" panose="02020603050405020304" pitchFamily="18" charset="0"/>
              </a:rPr>
              <a:t>ḍay‘ah</a:t>
            </a:r>
            <a:r>
              <a:rPr lang="es-CL" i="1" dirty="0" smtClean="0">
                <a:latin typeface="Arial" panose="020B0604020202020204" pitchFamily="34" charset="0"/>
                <a:ea typeface="Calibri" panose="020F0502020204030204" pitchFamily="34" charset="0"/>
                <a:cs typeface="Times New Roman" panose="02020603050405020304" pitchFamily="18" charset="0"/>
              </a:rPr>
              <a:t>) </a:t>
            </a: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es-CL" b="1" dirty="0" smtClean="0">
                <a:latin typeface="Arial" panose="020B0604020202020204" pitchFamily="34" charset="0"/>
                <a:ea typeface="Calibri" panose="020F0502020204030204" pitchFamily="34" charset="0"/>
                <a:cs typeface="Times New Roman" panose="02020603050405020304" pitchFamily="18" charset="0"/>
              </a:rPr>
              <a:t>Alfombra</a:t>
            </a:r>
            <a:r>
              <a:rPr lang="es-CL" dirty="0" smtClean="0">
                <a:latin typeface="Arial" panose="020B0604020202020204" pitchFamily="34" charset="0"/>
                <a:ea typeface="Calibri" panose="020F0502020204030204" pitchFamily="34" charset="0"/>
                <a:cs typeface="Times New Roman" panose="02020603050405020304" pitchFamily="18" charset="0"/>
              </a:rPr>
              <a:t> (Árabe hispánico – </a:t>
            </a:r>
            <a:r>
              <a:rPr lang="es-CL" b="1" i="1" dirty="0" err="1" smtClean="0">
                <a:latin typeface="Arial" panose="020B0604020202020204" pitchFamily="34" charset="0"/>
                <a:ea typeface="Calibri" panose="020F0502020204030204" pitchFamily="34" charset="0"/>
                <a:cs typeface="Times New Roman" panose="02020603050405020304" pitchFamily="18" charset="0"/>
              </a:rPr>
              <a:t>alḥánbal</a:t>
            </a:r>
            <a:r>
              <a:rPr lang="es-CL" i="1" dirty="0" smtClean="0">
                <a:latin typeface="Arial" panose="020B0604020202020204" pitchFamily="34" charset="0"/>
                <a:ea typeface="Calibri" panose="020F0502020204030204" pitchFamily="34" charset="0"/>
                <a:cs typeface="Times New Roman" panose="02020603050405020304" pitchFamily="18" charset="0"/>
              </a:rPr>
              <a:t>, </a:t>
            </a:r>
            <a:r>
              <a:rPr lang="es-CL" dirty="0" smtClean="0">
                <a:latin typeface="Arial" panose="020B0604020202020204" pitchFamily="34" charset="0"/>
                <a:ea typeface="Calibri" panose="020F0502020204030204" pitchFamily="34" charset="0"/>
                <a:cs typeface="Times New Roman" panose="02020603050405020304" pitchFamily="18" charset="0"/>
              </a:rPr>
              <a:t>Árabe clásico</a:t>
            </a:r>
            <a:r>
              <a:rPr lang="es-CL" i="1" dirty="0" smtClean="0">
                <a:latin typeface="Arial" panose="020B0604020202020204" pitchFamily="34" charset="0"/>
                <a:ea typeface="Calibri" panose="020F0502020204030204" pitchFamily="34" charset="0"/>
                <a:cs typeface="Times New Roman" panose="02020603050405020304" pitchFamily="18" charset="0"/>
              </a:rPr>
              <a:t> – </a:t>
            </a:r>
            <a:r>
              <a:rPr lang="es-CL" b="1" i="1" dirty="0" err="1" smtClean="0">
                <a:latin typeface="Arial" panose="020B0604020202020204" pitchFamily="34" charset="0"/>
                <a:ea typeface="Calibri" panose="020F0502020204030204" pitchFamily="34" charset="0"/>
                <a:cs typeface="Times New Roman" panose="02020603050405020304" pitchFamily="18" charset="0"/>
              </a:rPr>
              <a:t>ḥanbal</a:t>
            </a:r>
            <a:r>
              <a:rPr lang="es-CL" i="1" dirty="0" smtClean="0">
                <a:latin typeface="Arial" panose="020B0604020202020204" pitchFamily="34" charset="0"/>
                <a:ea typeface="Calibri" panose="020F0502020204030204" pitchFamily="34" charset="0"/>
                <a:cs typeface="Times New Roman" panose="02020603050405020304" pitchFamily="18" charset="0"/>
              </a:rPr>
              <a:t>) </a:t>
            </a: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es-CL" b="1" dirty="0" smtClean="0">
                <a:latin typeface="Arial" panose="020B0604020202020204" pitchFamily="34" charset="0"/>
                <a:ea typeface="Calibri" panose="020F0502020204030204" pitchFamily="34" charset="0"/>
                <a:cs typeface="Times New Roman" panose="02020603050405020304" pitchFamily="18" charset="0"/>
              </a:rPr>
              <a:t>Almohada</a:t>
            </a:r>
            <a:r>
              <a:rPr lang="es-CL" dirty="0" smtClean="0">
                <a:latin typeface="Arial" panose="020B0604020202020204" pitchFamily="34" charset="0"/>
                <a:ea typeface="Calibri" panose="020F0502020204030204" pitchFamily="34" charset="0"/>
                <a:cs typeface="Times New Roman" panose="02020603050405020304" pitchFamily="18" charset="0"/>
              </a:rPr>
              <a:t> (Árabe hispánico – </a:t>
            </a:r>
            <a:r>
              <a:rPr lang="es-CL" b="1" i="1" dirty="0" err="1" smtClean="0">
                <a:latin typeface="Arial" panose="020B0604020202020204" pitchFamily="34" charset="0"/>
                <a:ea typeface="Calibri" panose="020F0502020204030204" pitchFamily="34" charset="0"/>
                <a:cs typeface="Times New Roman" panose="02020603050405020304" pitchFamily="18" charset="0"/>
              </a:rPr>
              <a:t>almuẖádda</a:t>
            </a:r>
            <a:r>
              <a:rPr lang="es-CL" i="1" dirty="0" smtClean="0">
                <a:latin typeface="Arial" panose="020B0604020202020204" pitchFamily="34" charset="0"/>
                <a:ea typeface="Calibri" panose="020F0502020204030204" pitchFamily="34" charset="0"/>
                <a:cs typeface="Times New Roman" panose="02020603050405020304" pitchFamily="18" charset="0"/>
              </a:rPr>
              <a:t>, </a:t>
            </a:r>
            <a:r>
              <a:rPr lang="es-CL" dirty="0" smtClean="0">
                <a:latin typeface="Arial" panose="020B0604020202020204" pitchFamily="34" charset="0"/>
                <a:ea typeface="Calibri" panose="020F0502020204030204" pitchFamily="34" charset="0"/>
                <a:cs typeface="Times New Roman" panose="02020603050405020304" pitchFamily="18" charset="0"/>
              </a:rPr>
              <a:t>Árabe clásico</a:t>
            </a:r>
            <a:r>
              <a:rPr lang="es-CL" i="1" dirty="0" smtClean="0">
                <a:latin typeface="Arial" panose="020B0604020202020204" pitchFamily="34" charset="0"/>
                <a:ea typeface="Calibri" panose="020F0502020204030204" pitchFamily="34" charset="0"/>
                <a:cs typeface="Times New Roman" panose="02020603050405020304" pitchFamily="18" charset="0"/>
              </a:rPr>
              <a:t> – </a:t>
            </a:r>
            <a:r>
              <a:rPr lang="es-CL" b="1" i="1" dirty="0" err="1" smtClean="0">
                <a:latin typeface="Arial" panose="020B0604020202020204" pitchFamily="34" charset="0"/>
                <a:ea typeface="Calibri" panose="020F0502020204030204" pitchFamily="34" charset="0"/>
                <a:cs typeface="Times New Roman" panose="02020603050405020304" pitchFamily="18" charset="0"/>
              </a:rPr>
              <a:t>miẖaddah</a:t>
            </a:r>
            <a:r>
              <a:rPr lang="es-CL" i="1" dirty="0" smtClean="0">
                <a:latin typeface="Arial" panose="020B0604020202020204" pitchFamily="34" charset="0"/>
                <a:ea typeface="Calibri" panose="020F0502020204030204" pitchFamily="34" charset="0"/>
                <a:cs typeface="Times New Roman" panose="02020603050405020304" pitchFamily="18" charset="0"/>
              </a:rPr>
              <a:t>) </a:t>
            </a: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es-CL" b="1" dirty="0" smtClean="0">
                <a:latin typeface="Arial" panose="020B0604020202020204" pitchFamily="34" charset="0"/>
                <a:ea typeface="Calibri" panose="020F0502020204030204" pitchFamily="34" charset="0"/>
                <a:cs typeface="Times New Roman" panose="02020603050405020304" pitchFamily="18" charset="0"/>
              </a:rPr>
              <a:t>Alquiler</a:t>
            </a:r>
            <a:r>
              <a:rPr lang="es-CL" dirty="0" smtClean="0">
                <a:latin typeface="Arial" panose="020B0604020202020204" pitchFamily="34" charset="0"/>
                <a:ea typeface="Calibri" panose="020F0502020204030204" pitchFamily="34" charset="0"/>
                <a:cs typeface="Times New Roman" panose="02020603050405020304" pitchFamily="18" charset="0"/>
              </a:rPr>
              <a:t> (Árabe hispánico – </a:t>
            </a:r>
            <a:r>
              <a:rPr lang="es-CL" b="1" i="1" dirty="0" err="1" smtClean="0">
                <a:latin typeface="Arial" panose="020B0604020202020204" pitchFamily="34" charset="0"/>
                <a:ea typeface="Calibri" panose="020F0502020204030204" pitchFamily="34" charset="0"/>
                <a:cs typeface="Times New Roman" panose="02020603050405020304" pitchFamily="18" charset="0"/>
              </a:rPr>
              <a:t>alkirá</a:t>
            </a:r>
            <a:r>
              <a:rPr lang="es-CL" dirty="0" smtClean="0">
                <a:latin typeface="Arial" panose="020B0604020202020204" pitchFamily="34" charset="0"/>
                <a:ea typeface="Calibri" panose="020F0502020204030204" pitchFamily="34" charset="0"/>
                <a:cs typeface="Times New Roman" panose="02020603050405020304" pitchFamily="18" charset="0"/>
              </a:rPr>
              <a:t> </a:t>
            </a:r>
            <a:r>
              <a:rPr lang="es-CL" dirty="0" err="1" smtClean="0">
                <a:latin typeface="Arial" panose="020B0604020202020204" pitchFamily="34" charset="0"/>
                <a:ea typeface="Calibri" panose="020F0502020204030204" pitchFamily="34" charset="0"/>
                <a:cs typeface="Times New Roman" panose="02020603050405020304" pitchFamily="18" charset="0"/>
              </a:rPr>
              <a:t>or</a:t>
            </a:r>
            <a:r>
              <a:rPr lang="es-CL" dirty="0" smtClean="0">
                <a:latin typeface="Arial" panose="020B0604020202020204" pitchFamily="34" charset="0"/>
                <a:ea typeface="Calibri" panose="020F0502020204030204" pitchFamily="34" charset="0"/>
                <a:cs typeface="Times New Roman" panose="02020603050405020304" pitchFamily="18" charset="0"/>
              </a:rPr>
              <a:t> </a:t>
            </a:r>
            <a:r>
              <a:rPr lang="es-CL" b="1" i="1" dirty="0" err="1" smtClean="0">
                <a:latin typeface="Arial" panose="020B0604020202020204" pitchFamily="34" charset="0"/>
                <a:ea typeface="Calibri" panose="020F0502020204030204" pitchFamily="34" charset="0"/>
                <a:cs typeface="Times New Roman" panose="02020603050405020304" pitchFamily="18" charset="0"/>
              </a:rPr>
              <a:t>alkirí</a:t>
            </a:r>
            <a:r>
              <a:rPr lang="es-CL" i="1" dirty="0" smtClean="0">
                <a:latin typeface="Arial" panose="020B0604020202020204" pitchFamily="34" charset="0"/>
                <a:ea typeface="Calibri" panose="020F0502020204030204" pitchFamily="34" charset="0"/>
                <a:cs typeface="Times New Roman" panose="02020603050405020304" pitchFamily="18" charset="0"/>
              </a:rPr>
              <a:t>, </a:t>
            </a:r>
            <a:r>
              <a:rPr lang="es-CL" dirty="0" smtClean="0">
                <a:latin typeface="Arial" panose="020B0604020202020204" pitchFamily="34" charset="0"/>
                <a:ea typeface="Calibri" panose="020F0502020204030204" pitchFamily="34" charset="0"/>
                <a:cs typeface="Times New Roman" panose="02020603050405020304" pitchFamily="18" charset="0"/>
              </a:rPr>
              <a:t>Árabe clásico</a:t>
            </a:r>
            <a:r>
              <a:rPr lang="es-CL" i="1" dirty="0" smtClean="0">
                <a:latin typeface="Arial" panose="020B0604020202020204" pitchFamily="34" charset="0"/>
                <a:ea typeface="Calibri" panose="020F0502020204030204" pitchFamily="34" charset="0"/>
                <a:cs typeface="Times New Roman" panose="02020603050405020304" pitchFamily="18" charset="0"/>
              </a:rPr>
              <a:t> – </a:t>
            </a:r>
            <a:r>
              <a:rPr lang="es-CL" b="1" i="1" dirty="0" err="1" smtClean="0">
                <a:latin typeface="Arial" panose="020B0604020202020204" pitchFamily="34" charset="0"/>
                <a:ea typeface="Calibri" panose="020F0502020204030204" pitchFamily="34" charset="0"/>
                <a:cs typeface="Times New Roman" panose="02020603050405020304" pitchFamily="18" charset="0"/>
              </a:rPr>
              <a:t>kirā</a:t>
            </a:r>
            <a:r>
              <a:rPr lang="es-CL" b="1" i="1" dirty="0" smtClean="0">
                <a:latin typeface="Arial" panose="020B0604020202020204" pitchFamily="34" charset="0"/>
                <a:ea typeface="Calibri" panose="020F0502020204030204" pitchFamily="34" charset="0"/>
                <a:cs typeface="Times New Roman" panose="02020603050405020304" pitchFamily="18" charset="0"/>
              </a:rPr>
              <a:t>’</a:t>
            </a:r>
            <a:r>
              <a:rPr lang="es-CL" i="1" dirty="0" smtClean="0">
                <a:latin typeface="Arial" panose="020B0604020202020204" pitchFamily="34" charset="0"/>
                <a:ea typeface="Calibri" panose="020F0502020204030204" pitchFamily="34" charset="0"/>
                <a:cs typeface="Times New Roman" panose="02020603050405020304" pitchFamily="18" charset="0"/>
              </a:rPr>
              <a:t>)</a:t>
            </a: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es-CL" b="1" dirty="0" smtClean="0">
                <a:latin typeface="Arial" panose="020B0604020202020204" pitchFamily="34" charset="0"/>
                <a:ea typeface="Calibri" panose="020F0502020204030204" pitchFamily="34" charset="0"/>
                <a:cs typeface="Times New Roman" panose="02020603050405020304" pitchFamily="18" charset="0"/>
              </a:rPr>
              <a:t>Asesino</a:t>
            </a:r>
            <a:r>
              <a:rPr lang="es-CL" dirty="0" smtClean="0">
                <a:latin typeface="Arial" panose="020B0604020202020204" pitchFamily="34" charset="0"/>
                <a:ea typeface="Calibri" panose="020F0502020204030204" pitchFamily="34" charset="0"/>
                <a:cs typeface="Times New Roman" panose="02020603050405020304" pitchFamily="18" charset="0"/>
              </a:rPr>
              <a:t> (Árabe – </a:t>
            </a:r>
            <a:r>
              <a:rPr lang="es-CL" b="1" i="1" dirty="0" err="1" smtClean="0">
                <a:latin typeface="Arial" panose="020B0604020202020204" pitchFamily="34" charset="0"/>
                <a:ea typeface="Calibri" panose="020F0502020204030204" pitchFamily="34" charset="0"/>
                <a:cs typeface="Times New Roman" panose="02020603050405020304" pitchFamily="18" charset="0"/>
              </a:rPr>
              <a:t>ḥaššāšīn</a:t>
            </a:r>
            <a:r>
              <a:rPr lang="es-CL" i="1" dirty="0" smtClean="0">
                <a:latin typeface="Arial" panose="020B0604020202020204" pitchFamily="34" charset="0"/>
                <a:ea typeface="Calibri" panose="020F0502020204030204" pitchFamily="34" charset="0"/>
                <a:cs typeface="Times New Roman" panose="02020603050405020304" pitchFamily="18" charset="0"/>
              </a:rPr>
              <a:t>)</a:t>
            </a: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es-CL" b="1" dirty="0" smtClean="0">
                <a:latin typeface="Arial" panose="020B0604020202020204" pitchFamily="34" charset="0"/>
                <a:ea typeface="Calibri" panose="020F0502020204030204" pitchFamily="34" charset="0"/>
                <a:cs typeface="Times New Roman" panose="02020603050405020304" pitchFamily="18" charset="0"/>
              </a:rPr>
              <a:t>Barrio</a:t>
            </a:r>
            <a:r>
              <a:rPr lang="es-CL" dirty="0" smtClean="0">
                <a:latin typeface="Arial" panose="020B0604020202020204" pitchFamily="34" charset="0"/>
                <a:ea typeface="Calibri" panose="020F0502020204030204" pitchFamily="34" charset="0"/>
                <a:cs typeface="Times New Roman" panose="02020603050405020304" pitchFamily="18" charset="0"/>
              </a:rPr>
              <a:t> (Árabe hispánico – </a:t>
            </a:r>
            <a:r>
              <a:rPr lang="es-CL" b="1" i="1" dirty="0" err="1" smtClean="0">
                <a:latin typeface="Arial" panose="020B0604020202020204" pitchFamily="34" charset="0"/>
                <a:ea typeface="Calibri" panose="020F0502020204030204" pitchFamily="34" charset="0"/>
                <a:cs typeface="Times New Roman" panose="02020603050405020304" pitchFamily="18" charset="0"/>
              </a:rPr>
              <a:t>bárri</a:t>
            </a:r>
            <a:r>
              <a:rPr lang="es-CL" i="1" dirty="0" smtClean="0">
                <a:latin typeface="Arial" panose="020B0604020202020204" pitchFamily="34" charset="0"/>
                <a:ea typeface="Calibri" panose="020F0502020204030204" pitchFamily="34" charset="0"/>
                <a:cs typeface="Times New Roman" panose="02020603050405020304" pitchFamily="18" charset="0"/>
              </a:rPr>
              <a:t>, </a:t>
            </a:r>
            <a:r>
              <a:rPr lang="es-CL" dirty="0" smtClean="0">
                <a:latin typeface="Arial" panose="020B0604020202020204" pitchFamily="34" charset="0"/>
                <a:ea typeface="Calibri" panose="020F0502020204030204" pitchFamily="34" charset="0"/>
                <a:cs typeface="Times New Roman" panose="02020603050405020304" pitchFamily="18" charset="0"/>
              </a:rPr>
              <a:t>Árabe clásico </a:t>
            </a:r>
            <a:r>
              <a:rPr lang="es-CL" i="1" dirty="0" smtClean="0">
                <a:latin typeface="Arial" panose="020B0604020202020204" pitchFamily="34" charset="0"/>
                <a:ea typeface="Calibri" panose="020F0502020204030204" pitchFamily="34" charset="0"/>
                <a:cs typeface="Times New Roman" panose="02020603050405020304" pitchFamily="18" charset="0"/>
              </a:rPr>
              <a:t>– </a:t>
            </a:r>
            <a:r>
              <a:rPr lang="es-CL" b="1" i="1" dirty="0" err="1" smtClean="0">
                <a:latin typeface="Arial" panose="020B0604020202020204" pitchFamily="34" charset="0"/>
                <a:ea typeface="Calibri" panose="020F0502020204030204" pitchFamily="34" charset="0"/>
                <a:cs typeface="Times New Roman" panose="02020603050405020304" pitchFamily="18" charset="0"/>
              </a:rPr>
              <a:t>barrī</a:t>
            </a:r>
            <a:r>
              <a:rPr lang="es-CL" i="1" dirty="0" smtClean="0">
                <a:latin typeface="Arial" panose="020B0604020202020204" pitchFamily="34" charset="0"/>
                <a:ea typeface="Calibri" panose="020F0502020204030204" pitchFamily="34" charset="0"/>
                <a:cs typeface="Times New Roman" panose="02020603050405020304" pitchFamily="18" charset="0"/>
              </a:rPr>
              <a:t>)</a:t>
            </a: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es-CL" b="1" dirty="0" smtClean="0">
                <a:latin typeface="Arial" panose="020B0604020202020204" pitchFamily="34" charset="0"/>
                <a:ea typeface="Calibri" panose="020F0502020204030204" pitchFamily="34" charset="0"/>
                <a:cs typeface="Times New Roman" panose="02020603050405020304" pitchFamily="18" charset="0"/>
              </a:rPr>
              <a:t>Guitarra</a:t>
            </a:r>
            <a:r>
              <a:rPr lang="es-CL" dirty="0" smtClean="0">
                <a:latin typeface="Arial" panose="020B0604020202020204" pitchFamily="34" charset="0"/>
                <a:ea typeface="Calibri" panose="020F0502020204030204" pitchFamily="34" charset="0"/>
                <a:cs typeface="Times New Roman" panose="02020603050405020304" pitchFamily="18" charset="0"/>
              </a:rPr>
              <a:t> (Árabe – </a:t>
            </a:r>
            <a:r>
              <a:rPr lang="es-CL" b="1" i="1" dirty="0" err="1" smtClean="0">
                <a:latin typeface="Arial" panose="020B0604020202020204" pitchFamily="34" charset="0"/>
                <a:ea typeface="Calibri" panose="020F0502020204030204" pitchFamily="34" charset="0"/>
                <a:cs typeface="Times New Roman" panose="02020603050405020304" pitchFamily="18" charset="0"/>
              </a:rPr>
              <a:t>qīṯārah</a:t>
            </a:r>
            <a:r>
              <a:rPr lang="es-CL" i="1" dirty="0" smtClean="0">
                <a:latin typeface="Arial" panose="020B0604020202020204" pitchFamily="34" charset="0"/>
                <a:ea typeface="Calibri" panose="020F0502020204030204" pitchFamily="34" charset="0"/>
                <a:cs typeface="Times New Roman" panose="02020603050405020304" pitchFamily="18" charset="0"/>
              </a:rPr>
              <a:t>, </a:t>
            </a:r>
            <a:r>
              <a:rPr lang="es-CL" dirty="0" smtClean="0">
                <a:latin typeface="Arial" panose="020B0604020202020204" pitchFamily="34" charset="0"/>
                <a:ea typeface="Calibri" panose="020F0502020204030204" pitchFamily="34" charset="0"/>
                <a:cs typeface="Times New Roman" panose="02020603050405020304" pitchFamily="18" charset="0"/>
              </a:rPr>
              <a:t>Arameo</a:t>
            </a:r>
            <a:r>
              <a:rPr lang="es-CL" i="1" dirty="0" smtClean="0">
                <a:latin typeface="Arial" panose="020B0604020202020204" pitchFamily="34" charset="0"/>
                <a:ea typeface="Calibri" panose="020F0502020204030204" pitchFamily="34" charset="0"/>
                <a:cs typeface="Times New Roman" panose="02020603050405020304" pitchFamily="18" charset="0"/>
              </a:rPr>
              <a:t> – </a:t>
            </a:r>
            <a:r>
              <a:rPr lang="es-CL" b="1" i="1" dirty="0" err="1" smtClean="0">
                <a:latin typeface="Arial" panose="020B0604020202020204" pitchFamily="34" charset="0"/>
                <a:ea typeface="Calibri" panose="020F0502020204030204" pitchFamily="34" charset="0"/>
                <a:cs typeface="Times New Roman" panose="02020603050405020304" pitchFamily="18" charset="0"/>
              </a:rPr>
              <a:t>qipārā</a:t>
            </a:r>
            <a:r>
              <a:rPr lang="es-CL" i="1" dirty="0" smtClean="0">
                <a:latin typeface="Arial" panose="020B0604020202020204" pitchFamily="34" charset="0"/>
                <a:ea typeface="Calibri" panose="020F0502020204030204" pitchFamily="34" charset="0"/>
                <a:cs typeface="Times New Roman" panose="02020603050405020304" pitchFamily="18" charset="0"/>
              </a:rPr>
              <a:t>, </a:t>
            </a:r>
            <a:r>
              <a:rPr lang="es-CL" dirty="0" smtClean="0">
                <a:latin typeface="Arial" panose="020B0604020202020204" pitchFamily="34" charset="0"/>
                <a:ea typeface="Calibri" panose="020F0502020204030204" pitchFamily="34" charset="0"/>
                <a:cs typeface="Times New Roman" panose="02020603050405020304" pitchFamily="18" charset="0"/>
              </a:rPr>
              <a:t>Griego</a:t>
            </a:r>
            <a:r>
              <a:rPr lang="es-CL" i="1" dirty="0" smtClean="0">
                <a:latin typeface="Arial" panose="020B0604020202020204" pitchFamily="34" charset="0"/>
                <a:ea typeface="Calibri" panose="020F0502020204030204" pitchFamily="34" charset="0"/>
                <a:cs typeface="Times New Roman" panose="02020603050405020304" pitchFamily="18" charset="0"/>
              </a:rPr>
              <a:t> – </a:t>
            </a:r>
            <a:r>
              <a:rPr lang="es-CL" b="1" i="1" dirty="0" err="1" smtClean="0">
                <a:latin typeface="Arial" panose="020B0604020202020204" pitchFamily="34" charset="0"/>
                <a:ea typeface="Calibri" panose="020F0502020204030204" pitchFamily="34" charset="0"/>
                <a:cs typeface="Times New Roman" panose="02020603050405020304" pitchFamily="18" charset="0"/>
              </a:rPr>
              <a:t>κιθάρ</a:t>
            </a:r>
            <a:r>
              <a:rPr lang="es-CL" b="1" i="1" dirty="0" smtClean="0">
                <a:latin typeface="Arial" panose="020B0604020202020204" pitchFamily="34" charset="0"/>
                <a:ea typeface="Calibri" panose="020F0502020204030204" pitchFamily="34" charset="0"/>
                <a:cs typeface="Times New Roman" panose="02020603050405020304" pitchFamily="18" charset="0"/>
              </a:rPr>
              <a:t>α, kithára</a:t>
            </a:r>
            <a:r>
              <a:rPr lang="es-CL" i="1" dirty="0" smtClean="0">
                <a:latin typeface="Arial" panose="020B0604020202020204" pitchFamily="34" charset="0"/>
                <a:ea typeface="Calibri" panose="020F0502020204030204" pitchFamily="34" charset="0"/>
                <a:cs typeface="Times New Roman" panose="02020603050405020304" pitchFamily="18" charset="0"/>
              </a:rPr>
              <a:t>)</a:t>
            </a: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es-CL" b="1" dirty="0" smtClean="0">
                <a:latin typeface="Arial" panose="020B0604020202020204" pitchFamily="34" charset="0"/>
                <a:ea typeface="Calibri" panose="020F0502020204030204" pitchFamily="34" charset="0"/>
                <a:cs typeface="Times New Roman" panose="02020603050405020304" pitchFamily="18" charset="0"/>
              </a:rPr>
              <a:t>Hazaña</a:t>
            </a:r>
            <a:r>
              <a:rPr lang="es-CL" dirty="0" smtClean="0">
                <a:latin typeface="Arial" panose="020B0604020202020204" pitchFamily="34" charset="0"/>
                <a:ea typeface="Calibri" panose="020F0502020204030204" pitchFamily="34" charset="0"/>
                <a:cs typeface="Times New Roman" panose="02020603050405020304" pitchFamily="18" charset="0"/>
              </a:rPr>
              <a:t> (Árabe hispánico – </a:t>
            </a:r>
            <a:r>
              <a:rPr lang="es-CL" b="1" i="1" dirty="0" err="1" smtClean="0">
                <a:latin typeface="Arial" panose="020B0604020202020204" pitchFamily="34" charset="0"/>
                <a:ea typeface="Calibri" panose="020F0502020204030204" pitchFamily="34" charset="0"/>
                <a:cs typeface="Times New Roman" panose="02020603050405020304" pitchFamily="18" charset="0"/>
              </a:rPr>
              <a:t>ḥasána</a:t>
            </a:r>
            <a:r>
              <a:rPr lang="es-CL" i="1" dirty="0" smtClean="0">
                <a:latin typeface="Arial" panose="020B0604020202020204" pitchFamily="34" charset="0"/>
                <a:ea typeface="Calibri" panose="020F0502020204030204" pitchFamily="34" charset="0"/>
                <a:cs typeface="Times New Roman" panose="02020603050405020304" pitchFamily="18" charset="0"/>
              </a:rPr>
              <a:t>, </a:t>
            </a:r>
            <a:r>
              <a:rPr lang="es-CL" dirty="0" smtClean="0">
                <a:latin typeface="Arial" panose="020B0604020202020204" pitchFamily="34" charset="0"/>
                <a:ea typeface="Calibri" panose="020F0502020204030204" pitchFamily="34" charset="0"/>
                <a:cs typeface="Times New Roman" panose="02020603050405020304" pitchFamily="18" charset="0"/>
              </a:rPr>
              <a:t>Árabe clásico</a:t>
            </a:r>
            <a:r>
              <a:rPr lang="es-CL" i="1" dirty="0" smtClean="0">
                <a:latin typeface="Arial" panose="020B0604020202020204" pitchFamily="34" charset="0"/>
                <a:ea typeface="Calibri" panose="020F0502020204030204" pitchFamily="34" charset="0"/>
                <a:cs typeface="Times New Roman" panose="02020603050405020304" pitchFamily="18" charset="0"/>
              </a:rPr>
              <a:t> – </a:t>
            </a:r>
            <a:r>
              <a:rPr lang="es-CL" b="1" i="1" dirty="0" err="1" smtClean="0">
                <a:latin typeface="Arial" panose="020B0604020202020204" pitchFamily="34" charset="0"/>
                <a:ea typeface="Calibri" panose="020F0502020204030204" pitchFamily="34" charset="0"/>
                <a:cs typeface="Times New Roman" panose="02020603050405020304" pitchFamily="18" charset="0"/>
              </a:rPr>
              <a:t>ḥasanah</a:t>
            </a:r>
            <a:r>
              <a:rPr lang="es-CL" i="1" dirty="0" smtClean="0">
                <a:latin typeface="Arial" panose="020B0604020202020204" pitchFamily="34" charset="0"/>
                <a:ea typeface="Calibri" panose="020F0502020204030204" pitchFamily="34" charset="0"/>
                <a:cs typeface="Times New Roman" panose="02020603050405020304" pitchFamily="18" charset="0"/>
              </a:rPr>
              <a:t>)</a:t>
            </a: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es-CL" b="1" dirty="0" smtClean="0">
                <a:latin typeface="Arial" panose="020B0604020202020204" pitchFamily="34" charset="0"/>
                <a:ea typeface="Calibri" panose="020F0502020204030204" pitchFamily="34" charset="0"/>
                <a:cs typeface="Times New Roman" panose="02020603050405020304" pitchFamily="18" charset="0"/>
              </a:rPr>
              <a:t>Máscara</a:t>
            </a:r>
            <a:r>
              <a:rPr lang="es-CL" dirty="0" smtClean="0">
                <a:latin typeface="Arial" panose="020B0604020202020204" pitchFamily="34" charset="0"/>
                <a:ea typeface="Calibri" panose="020F0502020204030204" pitchFamily="34" charset="0"/>
                <a:cs typeface="Times New Roman" panose="02020603050405020304" pitchFamily="18" charset="0"/>
              </a:rPr>
              <a:t> (Italiano – </a:t>
            </a:r>
            <a:r>
              <a:rPr lang="es-CL" b="1" i="1" dirty="0" err="1" smtClean="0">
                <a:latin typeface="Arial" panose="020B0604020202020204" pitchFamily="34" charset="0"/>
                <a:ea typeface="Calibri" panose="020F0502020204030204" pitchFamily="34" charset="0"/>
                <a:cs typeface="Times New Roman" panose="02020603050405020304" pitchFamily="18" charset="0"/>
              </a:rPr>
              <a:t>maschera</a:t>
            </a:r>
            <a:r>
              <a:rPr lang="es-CL" dirty="0" smtClean="0">
                <a:latin typeface="Arial" panose="020B0604020202020204" pitchFamily="34" charset="0"/>
                <a:ea typeface="Calibri" panose="020F0502020204030204" pitchFamily="34" charset="0"/>
                <a:cs typeface="Times New Roman" panose="02020603050405020304" pitchFamily="18" charset="0"/>
              </a:rPr>
              <a:t>, Árabe – </a:t>
            </a:r>
            <a:r>
              <a:rPr lang="es-CL" b="1" i="1" dirty="0" err="1" smtClean="0">
                <a:latin typeface="Arial" panose="020B0604020202020204" pitchFamily="34" charset="0"/>
                <a:ea typeface="Calibri" panose="020F0502020204030204" pitchFamily="34" charset="0"/>
                <a:cs typeface="Times New Roman" panose="02020603050405020304" pitchFamily="18" charset="0"/>
              </a:rPr>
              <a:t>masẖarah</a:t>
            </a:r>
            <a:r>
              <a:rPr lang="es-CL" i="1" dirty="0" smtClean="0">
                <a:latin typeface="Arial" panose="020B0604020202020204" pitchFamily="34" charset="0"/>
                <a:ea typeface="Calibri" panose="020F0502020204030204" pitchFamily="34" charset="0"/>
                <a:cs typeface="Times New Roman" panose="02020603050405020304" pitchFamily="18" charset="0"/>
              </a:rPr>
              <a:t>)</a:t>
            </a: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es-CL" b="1" dirty="0" smtClean="0">
                <a:latin typeface="Arial" panose="020B0604020202020204" pitchFamily="34" charset="0"/>
                <a:ea typeface="Calibri" panose="020F0502020204030204" pitchFamily="34" charset="0"/>
                <a:cs typeface="Times New Roman" panose="02020603050405020304" pitchFamily="18" charset="0"/>
              </a:rPr>
              <a:t> Mazmorra</a:t>
            </a:r>
            <a:r>
              <a:rPr lang="es-CL" dirty="0" smtClean="0">
                <a:latin typeface="Arial" panose="020B0604020202020204" pitchFamily="34" charset="0"/>
                <a:ea typeface="Calibri" panose="020F0502020204030204" pitchFamily="34" charset="0"/>
                <a:cs typeface="Times New Roman" panose="02020603050405020304" pitchFamily="18" charset="0"/>
              </a:rPr>
              <a:t> (Árabe hispánico – </a:t>
            </a:r>
            <a:r>
              <a:rPr lang="es-CL" b="1" i="1" dirty="0" err="1" smtClean="0">
                <a:latin typeface="Arial" panose="020B0604020202020204" pitchFamily="34" charset="0"/>
                <a:ea typeface="Calibri" panose="020F0502020204030204" pitchFamily="34" charset="0"/>
                <a:cs typeface="Times New Roman" panose="02020603050405020304" pitchFamily="18" charset="0"/>
              </a:rPr>
              <a:t>maṭmúra</a:t>
            </a:r>
            <a:r>
              <a:rPr lang="es-CL" i="1" dirty="0" smtClean="0">
                <a:latin typeface="Arial" panose="020B0604020202020204" pitchFamily="34" charset="0"/>
                <a:ea typeface="Calibri" panose="020F0502020204030204" pitchFamily="34" charset="0"/>
                <a:cs typeface="Times New Roman" panose="02020603050405020304" pitchFamily="18" charset="0"/>
              </a:rPr>
              <a:t>, </a:t>
            </a:r>
            <a:r>
              <a:rPr lang="es-CL" dirty="0" smtClean="0">
                <a:latin typeface="Arial" panose="020B0604020202020204" pitchFamily="34" charset="0"/>
                <a:ea typeface="Calibri" panose="020F0502020204030204" pitchFamily="34" charset="0"/>
                <a:cs typeface="Times New Roman" panose="02020603050405020304" pitchFamily="18" charset="0"/>
              </a:rPr>
              <a:t>Árabe clásico</a:t>
            </a:r>
            <a:r>
              <a:rPr lang="es-CL" i="1" dirty="0" smtClean="0">
                <a:latin typeface="Arial" panose="020B0604020202020204" pitchFamily="34" charset="0"/>
                <a:ea typeface="Calibri" panose="020F0502020204030204" pitchFamily="34" charset="0"/>
                <a:cs typeface="Times New Roman" panose="02020603050405020304" pitchFamily="18" charset="0"/>
              </a:rPr>
              <a:t> – </a:t>
            </a:r>
            <a:r>
              <a:rPr lang="es-CL" b="1" i="1" dirty="0" err="1" smtClean="0">
                <a:latin typeface="Arial" panose="020B0604020202020204" pitchFamily="34" charset="0"/>
                <a:ea typeface="Calibri" panose="020F0502020204030204" pitchFamily="34" charset="0"/>
                <a:cs typeface="Times New Roman" panose="02020603050405020304" pitchFamily="18" charset="0"/>
              </a:rPr>
              <a:t>maṭmūrah</a:t>
            </a:r>
            <a:r>
              <a:rPr lang="es-CL" i="1" dirty="0" smtClean="0">
                <a:latin typeface="Arial" panose="020B0604020202020204" pitchFamily="34" charset="0"/>
                <a:ea typeface="Calibri" panose="020F0502020204030204" pitchFamily="34" charset="0"/>
                <a:cs typeface="Times New Roman" panose="02020603050405020304" pitchFamily="18" charset="0"/>
              </a:rPr>
              <a:t>)</a:t>
            </a: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es-CL" b="1" dirty="0" smtClean="0">
                <a:latin typeface="Arial" panose="020B0604020202020204" pitchFamily="34" charset="0"/>
                <a:ea typeface="Calibri" panose="020F0502020204030204" pitchFamily="34" charset="0"/>
                <a:cs typeface="Times New Roman" panose="02020603050405020304" pitchFamily="18" charset="0"/>
              </a:rPr>
              <a:t>Momia</a:t>
            </a:r>
            <a:r>
              <a:rPr lang="es-CL" dirty="0" smtClean="0">
                <a:latin typeface="Arial" panose="020B0604020202020204" pitchFamily="34" charset="0"/>
                <a:ea typeface="Calibri" panose="020F0502020204030204" pitchFamily="34" charset="0"/>
                <a:cs typeface="Times New Roman" panose="02020603050405020304" pitchFamily="18" charset="0"/>
              </a:rPr>
              <a:t> (Árabe clásico – </a:t>
            </a:r>
            <a:r>
              <a:rPr lang="es-CL" b="1" i="1" dirty="0" err="1" smtClean="0">
                <a:latin typeface="Arial" panose="020B0604020202020204" pitchFamily="34" charset="0"/>
                <a:ea typeface="Calibri" panose="020F0502020204030204" pitchFamily="34" charset="0"/>
                <a:cs typeface="Times New Roman" panose="02020603050405020304" pitchFamily="18" charset="0"/>
              </a:rPr>
              <a:t>mūmiyā</a:t>
            </a:r>
            <a:r>
              <a:rPr lang="es-CL" i="1" dirty="0" smtClean="0">
                <a:latin typeface="Arial" panose="020B0604020202020204" pitchFamily="34" charset="0"/>
                <a:ea typeface="Calibri" panose="020F0502020204030204" pitchFamily="34" charset="0"/>
                <a:cs typeface="Times New Roman" panose="02020603050405020304" pitchFamily="18" charset="0"/>
              </a:rPr>
              <a:t>)</a:t>
            </a: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es-CL" b="1" dirty="0" smtClean="0">
                <a:latin typeface="Arial" panose="020B0604020202020204" pitchFamily="34" charset="0"/>
                <a:ea typeface="Calibri" panose="020F0502020204030204" pitchFamily="34" charset="0"/>
                <a:cs typeface="Times New Roman" panose="02020603050405020304" pitchFamily="18" charset="0"/>
              </a:rPr>
              <a:t>Noria</a:t>
            </a:r>
            <a:r>
              <a:rPr lang="es-CL" dirty="0" smtClean="0">
                <a:latin typeface="Arial" panose="020B0604020202020204" pitchFamily="34" charset="0"/>
                <a:ea typeface="Calibri" panose="020F0502020204030204" pitchFamily="34" charset="0"/>
                <a:cs typeface="Times New Roman" panose="02020603050405020304" pitchFamily="18" charset="0"/>
              </a:rPr>
              <a:t> (Árabe hispánico – </a:t>
            </a:r>
            <a:r>
              <a:rPr lang="es-CL" b="1" i="1" dirty="0" err="1" smtClean="0">
                <a:latin typeface="Arial" panose="020B0604020202020204" pitchFamily="34" charset="0"/>
                <a:ea typeface="Calibri" panose="020F0502020204030204" pitchFamily="34" charset="0"/>
                <a:cs typeface="Times New Roman" panose="02020603050405020304" pitchFamily="18" charset="0"/>
              </a:rPr>
              <a:t>na‘úra</a:t>
            </a:r>
            <a:r>
              <a:rPr lang="es-CL" i="1" dirty="0" smtClean="0">
                <a:latin typeface="Arial" panose="020B0604020202020204" pitchFamily="34" charset="0"/>
                <a:ea typeface="Calibri" panose="020F0502020204030204" pitchFamily="34" charset="0"/>
                <a:cs typeface="Times New Roman" panose="02020603050405020304" pitchFamily="18" charset="0"/>
              </a:rPr>
              <a:t>, </a:t>
            </a:r>
            <a:r>
              <a:rPr lang="es-CL" dirty="0" smtClean="0">
                <a:latin typeface="Arial" panose="020B0604020202020204" pitchFamily="34" charset="0"/>
                <a:ea typeface="Calibri" panose="020F0502020204030204" pitchFamily="34" charset="0"/>
                <a:cs typeface="Times New Roman" panose="02020603050405020304" pitchFamily="18" charset="0"/>
              </a:rPr>
              <a:t>Árabe clásico</a:t>
            </a:r>
            <a:r>
              <a:rPr lang="es-CL" i="1" dirty="0" smtClean="0">
                <a:latin typeface="Arial" panose="020B0604020202020204" pitchFamily="34" charset="0"/>
                <a:ea typeface="Calibri" panose="020F0502020204030204" pitchFamily="34" charset="0"/>
                <a:cs typeface="Times New Roman" panose="02020603050405020304" pitchFamily="18" charset="0"/>
              </a:rPr>
              <a:t> – </a:t>
            </a:r>
            <a:r>
              <a:rPr lang="es-CL" b="1" i="1" dirty="0" err="1" smtClean="0">
                <a:latin typeface="Arial" panose="020B0604020202020204" pitchFamily="34" charset="0"/>
                <a:ea typeface="Calibri" panose="020F0502020204030204" pitchFamily="34" charset="0"/>
                <a:cs typeface="Times New Roman" panose="02020603050405020304" pitchFamily="18" charset="0"/>
              </a:rPr>
              <a:t>nā‘ūrah</a:t>
            </a:r>
            <a:r>
              <a:rPr lang="es-CL" i="1" dirty="0" smtClean="0">
                <a:latin typeface="Arial" panose="020B0604020202020204" pitchFamily="34" charset="0"/>
                <a:ea typeface="Calibri" panose="020F0502020204030204" pitchFamily="34" charset="0"/>
                <a:cs typeface="Times New Roman" panose="02020603050405020304" pitchFamily="18" charset="0"/>
              </a:rPr>
              <a:t>)</a:t>
            </a: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es-CL" b="1" dirty="0" smtClean="0">
                <a:latin typeface="Arial" panose="020B0604020202020204" pitchFamily="34" charset="0"/>
                <a:ea typeface="Calibri" panose="020F0502020204030204" pitchFamily="34" charset="0"/>
                <a:cs typeface="Times New Roman" panose="02020603050405020304" pitchFamily="18" charset="0"/>
              </a:rPr>
              <a:t>Tarea</a:t>
            </a:r>
            <a:r>
              <a:rPr lang="es-CL" dirty="0" smtClean="0">
                <a:latin typeface="Arial" panose="020B0604020202020204" pitchFamily="34" charset="0"/>
                <a:ea typeface="Calibri" panose="020F0502020204030204" pitchFamily="34" charset="0"/>
                <a:cs typeface="Times New Roman" panose="02020603050405020304" pitchFamily="18" charset="0"/>
              </a:rPr>
              <a:t> (Árabe hispánico – </a:t>
            </a:r>
            <a:r>
              <a:rPr lang="es-CL" b="1" i="1" dirty="0" err="1" smtClean="0">
                <a:latin typeface="Arial" panose="020B0604020202020204" pitchFamily="34" charset="0"/>
                <a:ea typeface="Calibri" panose="020F0502020204030204" pitchFamily="34" charset="0"/>
                <a:cs typeface="Times New Roman" panose="02020603050405020304" pitchFamily="18" charset="0"/>
              </a:rPr>
              <a:t>ṭaríḥa</a:t>
            </a:r>
            <a:r>
              <a:rPr lang="es-CL" i="1" dirty="0" smtClean="0">
                <a:latin typeface="Arial" panose="020B0604020202020204" pitchFamily="34" charset="0"/>
                <a:ea typeface="Calibri" panose="020F0502020204030204" pitchFamily="34" charset="0"/>
                <a:cs typeface="Times New Roman" panose="02020603050405020304" pitchFamily="18" charset="0"/>
              </a:rPr>
              <a:t>, </a:t>
            </a:r>
            <a:r>
              <a:rPr lang="es-CL" dirty="0" smtClean="0">
                <a:latin typeface="Arial" panose="020B0604020202020204" pitchFamily="34" charset="0"/>
                <a:ea typeface="Calibri" panose="020F0502020204030204" pitchFamily="34" charset="0"/>
                <a:cs typeface="Times New Roman" panose="02020603050405020304" pitchFamily="18" charset="0"/>
              </a:rPr>
              <a:t>raíz del Árabe clásico</a:t>
            </a:r>
            <a:r>
              <a:rPr lang="es-CL" i="1" dirty="0" smtClean="0">
                <a:latin typeface="Arial" panose="020B0604020202020204" pitchFamily="34" charset="0"/>
                <a:ea typeface="Calibri" panose="020F0502020204030204" pitchFamily="34" charset="0"/>
                <a:cs typeface="Times New Roman" panose="02020603050405020304" pitchFamily="18" charset="0"/>
              </a:rPr>
              <a:t>)</a:t>
            </a: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s-CL" dirty="0" smtClean="0"/>
          </a:p>
          <a:p>
            <a:endParaRPr lang="es-CL" dirty="0" smtClean="0"/>
          </a:p>
          <a:p>
            <a:endParaRPr lang="es-CL" dirty="0"/>
          </a:p>
        </p:txBody>
      </p:sp>
    </p:spTree>
    <p:extLst>
      <p:ext uri="{BB962C8B-B14F-4D97-AF65-F5344CB8AC3E}">
        <p14:creationId xmlns:p14="http://schemas.microsoft.com/office/powerpoint/2010/main" val="26633395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a:off x="1018673" y="325233"/>
            <a:ext cx="10315074" cy="584775"/>
          </a:xfrm>
          <a:prstGeom prst="rect">
            <a:avLst/>
          </a:prstGeom>
          <a:noFill/>
        </p:spPr>
        <p:txBody>
          <a:bodyPr wrap="square" rtlCol="0">
            <a:spAutoFit/>
          </a:bodyPr>
          <a:lstStyle/>
          <a:p>
            <a:pPr algn="ctr"/>
            <a:r>
              <a:rPr lang="es-CL" sz="3200" b="1">
                <a:solidFill>
                  <a:schemeClr val="bg1"/>
                </a:solidFill>
                <a:effectLst>
                  <a:outerShdw blurRad="38100" dist="38100" dir="2700000" algn="tl">
                    <a:srgbClr val="000000">
                      <a:alpha val="43137"/>
                    </a:srgbClr>
                  </a:outerShdw>
                </a:effectLst>
                <a:latin typeface="Lucida Calligraphy" panose="03010101010101010101" pitchFamily="66" charset="0"/>
              </a:rPr>
              <a:t>Origen del idioma español</a:t>
            </a:r>
            <a:endParaRPr lang="es-CL" b="1" dirty="0">
              <a:solidFill>
                <a:schemeClr val="bg1"/>
              </a:solidFill>
              <a:effectLst>
                <a:outerShdw blurRad="38100" dist="38100" dir="2700000" algn="tl">
                  <a:srgbClr val="000000">
                    <a:alpha val="43137"/>
                  </a:srgbClr>
                </a:outerShdw>
              </a:effectLst>
              <a:latin typeface="Lucida Calligraphy" panose="03010101010101010101" pitchFamily="66" charset="0"/>
            </a:endParaRPr>
          </a:p>
        </p:txBody>
      </p:sp>
      <p:pic>
        <p:nvPicPr>
          <p:cNvPr id="2050" name="Picture 2" descr="Vinilo ciudades palacio árabe en silueta - TenVinil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716" y="4684295"/>
            <a:ext cx="12897853" cy="3304673"/>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160420" y="978567"/>
            <a:ext cx="11806989" cy="4154984"/>
          </a:xfrm>
          <a:prstGeom prst="rect">
            <a:avLst/>
          </a:prstGeom>
          <a:noFill/>
        </p:spPr>
        <p:txBody>
          <a:bodyPr wrap="square" rtlCol="0">
            <a:spAutoFit/>
          </a:bodyPr>
          <a:lstStyle/>
          <a:p>
            <a:pPr lvl="0" algn="just" eaLnBrk="0" fontAlgn="base" hangingPunct="0">
              <a:spcBef>
                <a:spcPct val="0"/>
              </a:spcBef>
              <a:spcAft>
                <a:spcPct val="0"/>
              </a:spcAft>
            </a:pPr>
            <a:r>
              <a:rPr lang="es-MX" altLang="es-MX" sz="2400" dirty="0">
                <a:solidFill>
                  <a:srgbClr val="000000"/>
                </a:solidFill>
                <a:latin typeface="Leelawadee UI Semilight" panose="020B0402040204020203" pitchFamily="34" charset="-34"/>
                <a:cs typeface="Leelawadee UI Semilight" panose="020B0402040204020203" pitchFamily="34" charset="-34"/>
              </a:rPr>
              <a:t>El idioma español se originó en la región suroeste de Europa conocida como la Península Ibérica. En algún momento a finales del siglo 6 A.C., los primeros habitantes de la región, los ibéricos, comenzaron a mezclarse con los celtas, pueblos nómadas de Europa central. Los dos grupos formaron un pueblo denominado Celtibéricos, hablantes de una forma de celta.</a:t>
            </a:r>
            <a:endParaRPr lang="es-MX" altLang="es-MX" sz="2400" dirty="0">
              <a:latin typeface="Leelawadee UI Semilight" panose="020B0402040204020203" pitchFamily="34" charset="-34"/>
              <a:cs typeface="Leelawadee UI Semilight" panose="020B0402040204020203" pitchFamily="34" charset="-34"/>
            </a:endParaRPr>
          </a:p>
          <a:p>
            <a:pPr lvl="0" algn="just" eaLnBrk="0" fontAlgn="base" hangingPunct="0">
              <a:spcBef>
                <a:spcPct val="0"/>
              </a:spcBef>
              <a:spcAft>
                <a:spcPct val="0"/>
              </a:spcAft>
            </a:pPr>
            <a:r>
              <a:rPr lang="es-MX" altLang="es-MX" sz="2400" dirty="0">
                <a:solidFill>
                  <a:srgbClr val="000000"/>
                </a:solidFill>
                <a:latin typeface="Leelawadee UI Semilight" panose="020B0402040204020203" pitchFamily="34" charset="-34"/>
                <a:cs typeface="Leelawadee UI Semilight" panose="020B0402040204020203" pitchFamily="34" charset="-34"/>
              </a:rPr>
              <a:t>Bajo el gobierno del imperio romano, en 19 A.C., la región se hizo conocida como Hispania, y sus habitantes aprendieron el latín de comerciantes, colonizadores, administradores y soldados romanos. Cuando el latín clásico de las clases educadas de Roma se mezcló con las lenguas pre-romanas de los ibéricos, celtas y cartagineses, apareció una lengua llamada latín vulgar. Siguió los modelos básicos del latín pero tomó y añadió palabras de otras lenguas.</a:t>
            </a:r>
            <a:endParaRPr lang="es-MX" altLang="es-MX" dirty="0">
              <a:latin typeface="Leelawadee UI Semilight" panose="020B0402040204020203" pitchFamily="34" charset="-34"/>
              <a:cs typeface="Leelawadee UI Semilight" panose="020B0402040204020203" pitchFamily="34" charset="-34"/>
            </a:endParaRPr>
          </a:p>
        </p:txBody>
      </p:sp>
      <p:sp>
        <p:nvSpPr>
          <p:cNvPr id="5" name="CuadroTexto 4"/>
          <p:cNvSpPr txBox="1"/>
          <p:nvPr/>
        </p:nvSpPr>
        <p:spPr>
          <a:xfrm>
            <a:off x="1018673" y="256674"/>
            <a:ext cx="10315074" cy="584775"/>
          </a:xfrm>
          <a:prstGeom prst="rect">
            <a:avLst/>
          </a:prstGeom>
          <a:noFill/>
        </p:spPr>
        <p:txBody>
          <a:bodyPr wrap="square" rtlCol="0">
            <a:spAutoFit/>
          </a:bodyPr>
          <a:lstStyle/>
          <a:p>
            <a:pPr algn="ctr"/>
            <a:r>
              <a:rPr lang="es-CL" sz="3200" b="1">
                <a:effectLst>
                  <a:outerShdw blurRad="38100" dist="38100" dir="2700000" algn="tl">
                    <a:srgbClr val="000000">
                      <a:alpha val="43137"/>
                    </a:srgbClr>
                  </a:outerShdw>
                </a:effectLst>
                <a:latin typeface="Lucida Calligraphy" panose="03010101010101010101" pitchFamily="66" charset="0"/>
              </a:rPr>
              <a:t>Origen del idioma español</a:t>
            </a:r>
            <a:endParaRPr lang="es-CL" b="1" dirty="0">
              <a:effectLst>
                <a:outerShdw blurRad="38100" dist="38100" dir="2700000" algn="tl">
                  <a:srgbClr val="000000">
                    <a:alpha val="43137"/>
                  </a:srgbClr>
                </a:outerShdw>
              </a:effectLst>
              <a:latin typeface="Lucida Calligraphy" panose="03010101010101010101" pitchFamily="66" charset="0"/>
            </a:endParaRPr>
          </a:p>
        </p:txBody>
      </p:sp>
    </p:spTree>
    <p:extLst>
      <p:ext uri="{BB962C8B-B14F-4D97-AF65-F5344CB8AC3E}">
        <p14:creationId xmlns:p14="http://schemas.microsoft.com/office/powerpoint/2010/main" val="13817440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529389" y="561473"/>
            <a:ext cx="10956758" cy="3785652"/>
          </a:xfrm>
          <a:prstGeom prst="rect">
            <a:avLst/>
          </a:prstGeom>
          <a:noFill/>
        </p:spPr>
        <p:txBody>
          <a:bodyPr wrap="square" rtlCol="0">
            <a:spAutoFit/>
          </a:bodyPr>
          <a:lstStyle/>
          <a:p>
            <a:pPr algn="just"/>
            <a:r>
              <a:rPr lang="es-MX" sz="2000" dirty="0">
                <a:solidFill>
                  <a:srgbClr val="000000"/>
                </a:solidFill>
                <a:latin typeface="Leelawadee UI Semilight" panose="020B0402040204020203" pitchFamily="34" charset="-34"/>
                <a:cs typeface="Leelawadee UI Semilight" panose="020B0402040204020203" pitchFamily="34" charset="-34"/>
              </a:rPr>
              <a:t>Incluso después que los visigodos, tribus germánicas de Europa oriental, invadieron Hispania en el siglo V D.C., el latín continuó siendo el idioma oficial del gobierno y la cultura hasta aproximadamente el año 719 D.C., cuando grupos islámicos de habla árabe del norte de África, llamados los moros, completaron su conquista de la región. El árabe y un dialecto afín llamado Mozárabe se hablaron ampliamente en la España islámica, excepto en unos cuantos reinos cristianos lejanos que se encontraban en el norte, como Asturias, en donde el latín vulgar sobrevivió.</a:t>
            </a:r>
          </a:p>
          <a:p>
            <a:pPr algn="just"/>
            <a:r>
              <a:rPr lang="es-MX" sz="2000" dirty="0">
                <a:latin typeface="Leelawadee UI Semilight" panose="020B0402040204020203" pitchFamily="34" charset="-34"/>
                <a:cs typeface="Leelawadee UI Semilight" panose="020B0402040204020203" pitchFamily="34" charset="-34"/>
              </a:rPr>
              <a:t>Durante los siglos subsiguientes, los reinos cristianos reconquistaron paulatinamente la España en propiedad de los moros y retomaron el país lingüística, política, militar y culturalmente. Como los cristianos se trasladaron al sur, sus dialectos del latín vulgar se volvieron dominantes. En particular, el castellano, un dialecto que se originó en las llanuras del norte, se llevó a las regiones del sur y este.</a:t>
            </a:r>
            <a:endParaRPr lang="es-CL" sz="2000" dirty="0">
              <a:latin typeface="Leelawadee UI Semilight" panose="020B0402040204020203" pitchFamily="34" charset="-34"/>
              <a:cs typeface="Leelawadee UI Semilight" panose="020B0402040204020203" pitchFamily="34" charset="-34"/>
            </a:endParaRPr>
          </a:p>
        </p:txBody>
      </p:sp>
      <p:pic>
        <p:nvPicPr>
          <p:cNvPr id="3084" name="Picture 12" descr="Adhesivo Skyline de Rom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30906"/>
            <a:ext cx="12192000" cy="70442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32182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85012" y="174387"/>
            <a:ext cx="11662610" cy="5909310"/>
          </a:xfrm>
          <a:prstGeom prst="rect">
            <a:avLst/>
          </a:prstGeom>
          <a:noFill/>
        </p:spPr>
        <p:txBody>
          <a:bodyPr wrap="square" rtlCol="0">
            <a:spAutoFit/>
          </a:bodyPr>
          <a:lstStyle/>
          <a:p>
            <a:pPr algn="just"/>
            <a:r>
              <a:rPr lang="es-MX" dirty="0">
                <a:latin typeface="Leelawadee UI Semilight" panose="020B0402040204020203" pitchFamily="34" charset="-34"/>
                <a:cs typeface="Leelawadee UI Semilight" panose="020B0402040204020203" pitchFamily="34" charset="-34"/>
              </a:rPr>
              <a:t>El idioma que resultó fue un idioma híbrido porque el castellano tomó muchas palabras del mozárabe, y se calcula que el español moderno cuenta con aproximadamente 4,000 palabras con raíces árabes.</a:t>
            </a:r>
          </a:p>
          <a:p>
            <a:pPr algn="just"/>
            <a:r>
              <a:rPr lang="es-MX" dirty="0">
                <a:latin typeface="Leelawadee UI Semilight" panose="020B0402040204020203" pitchFamily="34" charset="-34"/>
                <a:cs typeface="Leelawadee UI Semilight" panose="020B0402040204020203" pitchFamily="34" charset="-34"/>
              </a:rPr>
              <a:t/>
            </a:r>
            <a:br>
              <a:rPr lang="es-MX" dirty="0">
                <a:latin typeface="Leelawadee UI Semilight" panose="020B0402040204020203" pitchFamily="34" charset="-34"/>
                <a:cs typeface="Leelawadee UI Semilight" panose="020B0402040204020203" pitchFamily="34" charset="-34"/>
              </a:rPr>
            </a:br>
            <a:r>
              <a:rPr lang="es-MX" dirty="0">
                <a:latin typeface="Leelawadee UI Semilight" panose="020B0402040204020203" pitchFamily="34" charset="-34"/>
                <a:cs typeface="Leelawadee UI Semilight" panose="020B0402040204020203" pitchFamily="34" charset="-34"/>
              </a:rPr>
              <a:t>La creación de un idioma español estandarizado basado en el dialecto castellano comenzó en el año 1200 con el rey Alfonso X, quien fue llamado el rey-erudito de Castilla y León. Él y su corte de eruditos adoptaron la ciudad de Toledo, un centro cultural en la planicie central, como la base de sus actividades. Ahí, los eruditos escribieron obras originales en castellano y tradujeron historias, crónicas y obras científicas, jurídicas y literarias de otros idiomas (principalmente de latín, griego y árabe.) En efecto, este esfuerzo histórico de traducción fue un vehículo importante para la diseminación del conocimiento en la Europa occidental antigua. Alfonso X también adoptó el castellano para el trabajo administrativo y todos los documentos y decretos oficiales.</a:t>
            </a:r>
          </a:p>
          <a:p>
            <a:pPr algn="just"/>
            <a:endParaRPr lang="es-MX" dirty="0">
              <a:latin typeface="Leelawadee UI Semilight" panose="020B0402040204020203" pitchFamily="34" charset="-34"/>
              <a:cs typeface="Leelawadee UI Semilight" panose="020B0402040204020203" pitchFamily="34" charset="-34"/>
            </a:endParaRPr>
          </a:p>
          <a:p>
            <a:pPr algn="just"/>
            <a:r>
              <a:rPr lang="es-MX" dirty="0">
                <a:latin typeface="Leelawadee UI Semilight" panose="020B0402040204020203" pitchFamily="34" charset="-34"/>
                <a:cs typeface="Leelawadee UI Semilight" panose="020B0402040204020203" pitchFamily="34" charset="-34"/>
              </a:rPr>
              <a:t>El dialecto castellano de España ganó amplia aceptación durante el reinado de los monarcas católicos Isabel de Castilla y Fernando de Aragón, quienes completaron la reconquista de España en 1492 al expulsar a los moros de su última fortaleza en la ciudad de Granada. Isabel y Fernando hicieron el castellano el idioma oficial en su reino. En el mismo año que los moros fueron derrotados, apareció un libro importante: Arte de la lengua castellana (</a:t>
            </a:r>
            <a:r>
              <a:rPr lang="es-MX" dirty="0" err="1">
                <a:latin typeface="Leelawadee UI Semilight" panose="020B0402040204020203" pitchFamily="34" charset="-34"/>
                <a:cs typeface="Leelawadee UI Semilight" panose="020B0402040204020203" pitchFamily="34" charset="-34"/>
              </a:rPr>
              <a:t>The</a:t>
            </a:r>
            <a:r>
              <a:rPr lang="es-MX" dirty="0">
                <a:latin typeface="Leelawadee UI Semilight" panose="020B0402040204020203" pitchFamily="34" charset="-34"/>
                <a:cs typeface="Leelawadee UI Semilight" panose="020B0402040204020203" pitchFamily="34" charset="-34"/>
              </a:rPr>
              <a:t> Art of </a:t>
            </a:r>
            <a:r>
              <a:rPr lang="es-MX" dirty="0" err="1">
                <a:latin typeface="Leelawadee UI Semilight" panose="020B0402040204020203" pitchFamily="34" charset="-34"/>
                <a:cs typeface="Leelawadee UI Semilight" panose="020B0402040204020203" pitchFamily="34" charset="-34"/>
              </a:rPr>
              <a:t>the</a:t>
            </a:r>
            <a:r>
              <a:rPr lang="es-MX" dirty="0">
                <a:latin typeface="Leelawadee UI Semilight" panose="020B0402040204020203" pitchFamily="34" charset="-34"/>
                <a:cs typeface="Leelawadee UI Semilight" panose="020B0402040204020203" pitchFamily="34" charset="-34"/>
              </a:rPr>
              <a:t> </a:t>
            </a:r>
            <a:r>
              <a:rPr lang="es-MX" dirty="0" err="1">
                <a:latin typeface="Leelawadee UI Semilight" panose="020B0402040204020203" pitchFamily="34" charset="-34"/>
                <a:cs typeface="Leelawadee UI Semilight" panose="020B0402040204020203" pitchFamily="34" charset="-34"/>
              </a:rPr>
              <a:t>Castilian</a:t>
            </a:r>
            <a:r>
              <a:rPr lang="es-MX" dirty="0">
                <a:latin typeface="Leelawadee UI Semilight" panose="020B0402040204020203" pitchFamily="34" charset="-34"/>
                <a:cs typeface="Leelawadee UI Semilight" panose="020B0402040204020203" pitchFamily="34" charset="-34"/>
              </a:rPr>
              <a:t> </a:t>
            </a:r>
            <a:r>
              <a:rPr lang="es-MX" dirty="0" err="1">
                <a:latin typeface="Leelawadee UI Semilight" panose="020B0402040204020203" pitchFamily="34" charset="-34"/>
                <a:cs typeface="Leelawadee UI Semilight" panose="020B0402040204020203" pitchFamily="34" charset="-34"/>
              </a:rPr>
              <a:t>Language</a:t>
            </a:r>
            <a:r>
              <a:rPr lang="es-MX" dirty="0">
                <a:latin typeface="Leelawadee UI Semilight" panose="020B0402040204020203" pitchFamily="34" charset="-34"/>
                <a:cs typeface="Leelawadee UI Semilight" panose="020B0402040204020203" pitchFamily="34" charset="-34"/>
              </a:rPr>
              <a:t>) de Antonio de Nebrija. Fue el primer libro para estudiar e intentar definir la gramática de un idioma europeo.</a:t>
            </a:r>
          </a:p>
          <a:p>
            <a:pPr algn="just"/>
            <a:r>
              <a:rPr lang="es-MX" dirty="0">
                <a:latin typeface="Leelawadee UI Semilight" panose="020B0402040204020203" pitchFamily="34" charset="-34"/>
                <a:cs typeface="Leelawadee UI Semilight" panose="020B0402040204020203" pitchFamily="34" charset="-34"/>
              </a:rPr>
              <a:t>El dialecto castellano de Toledo se convirtió en el estándar escrito y educativo en España, aun cuando permanecieron varios dialectos hablados. El más notable fue el andaluz, un dialecto que se hablaba en la ciudad del sur de Sevilla en la región de Andalucía.</a:t>
            </a:r>
          </a:p>
          <a:p>
            <a:endParaRPr lang="es-CL" dirty="0"/>
          </a:p>
        </p:txBody>
      </p:sp>
      <p:pic>
        <p:nvPicPr>
          <p:cNvPr id="4102" name="Picture 6" descr="Inicio - dwa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229726"/>
            <a:ext cx="12192000" cy="19892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01507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to 6"/>
          <p:cNvGraphicFramePr>
            <a:graphicFrameLocks noChangeAspect="1"/>
          </p:cNvGraphicFramePr>
          <p:nvPr>
            <p:extLst>
              <p:ext uri="{D42A27DB-BD31-4B8C-83A1-F6EECF244321}">
                <p14:modId xmlns:p14="http://schemas.microsoft.com/office/powerpoint/2010/main" val="2172182498"/>
              </p:ext>
            </p:extLst>
          </p:nvPr>
        </p:nvGraphicFramePr>
        <p:xfrm>
          <a:off x="3801979" y="352926"/>
          <a:ext cx="7892715" cy="6388565"/>
        </p:xfrm>
        <a:graphic>
          <a:graphicData uri="http://schemas.openxmlformats.org/presentationml/2006/ole">
            <mc:AlternateContent xmlns:mc="http://schemas.openxmlformats.org/markup-compatibility/2006">
              <mc:Choice xmlns:v="urn:schemas-microsoft-com:vml" Requires="v">
                <p:oleObj spid="_x0000_s5127" name="Documento" r:id="rId3" imgW="6387761" imgH="8474653" progId="Word.Document.12">
                  <p:embed/>
                </p:oleObj>
              </mc:Choice>
              <mc:Fallback>
                <p:oleObj name="Documento" r:id="rId3" imgW="6387761" imgH="8474653" progId="Word.Document.12">
                  <p:embed/>
                  <p:pic>
                    <p:nvPicPr>
                      <p:cNvPr id="0" name=""/>
                      <p:cNvPicPr/>
                      <p:nvPr/>
                    </p:nvPicPr>
                    <p:blipFill>
                      <a:blip r:embed="rId4"/>
                      <a:stretch>
                        <a:fillRect/>
                      </a:stretch>
                    </p:blipFill>
                    <p:spPr>
                      <a:xfrm>
                        <a:off x="3801979" y="352926"/>
                        <a:ext cx="7892715" cy="6388565"/>
                      </a:xfrm>
                      <a:prstGeom prst="rect">
                        <a:avLst/>
                      </a:prstGeom>
                    </p:spPr>
                  </p:pic>
                </p:oleObj>
              </mc:Fallback>
            </mc:AlternateContent>
          </a:graphicData>
        </a:graphic>
      </p:graphicFrame>
      <p:sp>
        <p:nvSpPr>
          <p:cNvPr id="9" name="CuadroTexto 8"/>
          <p:cNvSpPr txBox="1"/>
          <p:nvPr/>
        </p:nvSpPr>
        <p:spPr>
          <a:xfrm>
            <a:off x="176463" y="2346879"/>
            <a:ext cx="3497179" cy="2400657"/>
          </a:xfrm>
          <a:prstGeom prst="rect">
            <a:avLst/>
          </a:prstGeom>
          <a:noFill/>
        </p:spPr>
        <p:txBody>
          <a:bodyPr wrap="square" rtlCol="0">
            <a:spAutoFit/>
          </a:bodyPr>
          <a:lstStyle/>
          <a:p>
            <a:pPr algn="ctr"/>
            <a:r>
              <a:rPr lang="es-CL" sz="4400" b="1" dirty="0">
                <a:latin typeface="Lucida Calligraphy" panose="03010101010101010101" pitchFamily="66" charset="0"/>
              </a:rPr>
              <a:t>Prefijos de origen Latino</a:t>
            </a:r>
            <a:endParaRPr lang="es-MX" sz="4400" dirty="0">
              <a:latin typeface="Lucida Calligraphy" panose="03010101010101010101" pitchFamily="66" charset="0"/>
            </a:endParaRPr>
          </a:p>
          <a:p>
            <a:endParaRPr lang="es-CL" dirty="0"/>
          </a:p>
        </p:txBody>
      </p:sp>
    </p:spTree>
    <p:extLst>
      <p:ext uri="{BB962C8B-B14F-4D97-AF65-F5344CB8AC3E}">
        <p14:creationId xmlns:p14="http://schemas.microsoft.com/office/powerpoint/2010/main" val="23590281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to 2"/>
          <p:cNvGraphicFramePr>
            <a:graphicFrameLocks noChangeAspect="1"/>
          </p:cNvGraphicFramePr>
          <p:nvPr>
            <p:extLst>
              <p:ext uri="{D42A27DB-BD31-4B8C-83A1-F6EECF244321}">
                <p14:modId xmlns:p14="http://schemas.microsoft.com/office/powerpoint/2010/main" val="675189366"/>
              </p:ext>
            </p:extLst>
          </p:nvPr>
        </p:nvGraphicFramePr>
        <p:xfrm>
          <a:off x="1844842" y="465222"/>
          <a:ext cx="8951495" cy="5903494"/>
        </p:xfrm>
        <a:graphic>
          <a:graphicData uri="http://schemas.openxmlformats.org/presentationml/2006/ole">
            <mc:AlternateContent xmlns:mc="http://schemas.openxmlformats.org/markup-compatibility/2006">
              <mc:Choice xmlns:v="urn:schemas-microsoft-com:vml" Requires="v">
                <p:oleObj spid="_x0000_s6147" name="Documento" r:id="rId3" imgW="6387761" imgH="7336503" progId="Word.Document.12">
                  <p:embed/>
                </p:oleObj>
              </mc:Choice>
              <mc:Fallback>
                <p:oleObj name="Documento" r:id="rId3" imgW="6387761" imgH="7336503" progId="Word.Document.12">
                  <p:embed/>
                  <p:pic>
                    <p:nvPicPr>
                      <p:cNvPr id="0" name=""/>
                      <p:cNvPicPr/>
                      <p:nvPr/>
                    </p:nvPicPr>
                    <p:blipFill>
                      <a:blip r:embed="rId4"/>
                      <a:stretch>
                        <a:fillRect/>
                      </a:stretch>
                    </p:blipFill>
                    <p:spPr>
                      <a:xfrm>
                        <a:off x="1844842" y="465222"/>
                        <a:ext cx="8951495" cy="5903494"/>
                      </a:xfrm>
                      <a:prstGeom prst="rect">
                        <a:avLst/>
                      </a:prstGeom>
                    </p:spPr>
                  </p:pic>
                </p:oleObj>
              </mc:Fallback>
            </mc:AlternateContent>
          </a:graphicData>
        </a:graphic>
      </p:graphicFrame>
    </p:spTree>
    <p:extLst>
      <p:ext uri="{BB962C8B-B14F-4D97-AF65-F5344CB8AC3E}">
        <p14:creationId xmlns:p14="http://schemas.microsoft.com/office/powerpoint/2010/main" val="12669880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to 2"/>
          <p:cNvGraphicFramePr>
            <a:graphicFrameLocks noChangeAspect="1"/>
          </p:cNvGraphicFramePr>
          <p:nvPr>
            <p:extLst>
              <p:ext uri="{D42A27DB-BD31-4B8C-83A1-F6EECF244321}">
                <p14:modId xmlns:p14="http://schemas.microsoft.com/office/powerpoint/2010/main" val="1944880538"/>
              </p:ext>
            </p:extLst>
          </p:nvPr>
        </p:nvGraphicFramePr>
        <p:xfrm>
          <a:off x="3481136" y="393491"/>
          <a:ext cx="7525975" cy="6199813"/>
        </p:xfrm>
        <a:graphic>
          <a:graphicData uri="http://schemas.openxmlformats.org/presentationml/2006/ole">
            <mc:AlternateContent xmlns:mc="http://schemas.openxmlformats.org/markup-compatibility/2006">
              <mc:Choice xmlns:v="urn:schemas-microsoft-com:vml" Requires="v">
                <p:oleObj spid="_x0000_s7171" name="Documento" r:id="rId3" imgW="6387761" imgH="8533417" progId="Word.Document.12">
                  <p:embed/>
                </p:oleObj>
              </mc:Choice>
              <mc:Fallback>
                <p:oleObj name="Documento" r:id="rId3" imgW="6387761" imgH="8533417" progId="Word.Document.12">
                  <p:embed/>
                  <p:pic>
                    <p:nvPicPr>
                      <p:cNvPr id="0" name=""/>
                      <p:cNvPicPr/>
                      <p:nvPr/>
                    </p:nvPicPr>
                    <p:blipFill>
                      <a:blip r:embed="rId4"/>
                      <a:stretch>
                        <a:fillRect/>
                      </a:stretch>
                    </p:blipFill>
                    <p:spPr>
                      <a:xfrm>
                        <a:off x="3481136" y="393491"/>
                        <a:ext cx="7525975" cy="6199813"/>
                      </a:xfrm>
                      <a:prstGeom prst="rect">
                        <a:avLst/>
                      </a:prstGeom>
                    </p:spPr>
                  </p:pic>
                </p:oleObj>
              </mc:Fallback>
            </mc:AlternateContent>
          </a:graphicData>
        </a:graphic>
      </p:graphicFrame>
      <p:sp>
        <p:nvSpPr>
          <p:cNvPr id="4" name="CuadroTexto 3"/>
          <p:cNvSpPr txBox="1"/>
          <p:nvPr/>
        </p:nvSpPr>
        <p:spPr>
          <a:xfrm>
            <a:off x="240632" y="2759242"/>
            <a:ext cx="2983831" cy="2215991"/>
          </a:xfrm>
          <a:prstGeom prst="rect">
            <a:avLst/>
          </a:prstGeom>
          <a:noFill/>
        </p:spPr>
        <p:txBody>
          <a:bodyPr wrap="square" rtlCol="0">
            <a:spAutoFit/>
          </a:bodyPr>
          <a:lstStyle/>
          <a:p>
            <a:pPr algn="ctr"/>
            <a:r>
              <a:rPr lang="es-CL" sz="4000" b="1" dirty="0">
                <a:latin typeface="Lucida Calligraphy" panose="03010101010101010101" pitchFamily="66" charset="0"/>
              </a:rPr>
              <a:t>Prefijos De Origen Griego</a:t>
            </a:r>
            <a:endParaRPr lang="es-MX" sz="4000" dirty="0">
              <a:latin typeface="Lucida Calligraphy" panose="03010101010101010101" pitchFamily="66" charset="0"/>
            </a:endParaRPr>
          </a:p>
          <a:p>
            <a:endParaRPr lang="es-CL" dirty="0"/>
          </a:p>
        </p:txBody>
      </p:sp>
    </p:spTree>
    <p:extLst>
      <p:ext uri="{BB962C8B-B14F-4D97-AF65-F5344CB8AC3E}">
        <p14:creationId xmlns:p14="http://schemas.microsoft.com/office/powerpoint/2010/main" val="18673610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to 2"/>
          <p:cNvGraphicFramePr>
            <a:graphicFrameLocks noChangeAspect="1"/>
          </p:cNvGraphicFramePr>
          <p:nvPr>
            <p:extLst>
              <p:ext uri="{D42A27DB-BD31-4B8C-83A1-F6EECF244321}">
                <p14:modId xmlns:p14="http://schemas.microsoft.com/office/powerpoint/2010/main" val="2855142660"/>
              </p:ext>
            </p:extLst>
          </p:nvPr>
        </p:nvGraphicFramePr>
        <p:xfrm>
          <a:off x="1876925" y="486276"/>
          <a:ext cx="8357937" cy="6232257"/>
        </p:xfrm>
        <a:graphic>
          <a:graphicData uri="http://schemas.openxmlformats.org/presentationml/2006/ole">
            <mc:AlternateContent xmlns:mc="http://schemas.openxmlformats.org/markup-compatibility/2006">
              <mc:Choice xmlns:v="urn:schemas-microsoft-com:vml" Requires="v">
                <p:oleObj spid="_x0000_s8195" name="Documento" r:id="rId3" imgW="6387761" imgH="5369888" progId="Word.Document.12">
                  <p:embed/>
                </p:oleObj>
              </mc:Choice>
              <mc:Fallback>
                <p:oleObj name="Documento" r:id="rId3" imgW="6387761" imgH="5369888" progId="Word.Document.12">
                  <p:embed/>
                  <p:pic>
                    <p:nvPicPr>
                      <p:cNvPr id="0" name=""/>
                      <p:cNvPicPr/>
                      <p:nvPr/>
                    </p:nvPicPr>
                    <p:blipFill>
                      <a:blip r:embed="rId4"/>
                      <a:stretch>
                        <a:fillRect/>
                      </a:stretch>
                    </p:blipFill>
                    <p:spPr>
                      <a:xfrm>
                        <a:off x="1876925" y="486276"/>
                        <a:ext cx="8357937" cy="6232257"/>
                      </a:xfrm>
                      <a:prstGeom prst="rect">
                        <a:avLst/>
                      </a:prstGeom>
                    </p:spPr>
                  </p:pic>
                </p:oleObj>
              </mc:Fallback>
            </mc:AlternateContent>
          </a:graphicData>
        </a:graphic>
      </p:graphicFrame>
    </p:spTree>
    <p:extLst>
      <p:ext uri="{BB962C8B-B14F-4D97-AF65-F5344CB8AC3E}">
        <p14:creationId xmlns:p14="http://schemas.microsoft.com/office/powerpoint/2010/main" val="5634009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97305" y="513347"/>
            <a:ext cx="11133221" cy="5573129"/>
          </a:xfrm>
          <a:prstGeom prst="rect">
            <a:avLst/>
          </a:prstGeom>
          <a:noFill/>
        </p:spPr>
        <p:txBody>
          <a:bodyPr wrap="square" rtlCol="0">
            <a:spAutoFit/>
          </a:bodyPr>
          <a:lstStyle/>
          <a:p>
            <a:pPr algn="ctr">
              <a:lnSpc>
                <a:spcPct val="107000"/>
              </a:lnSpc>
              <a:spcAft>
                <a:spcPts val="800"/>
              </a:spcAft>
            </a:pPr>
            <a:r>
              <a:rPr lang="es-CL" sz="2000" dirty="0" smtClean="0">
                <a:effectLst/>
                <a:latin typeface="Arial" panose="020B0604020202020204" pitchFamily="34" charset="0"/>
                <a:ea typeface="Calibri" panose="020F0502020204030204" pitchFamily="34" charset="0"/>
                <a:cs typeface="Times New Roman" panose="02020603050405020304" pitchFamily="18" charset="0"/>
              </a:rPr>
              <a:t>Palabras de Origen Árabe</a:t>
            </a: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200"/>
              </a:spcBef>
              <a:spcAft>
                <a:spcPts val="0"/>
              </a:spcAft>
            </a:pPr>
            <a:r>
              <a:rPr lang="es-CL" b="1" dirty="0">
                <a:solidFill>
                  <a:srgbClr val="1F3763"/>
                </a:solidFill>
                <a:latin typeface="Arial" panose="020B0604020202020204" pitchFamily="34" charset="0"/>
                <a:ea typeface="Times New Roman" panose="02020603050405020304" pitchFamily="18" charset="0"/>
                <a:cs typeface="Times New Roman" panose="02020603050405020304" pitchFamily="18" charset="0"/>
              </a:rPr>
              <a:t>Alimentos y cocina</a:t>
            </a:r>
            <a:endParaRPr lang="es-MX" sz="1600" b="1" dirty="0" smtClean="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es-CL" b="1" dirty="0">
                <a:latin typeface="Arial" panose="020B0604020202020204" pitchFamily="34" charset="0"/>
                <a:ea typeface="Calibri" panose="020F0502020204030204" pitchFamily="34" charset="0"/>
                <a:cs typeface="Times New Roman" panose="02020603050405020304" pitchFamily="18" charset="0"/>
              </a:rPr>
              <a:t>Aceite</a:t>
            </a:r>
            <a:r>
              <a:rPr lang="es-CL" dirty="0">
                <a:latin typeface="Arial" panose="020B0604020202020204" pitchFamily="34" charset="0"/>
                <a:ea typeface="Calibri" panose="020F0502020204030204" pitchFamily="34" charset="0"/>
                <a:cs typeface="Times New Roman" panose="02020603050405020304" pitchFamily="18" charset="0"/>
              </a:rPr>
              <a:t> (Árabe hispánico – </a:t>
            </a:r>
            <a:r>
              <a:rPr lang="es-CL" b="1" i="1" dirty="0" err="1">
                <a:latin typeface="Arial" panose="020B0604020202020204" pitchFamily="34" charset="0"/>
                <a:ea typeface="Calibri" panose="020F0502020204030204" pitchFamily="34" charset="0"/>
                <a:cs typeface="Times New Roman" panose="02020603050405020304" pitchFamily="18" charset="0"/>
              </a:rPr>
              <a:t>azzáyt</a:t>
            </a:r>
            <a:r>
              <a:rPr lang="es-CL" i="1" dirty="0">
                <a:latin typeface="Arial" panose="020B0604020202020204" pitchFamily="34" charset="0"/>
                <a:ea typeface="Calibri" panose="020F0502020204030204" pitchFamily="34" charset="0"/>
                <a:cs typeface="Times New Roman" panose="02020603050405020304" pitchFamily="18" charset="0"/>
              </a:rPr>
              <a:t>, </a:t>
            </a:r>
            <a:r>
              <a:rPr lang="es-CL" dirty="0">
                <a:latin typeface="Arial" panose="020B0604020202020204" pitchFamily="34" charset="0"/>
                <a:ea typeface="Calibri" panose="020F0502020204030204" pitchFamily="34" charset="0"/>
                <a:cs typeface="Times New Roman" panose="02020603050405020304" pitchFamily="18" charset="0"/>
              </a:rPr>
              <a:t>Árabe clásico</a:t>
            </a:r>
            <a:r>
              <a:rPr lang="es-CL" i="1" dirty="0">
                <a:latin typeface="Arial" panose="020B0604020202020204" pitchFamily="34" charset="0"/>
                <a:ea typeface="Calibri" panose="020F0502020204030204" pitchFamily="34" charset="0"/>
                <a:cs typeface="Times New Roman" panose="02020603050405020304" pitchFamily="18" charset="0"/>
              </a:rPr>
              <a:t> – </a:t>
            </a:r>
            <a:r>
              <a:rPr lang="es-CL" b="1" i="1" dirty="0" err="1">
                <a:latin typeface="Arial" panose="020B0604020202020204" pitchFamily="34" charset="0"/>
                <a:ea typeface="Calibri" panose="020F0502020204030204" pitchFamily="34" charset="0"/>
                <a:cs typeface="Times New Roman" panose="02020603050405020304" pitchFamily="18" charset="0"/>
              </a:rPr>
              <a:t>azzayt</a:t>
            </a:r>
            <a:r>
              <a:rPr lang="es-CL" i="1" dirty="0">
                <a:latin typeface="Arial" panose="020B0604020202020204" pitchFamily="34" charset="0"/>
                <a:ea typeface="Calibri" panose="020F0502020204030204" pitchFamily="34" charset="0"/>
                <a:cs typeface="Times New Roman" panose="02020603050405020304" pitchFamily="18" charset="0"/>
              </a:rPr>
              <a:t>)</a:t>
            </a:r>
            <a:r>
              <a:rPr lang="es-CL" dirty="0">
                <a:latin typeface="Arial" panose="020B0604020202020204" pitchFamily="34" charset="0"/>
                <a:ea typeface="Calibri" panose="020F0502020204030204" pitchFamily="34" charset="0"/>
                <a:cs typeface="Times New Roman" panose="02020603050405020304" pitchFamily="18" charset="0"/>
              </a:rPr>
              <a:t> </a:t>
            </a: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es-CL" b="1" dirty="0">
                <a:latin typeface="Arial" panose="020B0604020202020204" pitchFamily="34" charset="0"/>
                <a:ea typeface="Calibri" panose="020F0502020204030204" pitchFamily="34" charset="0"/>
                <a:cs typeface="Times New Roman" panose="02020603050405020304" pitchFamily="18" charset="0"/>
              </a:rPr>
              <a:t>Aceituna</a:t>
            </a:r>
            <a:r>
              <a:rPr lang="es-CL" dirty="0">
                <a:latin typeface="Arial" panose="020B0604020202020204" pitchFamily="34" charset="0"/>
                <a:ea typeface="Calibri" panose="020F0502020204030204" pitchFamily="34" charset="0"/>
                <a:cs typeface="Times New Roman" panose="02020603050405020304" pitchFamily="18" charset="0"/>
              </a:rPr>
              <a:t> (Árabe hispánico – </a:t>
            </a:r>
            <a:r>
              <a:rPr lang="es-CL" b="1" i="1" dirty="0" err="1">
                <a:latin typeface="Arial" panose="020B0604020202020204" pitchFamily="34" charset="0"/>
                <a:ea typeface="Calibri" panose="020F0502020204030204" pitchFamily="34" charset="0"/>
                <a:cs typeface="Times New Roman" panose="02020603050405020304" pitchFamily="18" charset="0"/>
              </a:rPr>
              <a:t>azzaytúna</a:t>
            </a:r>
            <a:r>
              <a:rPr lang="es-CL" i="1" dirty="0">
                <a:latin typeface="Arial" panose="020B0604020202020204" pitchFamily="34" charset="0"/>
                <a:ea typeface="Calibri" panose="020F0502020204030204" pitchFamily="34" charset="0"/>
                <a:cs typeface="Times New Roman" panose="02020603050405020304" pitchFamily="18" charset="0"/>
              </a:rPr>
              <a:t>, </a:t>
            </a:r>
            <a:r>
              <a:rPr lang="es-CL" dirty="0">
                <a:latin typeface="Arial" panose="020B0604020202020204" pitchFamily="34" charset="0"/>
                <a:ea typeface="Calibri" panose="020F0502020204030204" pitchFamily="34" charset="0"/>
                <a:cs typeface="Times New Roman" panose="02020603050405020304" pitchFamily="18" charset="0"/>
              </a:rPr>
              <a:t>Árabe clásico</a:t>
            </a:r>
            <a:r>
              <a:rPr lang="es-CL" i="1" dirty="0">
                <a:latin typeface="Arial" panose="020B0604020202020204" pitchFamily="34" charset="0"/>
                <a:ea typeface="Calibri" panose="020F0502020204030204" pitchFamily="34" charset="0"/>
                <a:cs typeface="Times New Roman" panose="02020603050405020304" pitchFamily="18" charset="0"/>
              </a:rPr>
              <a:t> – </a:t>
            </a:r>
            <a:r>
              <a:rPr lang="es-CL" b="1" i="1" dirty="0" err="1">
                <a:latin typeface="Arial" panose="020B0604020202020204" pitchFamily="34" charset="0"/>
                <a:ea typeface="Calibri" panose="020F0502020204030204" pitchFamily="34" charset="0"/>
                <a:cs typeface="Times New Roman" panose="02020603050405020304" pitchFamily="18" charset="0"/>
              </a:rPr>
              <a:t>zaytünah</a:t>
            </a:r>
            <a:r>
              <a:rPr lang="es-CL" i="1" dirty="0">
                <a:latin typeface="Arial" panose="020B0604020202020204" pitchFamily="34" charset="0"/>
                <a:ea typeface="Calibri" panose="020F0502020204030204" pitchFamily="34" charset="0"/>
                <a:cs typeface="Times New Roman" panose="02020603050405020304" pitchFamily="18" charset="0"/>
              </a:rPr>
              <a:t>) </a:t>
            </a: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es-CL" b="1" dirty="0">
                <a:latin typeface="Arial" panose="020B0604020202020204" pitchFamily="34" charset="0"/>
                <a:ea typeface="Calibri" panose="020F0502020204030204" pitchFamily="34" charset="0"/>
                <a:cs typeface="Times New Roman" panose="02020603050405020304" pitchFamily="18" charset="0"/>
              </a:rPr>
              <a:t>Azafrán</a:t>
            </a:r>
            <a:r>
              <a:rPr lang="es-CL" dirty="0">
                <a:latin typeface="Arial" panose="020B0604020202020204" pitchFamily="34" charset="0"/>
                <a:ea typeface="Calibri" panose="020F0502020204030204" pitchFamily="34" charset="0"/>
                <a:cs typeface="Times New Roman" panose="02020603050405020304" pitchFamily="18" charset="0"/>
              </a:rPr>
              <a:t> (Árabe hispánico – </a:t>
            </a:r>
            <a:r>
              <a:rPr lang="es-CL" b="1" i="1" dirty="0" err="1">
                <a:latin typeface="Arial" panose="020B0604020202020204" pitchFamily="34" charset="0"/>
                <a:ea typeface="Calibri" panose="020F0502020204030204" pitchFamily="34" charset="0"/>
                <a:cs typeface="Times New Roman" panose="02020603050405020304" pitchFamily="18" charset="0"/>
              </a:rPr>
              <a:t>azza’farán</a:t>
            </a:r>
            <a:r>
              <a:rPr lang="es-CL" dirty="0">
                <a:latin typeface="Arial" panose="020B0604020202020204" pitchFamily="34" charset="0"/>
                <a:ea typeface="Calibri" panose="020F0502020204030204" pitchFamily="34" charset="0"/>
                <a:cs typeface="Times New Roman" panose="02020603050405020304" pitchFamily="18" charset="0"/>
              </a:rPr>
              <a:t>, Árabe clásico – </a:t>
            </a:r>
            <a:r>
              <a:rPr lang="es-CL" b="1" i="1" dirty="0" err="1">
                <a:latin typeface="Arial" panose="020B0604020202020204" pitchFamily="34" charset="0"/>
                <a:ea typeface="Calibri" panose="020F0502020204030204" pitchFamily="34" charset="0"/>
                <a:cs typeface="Times New Roman" panose="02020603050405020304" pitchFamily="18" charset="0"/>
              </a:rPr>
              <a:t>za‘farān</a:t>
            </a:r>
            <a:r>
              <a:rPr lang="es-CL" i="1" dirty="0">
                <a:latin typeface="Arial" panose="020B0604020202020204" pitchFamily="34" charset="0"/>
                <a:ea typeface="Calibri" panose="020F0502020204030204" pitchFamily="34" charset="0"/>
                <a:cs typeface="Times New Roman" panose="02020603050405020304" pitchFamily="18" charset="0"/>
              </a:rPr>
              <a:t>) </a:t>
            </a: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es-CL" b="1" dirty="0">
                <a:latin typeface="Arial" panose="020B0604020202020204" pitchFamily="34" charset="0"/>
                <a:ea typeface="Calibri" panose="020F0502020204030204" pitchFamily="34" charset="0"/>
                <a:cs typeface="Times New Roman" panose="02020603050405020304" pitchFamily="18" charset="0"/>
              </a:rPr>
              <a:t>Azúcar</a:t>
            </a:r>
            <a:r>
              <a:rPr lang="es-CL" dirty="0">
                <a:latin typeface="Arial" panose="020B0604020202020204" pitchFamily="34" charset="0"/>
                <a:ea typeface="Calibri" panose="020F0502020204030204" pitchFamily="34" charset="0"/>
                <a:cs typeface="Times New Roman" panose="02020603050405020304" pitchFamily="18" charset="0"/>
              </a:rPr>
              <a:t> (Árabe hispánico – </a:t>
            </a:r>
            <a:r>
              <a:rPr lang="es-CL" b="1" dirty="0" err="1">
                <a:latin typeface="Arial" panose="020B0604020202020204" pitchFamily="34" charset="0"/>
                <a:ea typeface="Calibri" panose="020F0502020204030204" pitchFamily="34" charset="0"/>
                <a:cs typeface="Times New Roman" panose="02020603050405020304" pitchFamily="18" charset="0"/>
              </a:rPr>
              <a:t>assúkkar</a:t>
            </a:r>
            <a:r>
              <a:rPr lang="es-CL" dirty="0">
                <a:latin typeface="Arial" panose="020B0604020202020204" pitchFamily="34" charset="0"/>
                <a:ea typeface="Calibri" panose="020F0502020204030204" pitchFamily="34" charset="0"/>
                <a:cs typeface="Times New Roman" panose="02020603050405020304" pitchFamily="18" charset="0"/>
              </a:rPr>
              <a:t>, Árabe clásico – </a:t>
            </a:r>
            <a:r>
              <a:rPr lang="es-CL" b="1" i="1" dirty="0" err="1">
                <a:latin typeface="Arial" panose="020B0604020202020204" pitchFamily="34" charset="0"/>
                <a:ea typeface="Calibri" panose="020F0502020204030204" pitchFamily="34" charset="0"/>
                <a:cs typeface="Times New Roman" panose="02020603050405020304" pitchFamily="18" charset="0"/>
              </a:rPr>
              <a:t>sukkar</a:t>
            </a:r>
            <a:r>
              <a:rPr lang="es-CL" dirty="0">
                <a:latin typeface="Arial" panose="020B0604020202020204" pitchFamily="34" charset="0"/>
                <a:ea typeface="Calibri" panose="020F0502020204030204" pitchFamily="34" charset="0"/>
                <a:cs typeface="Times New Roman" panose="02020603050405020304" pitchFamily="18" charset="0"/>
              </a:rPr>
              <a:t>) – </a:t>
            </a: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es-CL" b="1" dirty="0">
                <a:latin typeface="Arial" panose="020B0604020202020204" pitchFamily="34" charset="0"/>
                <a:ea typeface="Calibri" panose="020F0502020204030204" pitchFamily="34" charset="0"/>
                <a:cs typeface="Times New Roman" panose="02020603050405020304" pitchFamily="18" charset="0"/>
              </a:rPr>
              <a:t>Berenjena</a:t>
            </a:r>
            <a:r>
              <a:rPr lang="es-CL" dirty="0">
                <a:latin typeface="Arial" panose="020B0604020202020204" pitchFamily="34" charset="0"/>
                <a:ea typeface="Calibri" panose="020F0502020204030204" pitchFamily="34" charset="0"/>
                <a:cs typeface="Times New Roman" panose="02020603050405020304" pitchFamily="18" charset="0"/>
              </a:rPr>
              <a:t> (Árabe hispánico – </a:t>
            </a:r>
            <a:r>
              <a:rPr lang="es-CL" b="1" i="1" dirty="0" err="1">
                <a:latin typeface="Arial" panose="020B0604020202020204" pitchFamily="34" charset="0"/>
                <a:ea typeface="Calibri" panose="020F0502020204030204" pitchFamily="34" charset="0"/>
                <a:cs typeface="Times New Roman" panose="02020603050405020304" pitchFamily="18" charset="0"/>
              </a:rPr>
              <a:t>baḏinǧána</a:t>
            </a:r>
            <a:r>
              <a:rPr lang="es-CL" i="1" dirty="0">
                <a:latin typeface="Arial" panose="020B0604020202020204" pitchFamily="34" charset="0"/>
                <a:ea typeface="Calibri" panose="020F0502020204030204" pitchFamily="34" charset="0"/>
                <a:cs typeface="Times New Roman" panose="02020603050405020304" pitchFamily="18" charset="0"/>
              </a:rPr>
              <a:t>, </a:t>
            </a:r>
            <a:r>
              <a:rPr lang="es-CL" dirty="0">
                <a:latin typeface="Arial" panose="020B0604020202020204" pitchFamily="34" charset="0"/>
                <a:ea typeface="Calibri" panose="020F0502020204030204" pitchFamily="34" charset="0"/>
                <a:cs typeface="Times New Roman" panose="02020603050405020304" pitchFamily="18" charset="0"/>
              </a:rPr>
              <a:t>Árabe clásico</a:t>
            </a:r>
            <a:r>
              <a:rPr lang="es-CL" i="1" dirty="0">
                <a:latin typeface="Arial" panose="020B0604020202020204" pitchFamily="34" charset="0"/>
                <a:ea typeface="Calibri" panose="020F0502020204030204" pitchFamily="34" charset="0"/>
                <a:cs typeface="Times New Roman" panose="02020603050405020304" pitchFamily="18" charset="0"/>
              </a:rPr>
              <a:t> –  </a:t>
            </a:r>
            <a:r>
              <a:rPr lang="es-CL" b="1" i="1" dirty="0" err="1">
                <a:latin typeface="Arial" panose="020B0604020202020204" pitchFamily="34" charset="0"/>
                <a:ea typeface="Calibri" panose="020F0502020204030204" pitchFamily="34" charset="0"/>
                <a:cs typeface="Times New Roman" panose="02020603050405020304" pitchFamily="18" charset="0"/>
              </a:rPr>
              <a:t>bāḏinǧānah</a:t>
            </a:r>
            <a:r>
              <a:rPr lang="es-CL" i="1" dirty="0">
                <a:latin typeface="Arial" panose="020B0604020202020204" pitchFamily="34" charset="0"/>
                <a:ea typeface="Calibri" panose="020F0502020204030204" pitchFamily="34" charset="0"/>
                <a:cs typeface="Times New Roman" panose="02020603050405020304" pitchFamily="18" charset="0"/>
              </a:rPr>
              <a:t>) </a:t>
            </a: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es-CL" b="1" dirty="0">
                <a:latin typeface="Arial" panose="020B0604020202020204" pitchFamily="34" charset="0"/>
                <a:ea typeface="Calibri" panose="020F0502020204030204" pitchFamily="34" charset="0"/>
                <a:cs typeface="Times New Roman" panose="02020603050405020304" pitchFamily="18" charset="0"/>
              </a:rPr>
              <a:t>Café</a:t>
            </a:r>
            <a:r>
              <a:rPr lang="es-CL" dirty="0">
                <a:latin typeface="Arial" panose="020B0604020202020204" pitchFamily="34" charset="0"/>
                <a:ea typeface="Calibri" panose="020F0502020204030204" pitchFamily="34" charset="0"/>
                <a:cs typeface="Times New Roman" panose="02020603050405020304" pitchFamily="18" charset="0"/>
              </a:rPr>
              <a:t> (Italiano – </a:t>
            </a:r>
            <a:r>
              <a:rPr lang="es-CL" b="1" i="1" dirty="0" err="1">
                <a:latin typeface="Arial" panose="020B0604020202020204" pitchFamily="34" charset="0"/>
                <a:ea typeface="Calibri" panose="020F0502020204030204" pitchFamily="34" charset="0"/>
                <a:cs typeface="Times New Roman" panose="02020603050405020304" pitchFamily="18" charset="0"/>
              </a:rPr>
              <a:t>caffe</a:t>
            </a:r>
            <a:r>
              <a:rPr lang="es-CL" dirty="0">
                <a:latin typeface="Arial" panose="020B0604020202020204" pitchFamily="34" charset="0"/>
                <a:ea typeface="Calibri" panose="020F0502020204030204" pitchFamily="34" charset="0"/>
                <a:cs typeface="Times New Roman" panose="02020603050405020304" pitchFamily="18" charset="0"/>
              </a:rPr>
              <a:t>, Turco – </a:t>
            </a:r>
            <a:r>
              <a:rPr lang="es-CL" b="1" i="1" dirty="0" err="1">
                <a:latin typeface="Arial" panose="020B0604020202020204" pitchFamily="34" charset="0"/>
                <a:ea typeface="Calibri" panose="020F0502020204030204" pitchFamily="34" charset="0"/>
                <a:cs typeface="Times New Roman" panose="02020603050405020304" pitchFamily="18" charset="0"/>
              </a:rPr>
              <a:t>kahve</a:t>
            </a:r>
            <a:r>
              <a:rPr lang="es-CL" dirty="0">
                <a:latin typeface="Arial" panose="020B0604020202020204" pitchFamily="34" charset="0"/>
                <a:ea typeface="Calibri" panose="020F0502020204030204" pitchFamily="34" charset="0"/>
                <a:cs typeface="Times New Roman" panose="02020603050405020304" pitchFamily="18" charset="0"/>
              </a:rPr>
              <a:t>, Árabe clásico – </a:t>
            </a:r>
            <a:r>
              <a:rPr lang="es-CL" b="1" i="1" dirty="0" err="1">
                <a:latin typeface="Arial" panose="020B0604020202020204" pitchFamily="34" charset="0"/>
                <a:ea typeface="Calibri" panose="020F0502020204030204" pitchFamily="34" charset="0"/>
                <a:cs typeface="Times New Roman" panose="02020603050405020304" pitchFamily="18" charset="0"/>
              </a:rPr>
              <a:t>qahwah</a:t>
            </a:r>
            <a:r>
              <a:rPr lang="es-CL" dirty="0">
                <a:latin typeface="Arial" panose="020B0604020202020204" pitchFamily="34" charset="0"/>
                <a:ea typeface="Calibri" panose="020F0502020204030204" pitchFamily="34" charset="0"/>
                <a:cs typeface="Times New Roman" panose="02020603050405020304" pitchFamily="18" charset="0"/>
              </a:rPr>
              <a:t>) </a:t>
            </a: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es-CL" b="1" dirty="0">
                <a:latin typeface="Arial" panose="020B0604020202020204" pitchFamily="34" charset="0"/>
                <a:ea typeface="Calibri" panose="020F0502020204030204" pitchFamily="34" charset="0"/>
                <a:cs typeface="Times New Roman" panose="02020603050405020304" pitchFamily="18" charset="0"/>
              </a:rPr>
              <a:t>Fideo</a:t>
            </a:r>
            <a:r>
              <a:rPr lang="es-CL" dirty="0">
                <a:latin typeface="Arial" panose="020B0604020202020204" pitchFamily="34" charset="0"/>
                <a:ea typeface="Calibri" panose="020F0502020204030204" pitchFamily="34" charset="0"/>
                <a:cs typeface="Times New Roman" panose="02020603050405020304" pitchFamily="18" charset="0"/>
              </a:rPr>
              <a:t> (Árabe hispánico – </a:t>
            </a:r>
            <a:r>
              <a:rPr lang="es-CL" b="1" i="1" dirty="0" err="1">
                <a:latin typeface="Arial" panose="020B0604020202020204" pitchFamily="34" charset="0"/>
                <a:ea typeface="Calibri" panose="020F0502020204030204" pitchFamily="34" charset="0"/>
                <a:cs typeface="Times New Roman" panose="02020603050405020304" pitchFamily="18" charset="0"/>
              </a:rPr>
              <a:t>fidáwš</a:t>
            </a:r>
            <a:r>
              <a:rPr lang="es-CL" i="1" dirty="0">
                <a:latin typeface="Arial" panose="020B0604020202020204" pitchFamily="34" charset="0"/>
                <a:ea typeface="Calibri" panose="020F0502020204030204" pitchFamily="34" charset="0"/>
                <a:cs typeface="Times New Roman" panose="02020603050405020304" pitchFamily="18" charset="0"/>
              </a:rPr>
              <a:t>) </a:t>
            </a: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es-CL" b="1" dirty="0">
                <a:latin typeface="Arial" panose="020B0604020202020204" pitchFamily="34" charset="0"/>
                <a:ea typeface="Calibri" panose="020F0502020204030204" pitchFamily="34" charset="0"/>
                <a:cs typeface="Times New Roman" panose="02020603050405020304" pitchFamily="18" charset="0"/>
              </a:rPr>
              <a:t>Jarabe</a:t>
            </a:r>
            <a:r>
              <a:rPr lang="es-CL" dirty="0">
                <a:latin typeface="Arial" panose="020B0604020202020204" pitchFamily="34" charset="0"/>
                <a:ea typeface="Calibri" panose="020F0502020204030204" pitchFamily="34" charset="0"/>
                <a:cs typeface="Times New Roman" panose="02020603050405020304" pitchFamily="18" charset="0"/>
              </a:rPr>
              <a:t> (Árabe hispánico – </a:t>
            </a:r>
            <a:r>
              <a:rPr lang="es-CL" b="1" i="1" dirty="0" err="1">
                <a:latin typeface="Arial" panose="020B0604020202020204" pitchFamily="34" charset="0"/>
                <a:ea typeface="Calibri" panose="020F0502020204030204" pitchFamily="34" charset="0"/>
                <a:cs typeface="Times New Roman" panose="02020603050405020304" pitchFamily="18" charset="0"/>
              </a:rPr>
              <a:t>šaráb</a:t>
            </a:r>
            <a:r>
              <a:rPr lang="es-CL" i="1" dirty="0">
                <a:latin typeface="Arial" panose="020B0604020202020204" pitchFamily="34" charset="0"/>
                <a:ea typeface="Calibri" panose="020F0502020204030204" pitchFamily="34" charset="0"/>
                <a:cs typeface="Times New Roman" panose="02020603050405020304" pitchFamily="18" charset="0"/>
              </a:rPr>
              <a:t>, </a:t>
            </a:r>
            <a:r>
              <a:rPr lang="es-CL" dirty="0">
                <a:latin typeface="Arial" panose="020B0604020202020204" pitchFamily="34" charset="0"/>
                <a:ea typeface="Calibri" panose="020F0502020204030204" pitchFamily="34" charset="0"/>
                <a:cs typeface="Times New Roman" panose="02020603050405020304" pitchFamily="18" charset="0"/>
              </a:rPr>
              <a:t>Árabe clásico</a:t>
            </a:r>
            <a:r>
              <a:rPr lang="es-CL" i="1" dirty="0">
                <a:latin typeface="Arial" panose="020B0604020202020204" pitchFamily="34" charset="0"/>
                <a:ea typeface="Calibri" panose="020F0502020204030204" pitchFamily="34" charset="0"/>
                <a:cs typeface="Times New Roman" panose="02020603050405020304" pitchFamily="18" charset="0"/>
              </a:rPr>
              <a:t> – </a:t>
            </a:r>
            <a:r>
              <a:rPr lang="es-CL" b="1" i="1" dirty="0" err="1">
                <a:latin typeface="Arial" panose="020B0604020202020204" pitchFamily="34" charset="0"/>
                <a:ea typeface="Calibri" panose="020F0502020204030204" pitchFamily="34" charset="0"/>
                <a:cs typeface="Times New Roman" panose="02020603050405020304" pitchFamily="18" charset="0"/>
              </a:rPr>
              <a:t>šarāb</a:t>
            </a:r>
            <a:r>
              <a:rPr lang="es-CL" i="1" dirty="0">
                <a:latin typeface="Arial" panose="020B0604020202020204" pitchFamily="34" charset="0"/>
                <a:ea typeface="Calibri" panose="020F0502020204030204" pitchFamily="34" charset="0"/>
                <a:cs typeface="Times New Roman" panose="02020603050405020304" pitchFamily="18" charset="0"/>
              </a:rPr>
              <a:t>)</a:t>
            </a: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es-CL" b="1" dirty="0">
                <a:latin typeface="Arial" panose="020B0604020202020204" pitchFamily="34" charset="0"/>
                <a:ea typeface="Calibri" panose="020F0502020204030204" pitchFamily="34" charset="0"/>
                <a:cs typeface="Times New Roman" panose="02020603050405020304" pitchFamily="18" charset="0"/>
              </a:rPr>
              <a:t>Jarra</a:t>
            </a:r>
            <a:r>
              <a:rPr lang="es-CL" dirty="0">
                <a:latin typeface="Arial" panose="020B0604020202020204" pitchFamily="34" charset="0"/>
                <a:ea typeface="Calibri" panose="020F0502020204030204" pitchFamily="34" charset="0"/>
                <a:cs typeface="Times New Roman" panose="02020603050405020304" pitchFamily="18" charset="0"/>
              </a:rPr>
              <a:t> (Árabe hispánico – </a:t>
            </a:r>
            <a:r>
              <a:rPr lang="es-CL" b="1" i="1" dirty="0" err="1">
                <a:latin typeface="Arial" panose="020B0604020202020204" pitchFamily="34" charset="0"/>
                <a:ea typeface="Calibri" panose="020F0502020204030204" pitchFamily="34" charset="0"/>
                <a:cs typeface="Times New Roman" panose="02020603050405020304" pitchFamily="18" charset="0"/>
              </a:rPr>
              <a:t>ǧárra</a:t>
            </a:r>
            <a:r>
              <a:rPr lang="es-CL" i="1" dirty="0">
                <a:latin typeface="Arial" panose="020B0604020202020204" pitchFamily="34" charset="0"/>
                <a:ea typeface="Calibri" panose="020F0502020204030204" pitchFamily="34" charset="0"/>
                <a:cs typeface="Times New Roman" panose="02020603050405020304" pitchFamily="18" charset="0"/>
              </a:rPr>
              <a:t>, </a:t>
            </a:r>
            <a:r>
              <a:rPr lang="es-CL" dirty="0">
                <a:latin typeface="Arial" panose="020B0604020202020204" pitchFamily="34" charset="0"/>
                <a:ea typeface="Calibri" panose="020F0502020204030204" pitchFamily="34" charset="0"/>
                <a:cs typeface="Times New Roman" panose="02020603050405020304" pitchFamily="18" charset="0"/>
              </a:rPr>
              <a:t>Árabe clásico</a:t>
            </a:r>
            <a:r>
              <a:rPr lang="es-CL" i="1" dirty="0">
                <a:latin typeface="Arial" panose="020B0604020202020204" pitchFamily="34" charset="0"/>
                <a:ea typeface="Calibri" panose="020F0502020204030204" pitchFamily="34" charset="0"/>
                <a:cs typeface="Times New Roman" panose="02020603050405020304" pitchFamily="18" charset="0"/>
              </a:rPr>
              <a:t> – </a:t>
            </a:r>
            <a:r>
              <a:rPr lang="es-CL" b="1" i="1" dirty="0" err="1">
                <a:latin typeface="Arial" panose="020B0604020202020204" pitchFamily="34" charset="0"/>
                <a:ea typeface="Calibri" panose="020F0502020204030204" pitchFamily="34" charset="0"/>
                <a:cs typeface="Times New Roman" panose="02020603050405020304" pitchFamily="18" charset="0"/>
              </a:rPr>
              <a:t>ǧarrah</a:t>
            </a:r>
            <a:r>
              <a:rPr lang="es-CL" i="1" dirty="0">
                <a:latin typeface="Arial" panose="020B0604020202020204" pitchFamily="34" charset="0"/>
                <a:ea typeface="Calibri" panose="020F0502020204030204" pitchFamily="34" charset="0"/>
                <a:cs typeface="Times New Roman" panose="02020603050405020304" pitchFamily="18" charset="0"/>
              </a:rPr>
              <a:t>) </a:t>
            </a: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es-CL" b="1" dirty="0">
                <a:latin typeface="Arial" panose="020B0604020202020204" pitchFamily="34" charset="0"/>
                <a:ea typeface="Calibri" panose="020F0502020204030204" pitchFamily="34" charset="0"/>
                <a:cs typeface="Times New Roman" panose="02020603050405020304" pitchFamily="18" charset="0"/>
              </a:rPr>
              <a:t>Limón</a:t>
            </a:r>
            <a:r>
              <a:rPr lang="es-CL" dirty="0">
                <a:latin typeface="Arial" panose="020B0604020202020204" pitchFamily="34" charset="0"/>
                <a:ea typeface="Calibri" panose="020F0502020204030204" pitchFamily="34" charset="0"/>
                <a:cs typeface="Times New Roman" panose="02020603050405020304" pitchFamily="18" charset="0"/>
              </a:rPr>
              <a:t> (Árabe hispánico – </a:t>
            </a:r>
            <a:r>
              <a:rPr lang="es-CL" b="1" i="1" dirty="0">
                <a:latin typeface="Arial" panose="020B0604020202020204" pitchFamily="34" charset="0"/>
                <a:ea typeface="Calibri" panose="020F0502020204030204" pitchFamily="34" charset="0"/>
                <a:cs typeface="Times New Roman" panose="02020603050405020304" pitchFamily="18" charset="0"/>
              </a:rPr>
              <a:t>la[y]</a:t>
            </a:r>
            <a:r>
              <a:rPr lang="es-CL" b="1" i="1" dirty="0" err="1">
                <a:latin typeface="Arial" panose="020B0604020202020204" pitchFamily="34" charset="0"/>
                <a:ea typeface="Calibri" panose="020F0502020204030204" pitchFamily="34" charset="0"/>
                <a:cs typeface="Times New Roman" panose="02020603050405020304" pitchFamily="18" charset="0"/>
              </a:rPr>
              <a:t>mún</a:t>
            </a:r>
            <a:r>
              <a:rPr lang="es-CL" i="1" dirty="0">
                <a:latin typeface="Arial" panose="020B0604020202020204" pitchFamily="34" charset="0"/>
                <a:ea typeface="Calibri" panose="020F0502020204030204" pitchFamily="34" charset="0"/>
                <a:cs typeface="Times New Roman" panose="02020603050405020304" pitchFamily="18" charset="0"/>
              </a:rPr>
              <a:t>, </a:t>
            </a:r>
            <a:r>
              <a:rPr lang="es-CL" dirty="0">
                <a:latin typeface="Arial" panose="020B0604020202020204" pitchFamily="34" charset="0"/>
                <a:ea typeface="Calibri" panose="020F0502020204030204" pitchFamily="34" charset="0"/>
                <a:cs typeface="Times New Roman" panose="02020603050405020304" pitchFamily="18" charset="0"/>
              </a:rPr>
              <a:t>Árabe clásico</a:t>
            </a:r>
            <a:r>
              <a:rPr lang="es-CL" i="1" dirty="0">
                <a:latin typeface="Arial" panose="020B0604020202020204" pitchFamily="34" charset="0"/>
                <a:ea typeface="Calibri" panose="020F0502020204030204" pitchFamily="34" charset="0"/>
                <a:cs typeface="Times New Roman" panose="02020603050405020304" pitchFamily="18" charset="0"/>
              </a:rPr>
              <a:t> – </a:t>
            </a:r>
            <a:r>
              <a:rPr lang="es-CL" b="1" i="1" dirty="0" err="1">
                <a:latin typeface="Arial" panose="020B0604020202020204" pitchFamily="34" charset="0"/>
                <a:ea typeface="Calibri" panose="020F0502020204030204" pitchFamily="34" charset="0"/>
                <a:cs typeface="Times New Roman" panose="02020603050405020304" pitchFamily="18" charset="0"/>
              </a:rPr>
              <a:t>laymün</a:t>
            </a:r>
            <a:r>
              <a:rPr lang="es-CL" i="1" dirty="0">
                <a:latin typeface="Arial" panose="020B0604020202020204" pitchFamily="34" charset="0"/>
                <a:ea typeface="Calibri" panose="020F0502020204030204" pitchFamily="34" charset="0"/>
                <a:cs typeface="Times New Roman" panose="02020603050405020304" pitchFamily="18" charset="0"/>
              </a:rPr>
              <a:t>)</a:t>
            </a: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es-CL" b="1" dirty="0">
                <a:latin typeface="Arial" panose="020B0604020202020204" pitchFamily="34" charset="0"/>
                <a:ea typeface="Calibri" panose="020F0502020204030204" pitchFamily="34" charset="0"/>
                <a:cs typeface="Times New Roman" panose="02020603050405020304" pitchFamily="18" charset="0"/>
              </a:rPr>
              <a:t>Lima</a:t>
            </a:r>
            <a:r>
              <a:rPr lang="es-CL" dirty="0">
                <a:latin typeface="Arial" panose="020B0604020202020204" pitchFamily="34" charset="0"/>
                <a:ea typeface="Calibri" panose="020F0502020204030204" pitchFamily="34" charset="0"/>
                <a:cs typeface="Times New Roman" panose="02020603050405020304" pitchFamily="18" charset="0"/>
              </a:rPr>
              <a:t> (Árabe hispánico – </a:t>
            </a:r>
            <a:r>
              <a:rPr lang="es-CL" b="1" i="1" dirty="0">
                <a:latin typeface="Arial" panose="020B0604020202020204" pitchFamily="34" charset="0"/>
                <a:ea typeface="Calibri" panose="020F0502020204030204" pitchFamily="34" charset="0"/>
                <a:cs typeface="Times New Roman" panose="02020603050405020304" pitchFamily="18" charset="0"/>
              </a:rPr>
              <a:t>lima</a:t>
            </a:r>
            <a:r>
              <a:rPr lang="es-CL" i="1" dirty="0">
                <a:latin typeface="Arial" panose="020B0604020202020204" pitchFamily="34" charset="0"/>
                <a:ea typeface="Calibri" panose="020F0502020204030204" pitchFamily="34" charset="0"/>
                <a:cs typeface="Times New Roman" panose="02020603050405020304" pitchFamily="18" charset="0"/>
              </a:rPr>
              <a:t>, </a:t>
            </a:r>
            <a:r>
              <a:rPr lang="es-CL" dirty="0">
                <a:latin typeface="Arial" panose="020B0604020202020204" pitchFamily="34" charset="0"/>
                <a:ea typeface="Calibri" panose="020F0502020204030204" pitchFamily="34" charset="0"/>
                <a:cs typeface="Times New Roman" panose="02020603050405020304" pitchFamily="18" charset="0"/>
              </a:rPr>
              <a:t>Árabe clásico</a:t>
            </a:r>
            <a:r>
              <a:rPr lang="es-CL" i="1" dirty="0">
                <a:latin typeface="Arial" panose="020B0604020202020204" pitchFamily="34" charset="0"/>
                <a:ea typeface="Calibri" panose="020F0502020204030204" pitchFamily="34" charset="0"/>
                <a:cs typeface="Times New Roman" panose="02020603050405020304" pitchFamily="18" charset="0"/>
              </a:rPr>
              <a:t> – </a:t>
            </a:r>
            <a:r>
              <a:rPr lang="es-CL" b="1" i="1" dirty="0" err="1">
                <a:latin typeface="Arial" panose="020B0604020202020204" pitchFamily="34" charset="0"/>
                <a:ea typeface="Calibri" panose="020F0502020204030204" pitchFamily="34" charset="0"/>
                <a:cs typeface="Times New Roman" panose="02020603050405020304" pitchFamily="18" charset="0"/>
              </a:rPr>
              <a:t>līmah</a:t>
            </a:r>
            <a:r>
              <a:rPr lang="es-CL" i="1" dirty="0">
                <a:latin typeface="Arial" panose="020B0604020202020204" pitchFamily="34" charset="0"/>
                <a:ea typeface="Calibri" panose="020F0502020204030204" pitchFamily="34" charset="0"/>
                <a:cs typeface="Times New Roman" panose="02020603050405020304" pitchFamily="18" charset="0"/>
              </a:rPr>
              <a:t>) </a:t>
            </a: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es-CL" b="1" dirty="0">
                <a:latin typeface="Arial" panose="020B0604020202020204" pitchFamily="34" charset="0"/>
                <a:ea typeface="Calibri" panose="020F0502020204030204" pitchFamily="34" charset="0"/>
                <a:cs typeface="Times New Roman" panose="02020603050405020304" pitchFamily="18" charset="0"/>
              </a:rPr>
              <a:t>Naranja</a:t>
            </a:r>
            <a:r>
              <a:rPr lang="es-CL" dirty="0">
                <a:latin typeface="Arial" panose="020B0604020202020204" pitchFamily="34" charset="0"/>
                <a:ea typeface="Calibri" panose="020F0502020204030204" pitchFamily="34" charset="0"/>
                <a:cs typeface="Times New Roman" panose="02020603050405020304" pitchFamily="18" charset="0"/>
              </a:rPr>
              <a:t> (Árabe hispánico – </a:t>
            </a:r>
            <a:r>
              <a:rPr lang="es-CL" b="1" i="1" dirty="0" err="1">
                <a:latin typeface="Arial" panose="020B0604020202020204" pitchFamily="34" charset="0"/>
                <a:ea typeface="Calibri" panose="020F0502020204030204" pitchFamily="34" charset="0"/>
                <a:cs typeface="Times New Roman" panose="02020603050405020304" pitchFamily="18" charset="0"/>
              </a:rPr>
              <a:t>naranǧa</a:t>
            </a:r>
            <a:r>
              <a:rPr lang="es-CL" i="1" dirty="0">
                <a:latin typeface="Arial" panose="020B0604020202020204" pitchFamily="34" charset="0"/>
                <a:ea typeface="Calibri" panose="020F0502020204030204" pitchFamily="34" charset="0"/>
                <a:cs typeface="Times New Roman" panose="02020603050405020304" pitchFamily="18" charset="0"/>
              </a:rPr>
              <a:t>, </a:t>
            </a:r>
            <a:r>
              <a:rPr lang="es-CL" dirty="0">
                <a:latin typeface="Arial" panose="020B0604020202020204" pitchFamily="34" charset="0"/>
                <a:ea typeface="Calibri" panose="020F0502020204030204" pitchFamily="34" charset="0"/>
                <a:cs typeface="Times New Roman" panose="02020603050405020304" pitchFamily="18" charset="0"/>
              </a:rPr>
              <a:t>Árabe clásico</a:t>
            </a:r>
            <a:r>
              <a:rPr lang="es-CL" i="1" dirty="0">
                <a:latin typeface="Arial" panose="020B0604020202020204" pitchFamily="34" charset="0"/>
                <a:ea typeface="Calibri" panose="020F0502020204030204" pitchFamily="34" charset="0"/>
                <a:cs typeface="Times New Roman" panose="02020603050405020304" pitchFamily="18" charset="0"/>
              </a:rPr>
              <a:t> – </a:t>
            </a:r>
            <a:r>
              <a:rPr lang="es-CL" b="1" i="1" dirty="0" err="1">
                <a:latin typeface="Arial" panose="020B0604020202020204" pitchFamily="34" charset="0"/>
                <a:ea typeface="Calibri" panose="020F0502020204030204" pitchFamily="34" charset="0"/>
                <a:cs typeface="Times New Roman" panose="02020603050405020304" pitchFamily="18" charset="0"/>
              </a:rPr>
              <a:t>nāranǧ</a:t>
            </a:r>
            <a:r>
              <a:rPr lang="es-CL" i="1" dirty="0">
                <a:latin typeface="Arial" panose="020B0604020202020204" pitchFamily="34" charset="0"/>
                <a:ea typeface="Calibri" panose="020F0502020204030204" pitchFamily="34" charset="0"/>
                <a:cs typeface="Times New Roman" panose="02020603050405020304" pitchFamily="18" charset="0"/>
              </a:rPr>
              <a:t>) </a:t>
            </a: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es-CL" b="1" dirty="0">
                <a:latin typeface="Arial" panose="020B0604020202020204" pitchFamily="34" charset="0"/>
                <a:ea typeface="Calibri" panose="020F0502020204030204" pitchFamily="34" charset="0"/>
                <a:cs typeface="Times New Roman" panose="02020603050405020304" pitchFamily="18" charset="0"/>
              </a:rPr>
              <a:t>Sandía</a:t>
            </a:r>
            <a:r>
              <a:rPr lang="es-CL" dirty="0">
                <a:latin typeface="Arial" panose="020B0604020202020204" pitchFamily="34" charset="0"/>
                <a:ea typeface="Calibri" panose="020F0502020204030204" pitchFamily="34" charset="0"/>
                <a:cs typeface="Times New Roman" panose="02020603050405020304" pitchFamily="18" charset="0"/>
              </a:rPr>
              <a:t> (Árabe hispánico – </a:t>
            </a:r>
            <a:r>
              <a:rPr lang="es-CL" b="1" i="1" dirty="0" err="1">
                <a:latin typeface="Arial" panose="020B0604020202020204" pitchFamily="34" charset="0"/>
                <a:ea typeface="Calibri" panose="020F0502020204030204" pitchFamily="34" charset="0"/>
                <a:cs typeface="Times New Roman" panose="02020603050405020304" pitchFamily="18" charset="0"/>
              </a:rPr>
              <a:t>sandíyya</a:t>
            </a:r>
            <a:r>
              <a:rPr lang="es-CL" i="1" dirty="0">
                <a:latin typeface="Arial" panose="020B0604020202020204" pitchFamily="34" charset="0"/>
                <a:ea typeface="Calibri" panose="020F0502020204030204" pitchFamily="34" charset="0"/>
                <a:cs typeface="Times New Roman" panose="02020603050405020304" pitchFamily="18" charset="0"/>
              </a:rPr>
              <a:t>, </a:t>
            </a:r>
            <a:r>
              <a:rPr lang="es-CL" dirty="0">
                <a:latin typeface="Arial" panose="020B0604020202020204" pitchFamily="34" charset="0"/>
                <a:ea typeface="Calibri" panose="020F0502020204030204" pitchFamily="34" charset="0"/>
                <a:cs typeface="Times New Roman" panose="02020603050405020304" pitchFamily="18" charset="0"/>
              </a:rPr>
              <a:t>Árabe clásico</a:t>
            </a:r>
            <a:r>
              <a:rPr lang="es-CL" i="1" dirty="0">
                <a:latin typeface="Arial" panose="020B0604020202020204" pitchFamily="34" charset="0"/>
                <a:ea typeface="Calibri" panose="020F0502020204030204" pitchFamily="34" charset="0"/>
                <a:cs typeface="Times New Roman" panose="02020603050405020304" pitchFamily="18" charset="0"/>
              </a:rPr>
              <a:t> – </a:t>
            </a:r>
            <a:r>
              <a:rPr lang="es-CL" b="1" i="1" dirty="0" err="1">
                <a:latin typeface="Arial" panose="020B0604020202020204" pitchFamily="34" charset="0"/>
                <a:ea typeface="Calibri" panose="020F0502020204030204" pitchFamily="34" charset="0"/>
                <a:cs typeface="Times New Roman" panose="02020603050405020304" pitchFamily="18" charset="0"/>
              </a:rPr>
              <a:t>sindiyyah</a:t>
            </a:r>
            <a:r>
              <a:rPr lang="es-CL" i="1" dirty="0">
                <a:latin typeface="Arial" panose="020B0604020202020204" pitchFamily="34" charset="0"/>
                <a:ea typeface="Calibri" panose="020F0502020204030204" pitchFamily="34" charset="0"/>
                <a:cs typeface="Times New Roman" panose="02020603050405020304" pitchFamily="18" charset="0"/>
              </a:rPr>
              <a:t>)</a:t>
            </a: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es-CL" b="1" dirty="0">
                <a:latin typeface="Arial" panose="020B0604020202020204" pitchFamily="34" charset="0"/>
                <a:ea typeface="Calibri" panose="020F0502020204030204" pitchFamily="34" charset="0"/>
                <a:cs typeface="Times New Roman" panose="02020603050405020304" pitchFamily="18" charset="0"/>
              </a:rPr>
              <a:t>Taza</a:t>
            </a:r>
            <a:r>
              <a:rPr lang="es-CL" dirty="0">
                <a:latin typeface="Arial" panose="020B0604020202020204" pitchFamily="34" charset="0"/>
                <a:ea typeface="Calibri" panose="020F0502020204030204" pitchFamily="34" charset="0"/>
                <a:cs typeface="Times New Roman" panose="02020603050405020304" pitchFamily="18" charset="0"/>
              </a:rPr>
              <a:t> (Árabe hispánico – </a:t>
            </a:r>
            <a:r>
              <a:rPr lang="es-CL" b="1" i="1" dirty="0" err="1">
                <a:latin typeface="Arial" panose="020B0604020202020204" pitchFamily="34" charset="0"/>
                <a:ea typeface="Calibri" panose="020F0502020204030204" pitchFamily="34" charset="0"/>
                <a:cs typeface="Times New Roman" panose="02020603050405020304" pitchFamily="18" charset="0"/>
              </a:rPr>
              <a:t>ṭássa</a:t>
            </a:r>
            <a:r>
              <a:rPr lang="es-CL" i="1" dirty="0">
                <a:latin typeface="Arial" panose="020B0604020202020204" pitchFamily="34" charset="0"/>
                <a:ea typeface="Calibri" panose="020F0502020204030204" pitchFamily="34" charset="0"/>
                <a:cs typeface="Times New Roman" panose="02020603050405020304" pitchFamily="18" charset="0"/>
              </a:rPr>
              <a:t>, </a:t>
            </a:r>
            <a:r>
              <a:rPr lang="es-CL" dirty="0">
                <a:latin typeface="Arial" panose="020B0604020202020204" pitchFamily="34" charset="0"/>
                <a:ea typeface="Calibri" panose="020F0502020204030204" pitchFamily="34" charset="0"/>
                <a:cs typeface="Times New Roman" panose="02020603050405020304" pitchFamily="18" charset="0"/>
              </a:rPr>
              <a:t>Árabe clásico</a:t>
            </a:r>
            <a:r>
              <a:rPr lang="es-CL" i="1" dirty="0">
                <a:latin typeface="Arial" panose="020B0604020202020204" pitchFamily="34" charset="0"/>
                <a:ea typeface="Calibri" panose="020F0502020204030204" pitchFamily="34" charset="0"/>
                <a:cs typeface="Times New Roman" panose="02020603050405020304" pitchFamily="18" charset="0"/>
              </a:rPr>
              <a:t> – </a:t>
            </a:r>
            <a:r>
              <a:rPr lang="es-CL" b="1" i="1" dirty="0" err="1">
                <a:latin typeface="Arial" panose="020B0604020202020204" pitchFamily="34" charset="0"/>
                <a:ea typeface="Calibri" panose="020F0502020204030204" pitchFamily="34" charset="0"/>
                <a:cs typeface="Times New Roman" panose="02020603050405020304" pitchFamily="18" charset="0"/>
              </a:rPr>
              <a:t>ṭast</a:t>
            </a:r>
            <a:r>
              <a:rPr lang="es-CL" i="1" dirty="0">
                <a:latin typeface="Arial" panose="020B0604020202020204" pitchFamily="34" charset="0"/>
                <a:ea typeface="Calibri" panose="020F0502020204030204" pitchFamily="34" charset="0"/>
                <a:cs typeface="Times New Roman" panose="02020603050405020304" pitchFamily="18" charset="0"/>
              </a:rPr>
              <a:t>)</a:t>
            </a: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es-CL" b="1" dirty="0">
                <a:latin typeface="Arial" panose="020B0604020202020204" pitchFamily="34" charset="0"/>
                <a:ea typeface="Calibri" panose="020F0502020204030204" pitchFamily="34" charset="0"/>
                <a:cs typeface="Times New Roman" panose="02020603050405020304" pitchFamily="18" charset="0"/>
              </a:rPr>
              <a:t>Zanahoria</a:t>
            </a:r>
            <a:r>
              <a:rPr lang="es-CL" dirty="0">
                <a:latin typeface="Arial" panose="020B0604020202020204" pitchFamily="34" charset="0"/>
                <a:ea typeface="Calibri" panose="020F0502020204030204" pitchFamily="34" charset="0"/>
                <a:cs typeface="Times New Roman" panose="02020603050405020304" pitchFamily="18" charset="0"/>
              </a:rPr>
              <a:t> (Árabe hispánico – </a:t>
            </a:r>
            <a:r>
              <a:rPr lang="es-CL" b="1" i="1" dirty="0" err="1">
                <a:latin typeface="Arial" panose="020B0604020202020204" pitchFamily="34" charset="0"/>
                <a:ea typeface="Calibri" panose="020F0502020204030204" pitchFamily="34" charset="0"/>
                <a:cs typeface="Times New Roman" panose="02020603050405020304" pitchFamily="18" charset="0"/>
              </a:rPr>
              <a:t>safunnárya</a:t>
            </a:r>
            <a:r>
              <a:rPr lang="es-CL" b="1" i="1" dirty="0">
                <a:latin typeface="Arial" panose="020B0604020202020204" pitchFamily="34" charset="0"/>
                <a:ea typeface="Calibri" panose="020F0502020204030204" pitchFamily="34" charset="0"/>
                <a:cs typeface="Times New Roman" panose="02020603050405020304" pitchFamily="18" charset="0"/>
              </a:rPr>
              <a:t>)</a:t>
            </a:r>
            <a:r>
              <a:rPr lang="es-CL" i="1" dirty="0">
                <a:latin typeface="Arial" panose="020B0604020202020204" pitchFamily="34" charset="0"/>
                <a:ea typeface="Calibri" panose="020F0502020204030204" pitchFamily="34" charset="0"/>
                <a:cs typeface="Times New Roman" panose="02020603050405020304" pitchFamily="18" charset="0"/>
              </a:rPr>
              <a:t> </a:t>
            </a: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0"/>
              </a:spcAft>
            </a:pPr>
            <a:r>
              <a:rPr lang="es-CL" dirty="0">
                <a:latin typeface="Arial" panose="020B0604020202020204" pitchFamily="34" charset="0"/>
                <a:ea typeface="Calibri" panose="020F0502020204030204" pitchFamily="34" charset="0"/>
                <a:cs typeface="Times New Roman" panose="02020603050405020304" pitchFamily="18" charset="0"/>
              </a:rPr>
              <a:t> </a:t>
            </a:r>
            <a:endParaRPr lang="es-MX" sz="14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3448853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745</TotalTime>
  <Words>395</Words>
  <Application>Microsoft Office PowerPoint</Application>
  <PresentationFormat>Personalizado</PresentationFormat>
  <Paragraphs>71</Paragraphs>
  <Slides>11</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11</vt:i4>
      </vt:variant>
    </vt:vector>
  </HeadingPairs>
  <TitlesOfParts>
    <vt:vector size="13" baseType="lpstr">
      <vt:lpstr>Tema de Office</vt:lpstr>
      <vt:lpstr>Documento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Dave Villarroel</dc:creator>
  <cp:lastModifiedBy>HP</cp:lastModifiedBy>
  <cp:revision>11</cp:revision>
  <dcterms:created xsi:type="dcterms:W3CDTF">2021-03-19T00:26:33Z</dcterms:created>
  <dcterms:modified xsi:type="dcterms:W3CDTF">2021-03-19T15:12:02Z</dcterms:modified>
</cp:coreProperties>
</file>