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32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3" r:id="rId15"/>
    <p:sldId id="324" r:id="rId16"/>
    <p:sldId id="325" r:id="rId17"/>
    <p:sldId id="326" r:id="rId18"/>
    <p:sldId id="327" r:id="rId19"/>
  </p:sldIdLst>
  <p:sldSz cx="9144000" cy="6858000" type="letter"/>
  <p:notesSz cx="6858000" cy="9144000"/>
  <p:custDataLst>
    <p:tags r:id="rId20"/>
  </p:custDataLst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1"/>
    <a:srgbClr val="0000FF"/>
    <a:srgbClr val="FFE5CB"/>
    <a:srgbClr val="CC6600"/>
    <a:srgbClr val="E1F4FF"/>
    <a:srgbClr val="CCECFF"/>
    <a:srgbClr val="F29415"/>
    <a:srgbClr val="2B73BA"/>
    <a:srgbClr val="853C8D"/>
    <a:srgbClr val="843C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71" autoAdjust="0"/>
    <p:restoredTop sz="94674"/>
  </p:normalViewPr>
  <p:slideViewPr>
    <p:cSldViewPr snapToGrid="0" snapToObjects="1">
      <p:cViewPr>
        <p:scale>
          <a:sx n="76" d="100"/>
          <a:sy n="76" d="100"/>
        </p:scale>
        <p:origin x="-876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506D-9EB8-4D41-A274-7126A100B1C7}" type="datetimeFigureOut">
              <a:rPr lang="es-ES_tradnl" smtClean="0"/>
              <a:t>25/03/2021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8163-BBAE-494F-AFA7-2A5563EC71C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02229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506D-9EB8-4D41-A274-7126A100B1C7}" type="datetimeFigureOut">
              <a:rPr lang="es-ES_tradnl" smtClean="0"/>
              <a:t>25/03/2021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8163-BBAE-494F-AFA7-2A5563EC71C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0136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506D-9EB8-4D41-A274-7126A100B1C7}" type="datetimeFigureOut">
              <a:rPr lang="es-ES_tradnl" smtClean="0"/>
              <a:t>25/03/2021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8163-BBAE-494F-AFA7-2A5563EC71C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6361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506D-9EB8-4D41-A274-7126A100B1C7}" type="datetimeFigureOut">
              <a:rPr lang="es-ES_tradnl" smtClean="0"/>
              <a:t>25/03/2021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8163-BBAE-494F-AFA7-2A5563EC71C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6070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506D-9EB8-4D41-A274-7126A100B1C7}" type="datetimeFigureOut">
              <a:rPr lang="es-ES_tradnl" smtClean="0"/>
              <a:t>25/03/2021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8163-BBAE-494F-AFA7-2A5563EC71C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527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506D-9EB8-4D41-A274-7126A100B1C7}" type="datetimeFigureOut">
              <a:rPr lang="es-ES_tradnl" smtClean="0"/>
              <a:t>25/03/2021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8163-BBAE-494F-AFA7-2A5563EC71C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8235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506D-9EB8-4D41-A274-7126A100B1C7}" type="datetimeFigureOut">
              <a:rPr lang="es-ES_tradnl" smtClean="0"/>
              <a:t>25/03/2021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8163-BBAE-494F-AFA7-2A5563EC71C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8038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506D-9EB8-4D41-A274-7126A100B1C7}" type="datetimeFigureOut">
              <a:rPr lang="es-ES_tradnl" smtClean="0"/>
              <a:t>25/03/2021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8163-BBAE-494F-AFA7-2A5563EC71C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3586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506D-9EB8-4D41-A274-7126A100B1C7}" type="datetimeFigureOut">
              <a:rPr lang="es-ES_tradnl" smtClean="0"/>
              <a:t>25/03/2021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8163-BBAE-494F-AFA7-2A5563EC71C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49950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506D-9EB8-4D41-A274-7126A100B1C7}" type="datetimeFigureOut">
              <a:rPr lang="es-ES_tradnl" smtClean="0"/>
              <a:t>25/03/2021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8163-BBAE-494F-AFA7-2A5563EC71C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17922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506D-9EB8-4D41-A274-7126A100B1C7}" type="datetimeFigureOut">
              <a:rPr lang="es-ES_tradnl" smtClean="0"/>
              <a:t>25/03/2021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88163-BBAE-494F-AFA7-2A5563EC71C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83250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C506D-9EB8-4D41-A274-7126A100B1C7}" type="datetimeFigureOut">
              <a:rPr lang="es-ES_tradnl" smtClean="0"/>
              <a:t>25/03/2021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88163-BBAE-494F-AFA7-2A5563EC71C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006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0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8.png"/><Relationship Id="rId7" Type="http://schemas.openxmlformats.org/officeDocument/2006/relationships/image" Target="../media/image6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15.png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0.png"/><Relationship Id="rId7" Type="http://schemas.openxmlformats.org/officeDocument/2006/relationships/image" Target="../media/image73.png"/><Relationship Id="rId12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15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13.emf"/><Relationship Id="rId9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emf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26.emf"/><Relationship Id="rId3" Type="http://schemas.openxmlformats.org/officeDocument/2006/relationships/image" Target="../media/image25.png"/><Relationship Id="rId7" Type="http://schemas.openxmlformats.org/officeDocument/2006/relationships/image" Target="../media/image81.png"/><Relationship Id="rId12" Type="http://schemas.openxmlformats.org/officeDocument/2006/relationships/image" Target="../media/image2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1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13.emf"/><Relationship Id="rId9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7.png"/><Relationship Id="rId7" Type="http://schemas.openxmlformats.org/officeDocument/2006/relationships/image" Target="../media/image8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13.emf"/><Relationship Id="rId9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Cuarto Medio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Matemática Plan Común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27617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C40A60C0-5DDB-4624-ADA2-81399CDEB5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3" t="25448" r="12718" b="44692"/>
          <a:stretch/>
        </p:blipFill>
        <p:spPr>
          <a:xfrm>
            <a:off x="239697" y="1047565"/>
            <a:ext cx="8569152" cy="193533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F5AE7F10-B86C-4CCC-B316-496072D62E0E}"/>
              </a:ext>
            </a:extLst>
          </p:cNvPr>
          <p:cNvSpPr/>
          <p:nvPr/>
        </p:nvSpPr>
        <p:spPr>
          <a:xfrm>
            <a:off x="239697" y="2955790"/>
            <a:ext cx="8569152" cy="1941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E09EC7F3-10C5-4EE6-BBFE-C5DC7095D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32" y="132567"/>
            <a:ext cx="2106083" cy="66507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C8B778D2-6609-4963-8CF6-7B22C268DC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898"/>
          <a:stretch/>
        </p:blipFill>
        <p:spPr>
          <a:xfrm>
            <a:off x="1739946" y="3875104"/>
            <a:ext cx="1074275" cy="2752507"/>
          </a:xfrm>
          <a:prstGeom prst="rect">
            <a:avLst/>
          </a:prstGeom>
        </p:spPr>
      </p:pic>
      <p:sp>
        <p:nvSpPr>
          <p:cNvPr id="10" name="Bocadillo nube: nube 9">
            <a:extLst>
              <a:ext uri="{FF2B5EF4-FFF2-40B4-BE49-F238E27FC236}">
                <a16:creationId xmlns="" xmlns:a16="http://schemas.microsoft.com/office/drawing/2014/main" id="{F91E341B-068B-4D02-94A3-3C9253963198}"/>
              </a:ext>
            </a:extLst>
          </p:cNvPr>
          <p:cNvSpPr/>
          <p:nvPr/>
        </p:nvSpPr>
        <p:spPr>
          <a:xfrm>
            <a:off x="2277083" y="2902582"/>
            <a:ext cx="3278035" cy="843467"/>
          </a:xfrm>
          <a:prstGeom prst="cloudCallout">
            <a:avLst>
              <a:gd name="adj1" fmla="val -42687"/>
              <a:gd name="adj2" fmla="val 10969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números podrían ser </a:t>
            </a:r>
            <a:r>
              <a:rPr lang="es-C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C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C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C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="" xmlns:a16="http://schemas.microsoft.com/office/drawing/2014/main" id="{3A5A8199-07F8-482E-82FF-A90AE27D3D1D}"/>
              </a:ext>
            </a:extLst>
          </p:cNvPr>
          <p:cNvSpPr/>
          <p:nvPr/>
        </p:nvSpPr>
        <p:spPr>
          <a:xfrm>
            <a:off x="6097207" y="1998966"/>
            <a:ext cx="251350" cy="245947"/>
          </a:xfrm>
          <a:prstGeom prst="ellipse">
            <a:avLst/>
          </a:prstGeom>
          <a:noFill/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Elipse 11">
            <a:extLst>
              <a:ext uri="{FF2B5EF4-FFF2-40B4-BE49-F238E27FC236}">
                <a16:creationId xmlns="" xmlns:a16="http://schemas.microsoft.com/office/drawing/2014/main" id="{C3E83FF7-E0E0-4118-9118-ED51A97EB877}"/>
              </a:ext>
            </a:extLst>
          </p:cNvPr>
          <p:cNvSpPr/>
          <p:nvPr/>
        </p:nvSpPr>
        <p:spPr>
          <a:xfrm>
            <a:off x="7418650" y="1998967"/>
            <a:ext cx="251350" cy="245947"/>
          </a:xfrm>
          <a:prstGeom prst="ellipse">
            <a:avLst/>
          </a:prstGeom>
          <a:noFill/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="" xmlns:a16="http://schemas.microsoft.com/office/drawing/2014/main" id="{FA72581E-36CB-4CB9-9059-39C8463ED7CE}"/>
              </a:ext>
            </a:extLst>
          </p:cNvPr>
          <p:cNvCxnSpPr>
            <a:cxnSpLocks/>
            <a:stCxn id="11" idx="4"/>
            <a:endCxn id="21" idx="0"/>
          </p:cNvCxnSpPr>
          <p:nvPr/>
        </p:nvCxnSpPr>
        <p:spPr>
          <a:xfrm>
            <a:off x="6222882" y="2244913"/>
            <a:ext cx="0" cy="364395"/>
          </a:xfrm>
          <a:prstGeom prst="straightConnector1">
            <a:avLst/>
          </a:prstGeom>
          <a:ln w="19050">
            <a:solidFill>
              <a:srgbClr val="FF66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="" xmlns:a16="http://schemas.microsoft.com/office/drawing/2014/main" id="{915157C2-B8A0-4DAA-9608-09554017ED15}"/>
              </a:ext>
            </a:extLst>
          </p:cNvPr>
          <p:cNvCxnSpPr>
            <a:cxnSpLocks/>
            <a:stCxn id="12" idx="4"/>
            <a:endCxn id="22" idx="0"/>
          </p:cNvCxnSpPr>
          <p:nvPr/>
        </p:nvCxnSpPr>
        <p:spPr>
          <a:xfrm>
            <a:off x="7544325" y="2244914"/>
            <a:ext cx="0" cy="368651"/>
          </a:xfrm>
          <a:prstGeom prst="straightConnector1">
            <a:avLst/>
          </a:prstGeom>
          <a:ln w="19050">
            <a:solidFill>
              <a:srgbClr val="FF66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B7531C28-B19F-40ED-A59D-981A6D12FE7B}"/>
              </a:ext>
            </a:extLst>
          </p:cNvPr>
          <p:cNvSpPr txBox="1"/>
          <p:nvPr/>
        </p:nvSpPr>
        <p:spPr>
          <a:xfrm>
            <a:off x="5931776" y="260930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-0,4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="" xmlns:a16="http://schemas.microsoft.com/office/drawing/2014/main" id="{DCD5C3E3-0D35-4671-A7DD-D1553D7B121C}"/>
              </a:ext>
            </a:extLst>
          </p:cNvPr>
          <p:cNvSpPr txBox="1"/>
          <p:nvPr/>
        </p:nvSpPr>
        <p:spPr>
          <a:xfrm>
            <a:off x="7291691" y="2613565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0,7</a:t>
            </a:r>
          </a:p>
        </p:txBody>
      </p:sp>
      <p:sp>
        <p:nvSpPr>
          <p:cNvPr id="27" name="Cerrar llave 26">
            <a:extLst>
              <a:ext uri="{FF2B5EF4-FFF2-40B4-BE49-F238E27FC236}">
                <a16:creationId xmlns="" xmlns:a16="http://schemas.microsoft.com/office/drawing/2014/main" id="{F0A8919F-DAED-4B37-97E6-0B065AC1AF25}"/>
              </a:ext>
            </a:extLst>
          </p:cNvPr>
          <p:cNvSpPr/>
          <p:nvPr/>
        </p:nvSpPr>
        <p:spPr>
          <a:xfrm rot="5400000">
            <a:off x="6796656" y="2353327"/>
            <a:ext cx="187978" cy="1447118"/>
          </a:xfrm>
          <a:prstGeom prst="rightBrace">
            <a:avLst>
              <a:gd name="adj1" fmla="val 192458"/>
              <a:gd name="adj2" fmla="val 50000"/>
            </a:avLst>
          </a:prstGeom>
          <a:ln w="63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CuadroTexto 27">
            <a:extLst>
              <a:ext uri="{FF2B5EF4-FFF2-40B4-BE49-F238E27FC236}">
                <a16:creationId xmlns="" xmlns:a16="http://schemas.microsoft.com/office/drawing/2014/main" id="{A5088199-BA7C-4C13-A059-AC0759DE445C}"/>
              </a:ext>
            </a:extLst>
          </p:cNvPr>
          <p:cNvSpPr txBox="1"/>
          <p:nvPr/>
        </p:nvSpPr>
        <p:spPr>
          <a:xfrm>
            <a:off x="5916977" y="3222604"/>
            <a:ext cx="189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-0,4 • 0,7 = -0,28</a:t>
            </a:r>
          </a:p>
        </p:txBody>
      </p:sp>
      <p:sp>
        <p:nvSpPr>
          <p:cNvPr id="29" name="Bocadillo nube: nube 28">
            <a:extLst>
              <a:ext uri="{FF2B5EF4-FFF2-40B4-BE49-F238E27FC236}">
                <a16:creationId xmlns="" xmlns:a16="http://schemas.microsoft.com/office/drawing/2014/main" id="{76CE7980-CE56-42E6-B9B2-46EA1F132162}"/>
              </a:ext>
            </a:extLst>
          </p:cNvPr>
          <p:cNvSpPr/>
          <p:nvPr/>
        </p:nvSpPr>
        <p:spPr>
          <a:xfrm>
            <a:off x="2369200" y="3300216"/>
            <a:ext cx="3093800" cy="575842"/>
          </a:xfrm>
          <a:prstGeom prst="cloudCallout">
            <a:avLst>
              <a:gd name="adj1" fmla="val -42687"/>
              <a:gd name="adj2" fmla="val 10969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¿Multipliquemos?</a:t>
            </a:r>
          </a:p>
        </p:txBody>
      </p:sp>
      <p:sp>
        <p:nvSpPr>
          <p:cNvPr id="30" name="Bocadillo nube: nube 29">
            <a:extLst>
              <a:ext uri="{FF2B5EF4-FFF2-40B4-BE49-F238E27FC236}">
                <a16:creationId xmlns="" xmlns:a16="http://schemas.microsoft.com/office/drawing/2014/main" id="{8FB89186-85B2-4B68-8824-BA16B673E444}"/>
              </a:ext>
            </a:extLst>
          </p:cNvPr>
          <p:cNvSpPr/>
          <p:nvPr/>
        </p:nvSpPr>
        <p:spPr>
          <a:xfrm>
            <a:off x="2358232" y="2955790"/>
            <a:ext cx="3038004" cy="801836"/>
          </a:xfrm>
          <a:prstGeom prst="cloudCallout">
            <a:avLst>
              <a:gd name="adj1" fmla="val -42687"/>
              <a:gd name="adj2" fmla="val 10969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¿Dónde se ubica el resultado?</a:t>
            </a:r>
          </a:p>
        </p:txBody>
      </p:sp>
    </p:spTree>
    <p:extLst>
      <p:ext uri="{BB962C8B-B14F-4D97-AF65-F5344CB8AC3E}">
        <p14:creationId xmlns:p14="http://schemas.microsoft.com/office/powerpoint/2010/main" val="197562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0" grpId="1" animBg="1"/>
      <p:bldP spid="11" grpId="0" animBg="1"/>
      <p:bldP spid="12" grpId="0" animBg="1"/>
      <p:bldP spid="21" grpId="0"/>
      <p:bldP spid="22" grpId="0"/>
      <p:bldP spid="27" grpId="0" animBg="1"/>
      <p:bldP spid="28" grpId="0"/>
      <p:bldP spid="29" grpId="0" animBg="1"/>
      <p:bldP spid="29" grpId="1" animBg="1"/>
      <p:bldP spid="30" grpId="0" animBg="1"/>
      <p:bldP spid="3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410"/>
            <a:ext cx="8807255" cy="545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55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4" y="160338"/>
            <a:ext cx="8822599" cy="391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MATEMÁTICA 8º A - B - colegioarmonia6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6" descr="MATEMÁTICA 8º A - B - colegioarmonia6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5762">
            <a:off x="3200992" y="3920582"/>
            <a:ext cx="3044249" cy="255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709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74" y="447674"/>
            <a:ext cx="8456350" cy="505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020" y="5167313"/>
            <a:ext cx="29432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660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14" y="291015"/>
            <a:ext cx="8345654" cy="444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996" y="4138113"/>
            <a:ext cx="2551446" cy="255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165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50" y="286251"/>
            <a:ext cx="8290008" cy="439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75" y="4681693"/>
            <a:ext cx="3701383" cy="209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0678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="" xmlns:a16="http://schemas.microsoft.com/office/drawing/2014/main" id="{AAF976B9-4F40-440E-9941-6FDDCB785659}"/>
              </a:ext>
            </a:extLst>
          </p:cNvPr>
          <p:cNvSpPr txBox="1"/>
          <p:nvPr/>
        </p:nvSpPr>
        <p:spPr>
          <a:xfrm>
            <a:off x="2717701" y="41322"/>
            <a:ext cx="4499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Subconjuntos de enteros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="" xmlns:a16="http://schemas.microsoft.com/office/drawing/2014/main" id="{CCB177B8-FD65-4C00-A04A-FC3C43491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662" y="791278"/>
            <a:ext cx="2206046" cy="1050498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EBA263C4-C880-4679-B751-0F5804CA367F}"/>
              </a:ext>
            </a:extLst>
          </p:cNvPr>
          <p:cNvSpPr txBox="1"/>
          <p:nvPr/>
        </p:nvSpPr>
        <p:spPr>
          <a:xfrm>
            <a:off x="688280" y="901028"/>
            <a:ext cx="23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latin typeface="Arial" panose="020B0604020202020204" pitchFamily="34" charset="0"/>
                <a:cs typeface="Arial" panose="020B0604020202020204" pitchFamily="34" charset="0"/>
              </a:rPr>
              <a:t>Números Primos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="" xmlns:a16="http://schemas.microsoft.com/office/drawing/2014/main" id="{08DDACC6-43BD-4D6E-B6EA-E015D4347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8295" y="803378"/>
            <a:ext cx="2387600" cy="876300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="" xmlns:a16="http://schemas.microsoft.com/office/drawing/2014/main" id="{E4AF69D9-20E7-40AD-8190-5CF8D1EAA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654818">
            <a:off x="862438" y="1929760"/>
            <a:ext cx="850900" cy="546100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="" xmlns:a16="http://schemas.microsoft.com/office/drawing/2014/main" id="{8F548C7B-F653-4603-9CD0-2181DFAE1EB6}"/>
              </a:ext>
            </a:extLst>
          </p:cNvPr>
          <p:cNvSpPr txBox="1"/>
          <p:nvPr/>
        </p:nvSpPr>
        <p:spPr>
          <a:xfrm>
            <a:off x="1824350" y="1918514"/>
            <a:ext cx="3679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  <a:t>{2, 3, 5, 7, 11, 13, …}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="" xmlns:a16="http://schemas.microsoft.com/office/drawing/2014/main" id="{6CEED863-5FA5-4C29-9F37-65D6D3D77D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212" y="2618411"/>
            <a:ext cx="1888435" cy="941375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="" xmlns:a16="http://schemas.microsoft.com/office/drawing/2014/main" id="{C2EA2CC6-48F8-4E78-BB4C-C2441FDC0193}"/>
              </a:ext>
            </a:extLst>
          </p:cNvPr>
          <p:cNvSpPr txBox="1"/>
          <p:nvPr/>
        </p:nvSpPr>
        <p:spPr>
          <a:xfrm>
            <a:off x="1013569" y="2672734"/>
            <a:ext cx="1588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latin typeface="Arial" panose="020B0604020202020204" pitchFamily="34" charset="0"/>
                <a:cs typeface="Arial" panose="020B0604020202020204" pitchFamily="34" charset="0"/>
              </a:rPr>
              <a:t>Números Pares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="" xmlns:a16="http://schemas.microsoft.com/office/drawing/2014/main" id="{ADD06741-0376-4E18-90D4-462B3BB86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5115" y="2672734"/>
            <a:ext cx="2387600" cy="876300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="" xmlns:a16="http://schemas.microsoft.com/office/drawing/2014/main" id="{C0776DF4-21F9-49EB-A153-864C163E1A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3483" y="812739"/>
            <a:ext cx="3578074" cy="1182904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AE2414AE-8B9D-40A1-A9F9-379754FB1A27}"/>
              </a:ext>
            </a:extLst>
          </p:cNvPr>
          <p:cNvSpPr txBox="1"/>
          <p:nvPr/>
        </p:nvSpPr>
        <p:spPr>
          <a:xfrm>
            <a:off x="5389210" y="910732"/>
            <a:ext cx="3451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Son aquellos que sólo tienen </a:t>
            </a: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2 divisores </a:t>
            </a: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(el 1 y el mismo número).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="" xmlns:a16="http://schemas.microsoft.com/office/drawing/2014/main" id="{AF7A94A4-7207-4172-A389-BE087C7D30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3483" y="2391995"/>
            <a:ext cx="3623753" cy="1310230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="" xmlns:a16="http://schemas.microsoft.com/office/drawing/2014/main" id="{424AE6FF-4853-418B-BF31-B80A181D931F}"/>
              </a:ext>
            </a:extLst>
          </p:cNvPr>
          <p:cNvSpPr txBox="1"/>
          <p:nvPr/>
        </p:nvSpPr>
        <p:spPr>
          <a:xfrm>
            <a:off x="5391575" y="2535505"/>
            <a:ext cx="34948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Son aquellos números de la forma </a:t>
            </a: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2n</a:t>
            </a: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 (con </a:t>
            </a: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 un número </a:t>
            </a: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entero</a:t>
            </a: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="" xmlns:a16="http://schemas.microsoft.com/office/drawing/2014/main" id="{6750B651-565E-47EE-829F-D3EB93BDC6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654818">
            <a:off x="862438" y="3734423"/>
            <a:ext cx="850900" cy="546100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="" xmlns:a16="http://schemas.microsoft.com/office/drawing/2014/main" id="{D838030E-F472-4CBF-8173-0D721C0A4B95}"/>
              </a:ext>
            </a:extLst>
          </p:cNvPr>
          <p:cNvSpPr txBox="1"/>
          <p:nvPr/>
        </p:nvSpPr>
        <p:spPr>
          <a:xfrm>
            <a:off x="1824350" y="3723177"/>
            <a:ext cx="3679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  <a:t>{…,-4, -2, 0, 2, 4,…}</a:t>
            </a:r>
          </a:p>
        </p:txBody>
      </p:sp>
      <p:pic>
        <p:nvPicPr>
          <p:cNvPr id="39" name="Imagen 38">
            <a:extLst>
              <a:ext uri="{FF2B5EF4-FFF2-40B4-BE49-F238E27FC236}">
                <a16:creationId xmlns="" xmlns:a16="http://schemas.microsoft.com/office/drawing/2014/main" id="{13D4D00F-E6AC-4272-9FD8-8D83FAE297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044" y="4379993"/>
            <a:ext cx="2042366" cy="1062119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="" xmlns:a16="http://schemas.microsoft.com/office/drawing/2014/main" id="{3376A016-605B-4517-8AD9-8A248BEF629D}"/>
              </a:ext>
            </a:extLst>
          </p:cNvPr>
          <p:cNvSpPr txBox="1"/>
          <p:nvPr/>
        </p:nvSpPr>
        <p:spPr>
          <a:xfrm>
            <a:off x="895213" y="4510700"/>
            <a:ext cx="1825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latin typeface="Arial" panose="020B0604020202020204" pitchFamily="34" charset="0"/>
                <a:cs typeface="Arial" panose="020B0604020202020204" pitchFamily="34" charset="0"/>
              </a:rPr>
              <a:t>Números Impares</a:t>
            </a:r>
          </a:p>
        </p:txBody>
      </p:sp>
      <p:pic>
        <p:nvPicPr>
          <p:cNvPr id="41" name="Imagen 40">
            <a:extLst>
              <a:ext uri="{FF2B5EF4-FFF2-40B4-BE49-F238E27FC236}">
                <a16:creationId xmlns="" xmlns:a16="http://schemas.microsoft.com/office/drawing/2014/main" id="{63128A0B-FB13-4063-9C95-5DE572713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5117" y="4354019"/>
            <a:ext cx="2387600" cy="876300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="" xmlns:a16="http://schemas.microsoft.com/office/drawing/2014/main" id="{A79B7DFB-521A-4558-93C3-807A49A54A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3484" y="4157068"/>
            <a:ext cx="3623752" cy="1235980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="" xmlns:a16="http://schemas.microsoft.com/office/drawing/2014/main" id="{8E920103-A31C-40F2-BF86-E6823F4F426D}"/>
              </a:ext>
            </a:extLst>
          </p:cNvPr>
          <p:cNvSpPr txBox="1"/>
          <p:nvPr/>
        </p:nvSpPr>
        <p:spPr>
          <a:xfrm>
            <a:off x="5398325" y="4264522"/>
            <a:ext cx="34948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Son aquellos números de la forma </a:t>
            </a: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2n + 1</a:t>
            </a: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 (con </a:t>
            </a: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 un número </a:t>
            </a: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entero</a:t>
            </a: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44" name="Imagen 43">
            <a:extLst>
              <a:ext uri="{FF2B5EF4-FFF2-40B4-BE49-F238E27FC236}">
                <a16:creationId xmlns="" xmlns:a16="http://schemas.microsoft.com/office/drawing/2014/main" id="{2397A49E-FE38-4F24-9711-35917B1912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654818">
            <a:off x="862438" y="5566221"/>
            <a:ext cx="850900" cy="546100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="" xmlns:a16="http://schemas.microsoft.com/office/drawing/2014/main" id="{399CA842-BB16-4CAC-B379-EDE651604016}"/>
              </a:ext>
            </a:extLst>
          </p:cNvPr>
          <p:cNvSpPr txBox="1"/>
          <p:nvPr/>
        </p:nvSpPr>
        <p:spPr>
          <a:xfrm>
            <a:off x="1824350" y="5554975"/>
            <a:ext cx="3679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  <a:t>{…,-5, -3, -1, 1, 3,…}</a:t>
            </a:r>
          </a:p>
        </p:txBody>
      </p:sp>
      <p:pic>
        <p:nvPicPr>
          <p:cNvPr id="25" name="Picture 2" descr="Lechuza, Ave, Libro, Wise, Naturaleza, Carácter">
            <a:extLst>
              <a:ext uri="{FF2B5EF4-FFF2-40B4-BE49-F238E27FC236}">
                <a16:creationId xmlns="" xmlns:a16="http://schemas.microsoft.com/office/drawing/2014/main" id="{8A760F4C-774E-4A5B-9A63-702B51968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986">
            <a:off x="7686583" y="5487662"/>
            <a:ext cx="1179359" cy="111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037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2" grpId="0"/>
      <p:bldP spid="24" grpId="0"/>
      <p:bldP spid="36" grpId="0"/>
      <p:bldP spid="38" grpId="0"/>
      <p:bldP spid="40" grpId="0"/>
      <p:bldP spid="43" grpId="0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6B681C7D-689A-41DE-A345-B0F83F9AD4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40" t="37702" r="12718" b="36236"/>
          <a:stretch/>
        </p:blipFill>
        <p:spPr>
          <a:xfrm>
            <a:off x="168675" y="930213"/>
            <a:ext cx="8809769" cy="174196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00E45CF4-B1CF-4DA9-903C-F220259EF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32" y="132567"/>
            <a:ext cx="2106083" cy="66507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87993CA7-1E63-4E66-AC13-0AC4CB04461D}"/>
              </a:ext>
            </a:extLst>
          </p:cNvPr>
          <p:cNvSpPr/>
          <p:nvPr/>
        </p:nvSpPr>
        <p:spPr>
          <a:xfrm>
            <a:off x="165556" y="2627791"/>
            <a:ext cx="8807474" cy="3116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240160F9-AF59-4767-84BB-05014AEBC0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21324" flipH="1">
            <a:off x="2523500" y="1520544"/>
            <a:ext cx="1469469" cy="117227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50FF0C14-1CEC-42EF-97CC-AC83BF53821F}"/>
              </a:ext>
            </a:extLst>
          </p:cNvPr>
          <p:cNvSpPr txBox="1"/>
          <p:nvPr/>
        </p:nvSpPr>
        <p:spPr>
          <a:xfrm>
            <a:off x="1384916" y="3026540"/>
            <a:ext cx="88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 : par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463D50A0-52F5-470F-9189-210D0F0A4025}"/>
              </a:ext>
            </a:extLst>
          </p:cNvPr>
          <p:cNvSpPr txBox="1"/>
          <p:nvPr/>
        </p:nvSpPr>
        <p:spPr>
          <a:xfrm>
            <a:off x="3082031" y="3026540"/>
            <a:ext cx="1312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 : impar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95F78C40-A3CF-4BFF-9265-0763A9AED962}"/>
              </a:ext>
            </a:extLst>
          </p:cNvPr>
          <p:cNvSpPr txBox="1"/>
          <p:nvPr/>
        </p:nvSpPr>
        <p:spPr>
          <a:xfrm>
            <a:off x="658488" y="3615689"/>
            <a:ext cx="2723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nm = n • m = par • impar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1AB5B0BB-17E4-4003-9E36-D50866840BFF}"/>
              </a:ext>
            </a:extLst>
          </p:cNvPr>
          <p:cNvSpPr txBox="1"/>
          <p:nvPr/>
        </p:nvSpPr>
        <p:spPr>
          <a:xfrm>
            <a:off x="3277149" y="3615689"/>
            <a:ext cx="76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s-CL" b="1" dirty="0">
                <a:latin typeface="Arial" panose="020B0604020202020204" pitchFamily="34" charset="0"/>
                <a:cs typeface="Arial" panose="020B0604020202020204" pitchFamily="34" charset="0"/>
              </a:rPr>
              <a:t>par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5337DE6E-6704-4296-8F6F-5DBF0BDEE593}"/>
              </a:ext>
            </a:extLst>
          </p:cNvPr>
          <p:cNvSpPr txBox="1"/>
          <p:nvPr/>
        </p:nvSpPr>
        <p:spPr>
          <a:xfrm>
            <a:off x="658488" y="4043793"/>
            <a:ext cx="3549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n(m + 1) = n • (m + 1) = par • par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E5C8F3F5-76D6-403A-B98E-6128A6137ABC}"/>
              </a:ext>
            </a:extLst>
          </p:cNvPr>
          <p:cNvSpPr txBox="1"/>
          <p:nvPr/>
        </p:nvSpPr>
        <p:spPr>
          <a:xfrm>
            <a:off x="4040629" y="4056647"/>
            <a:ext cx="76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s-CL" b="1" dirty="0">
                <a:latin typeface="Arial" panose="020B0604020202020204" pitchFamily="34" charset="0"/>
                <a:cs typeface="Arial" panose="020B0604020202020204" pitchFamily="34" charset="0"/>
              </a:rPr>
              <a:t>par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C8C4F284-53CD-44BC-9B14-FAADAAF112F2}"/>
              </a:ext>
            </a:extLst>
          </p:cNvPr>
          <p:cNvSpPr txBox="1"/>
          <p:nvPr/>
        </p:nvSpPr>
        <p:spPr>
          <a:xfrm>
            <a:off x="633813" y="4444444"/>
            <a:ext cx="4233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(n – 1)m = (n – 1) • m = impar • impar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8C4332C7-B9E9-4357-9817-725D1B752AC5}"/>
              </a:ext>
            </a:extLst>
          </p:cNvPr>
          <p:cNvSpPr txBox="1"/>
          <p:nvPr/>
        </p:nvSpPr>
        <p:spPr>
          <a:xfrm>
            <a:off x="4512660" y="4465333"/>
            <a:ext cx="1039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s-C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impar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134E20FA-5BD7-4DD3-909B-48D56892385A}"/>
              </a:ext>
            </a:extLst>
          </p:cNvPr>
          <p:cNvSpPr txBox="1"/>
          <p:nvPr/>
        </p:nvSpPr>
        <p:spPr>
          <a:xfrm>
            <a:off x="633813" y="4878346"/>
            <a:ext cx="5501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(n + 1)(m – 1) = (n + 1) • (m – 1)  = impar • par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="" xmlns:a16="http://schemas.microsoft.com/office/drawing/2014/main" id="{213D36BD-851A-411E-9E61-50363283052E}"/>
              </a:ext>
            </a:extLst>
          </p:cNvPr>
          <p:cNvSpPr txBox="1"/>
          <p:nvPr/>
        </p:nvSpPr>
        <p:spPr>
          <a:xfrm>
            <a:off x="5450887" y="4898086"/>
            <a:ext cx="1039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s-CL" b="1" dirty="0">
                <a:latin typeface="Arial" panose="020B0604020202020204" pitchFamily="34" charset="0"/>
                <a:cs typeface="Arial" panose="020B0604020202020204" pitchFamily="34" charset="0"/>
              </a:rPr>
              <a:t>par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FE094ED3-CCA6-4D39-9E8F-33E7F4F1FC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5425"/>
          <a:stretch/>
        </p:blipFill>
        <p:spPr>
          <a:xfrm>
            <a:off x="541646" y="2204407"/>
            <a:ext cx="184334" cy="20676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4B1A7769-A8BE-411D-8A4B-3F40C25307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535"/>
          <a:stretch/>
        </p:blipFill>
        <p:spPr>
          <a:xfrm>
            <a:off x="540322" y="1723259"/>
            <a:ext cx="188014" cy="20676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="" xmlns:a16="http://schemas.microsoft.com/office/drawing/2014/main" id="{7FFF2529-10A3-4FE2-9957-2D4C83C9C7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535"/>
          <a:stretch/>
        </p:blipFill>
        <p:spPr>
          <a:xfrm>
            <a:off x="540322" y="1963833"/>
            <a:ext cx="188014" cy="20676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8875465E-7B65-4CD8-A665-6E56249FD4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535"/>
          <a:stretch/>
        </p:blipFill>
        <p:spPr>
          <a:xfrm>
            <a:off x="541646" y="2424224"/>
            <a:ext cx="188014" cy="2067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024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9D096FBA-0EE4-4C90-AF41-4883AF0F966A}"/>
              </a:ext>
            </a:extLst>
          </p:cNvPr>
          <p:cNvSpPr txBox="1"/>
          <p:nvPr/>
        </p:nvSpPr>
        <p:spPr>
          <a:xfrm>
            <a:off x="2717701" y="41322"/>
            <a:ext cx="4259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Orden de los racionales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="" xmlns:a16="http://schemas.microsoft.com/office/drawing/2014/main" id="{0110E7F7-69ED-4083-81FE-B70AB9EFA1BD}"/>
              </a:ext>
            </a:extLst>
          </p:cNvPr>
          <p:cNvSpPr/>
          <p:nvPr/>
        </p:nvSpPr>
        <p:spPr>
          <a:xfrm>
            <a:off x="4216893" y="786385"/>
            <a:ext cx="1154097" cy="432718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80D13EFA-A8AB-49E3-A668-6CEB39A63C33}"/>
              </a:ext>
            </a:extLst>
          </p:cNvPr>
          <p:cNvSpPr/>
          <p:nvPr/>
        </p:nvSpPr>
        <p:spPr>
          <a:xfrm>
            <a:off x="6247805" y="1609857"/>
            <a:ext cx="1363934" cy="461665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Decimales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8C3A7B29-8006-4738-ABBA-A371FF65E3B3}"/>
              </a:ext>
            </a:extLst>
          </p:cNvPr>
          <p:cNvSpPr/>
          <p:nvPr/>
        </p:nvSpPr>
        <p:spPr>
          <a:xfrm>
            <a:off x="2021388" y="1609858"/>
            <a:ext cx="1392626" cy="461665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Fracciones</a:t>
            </a:r>
          </a:p>
        </p:txBody>
      </p:sp>
      <p:cxnSp>
        <p:nvCxnSpPr>
          <p:cNvPr id="12" name="Conector: angular 11">
            <a:extLst>
              <a:ext uri="{FF2B5EF4-FFF2-40B4-BE49-F238E27FC236}">
                <a16:creationId xmlns="" xmlns:a16="http://schemas.microsoft.com/office/drawing/2014/main" id="{7DB97CC2-AC28-4ADB-B4EE-7981C4D06C3C}"/>
              </a:ext>
            </a:extLst>
          </p:cNvPr>
          <p:cNvCxnSpPr>
            <a:cxnSpLocks/>
            <a:stCxn id="9" idx="1"/>
            <a:endCxn id="11" idx="0"/>
          </p:cNvCxnSpPr>
          <p:nvPr/>
        </p:nvCxnSpPr>
        <p:spPr>
          <a:xfrm rot="10800000" flipV="1">
            <a:off x="2717701" y="1002744"/>
            <a:ext cx="1499192" cy="607114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: angular 12">
            <a:extLst>
              <a:ext uri="{FF2B5EF4-FFF2-40B4-BE49-F238E27FC236}">
                <a16:creationId xmlns="" xmlns:a16="http://schemas.microsoft.com/office/drawing/2014/main" id="{8D8CAB01-340F-4AB0-9466-FDAF1B1C1475}"/>
              </a:ext>
            </a:extLst>
          </p:cNvPr>
          <p:cNvCxnSpPr>
            <a:cxnSpLocks/>
            <a:stCxn id="9" idx="3"/>
            <a:endCxn id="10" idx="0"/>
          </p:cNvCxnSpPr>
          <p:nvPr/>
        </p:nvCxnSpPr>
        <p:spPr>
          <a:xfrm>
            <a:off x="5370990" y="1002744"/>
            <a:ext cx="1558782" cy="607113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ángulo 20">
            <a:extLst>
              <a:ext uri="{FF2B5EF4-FFF2-40B4-BE49-F238E27FC236}">
                <a16:creationId xmlns="" xmlns:a16="http://schemas.microsoft.com/office/drawing/2014/main" id="{6566312C-F004-4F54-8E18-B56DE1F672B5}"/>
              </a:ext>
            </a:extLst>
          </p:cNvPr>
          <p:cNvSpPr/>
          <p:nvPr/>
        </p:nvSpPr>
        <p:spPr>
          <a:xfrm>
            <a:off x="1867002" y="2355089"/>
            <a:ext cx="1701398" cy="6002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Multiplicación cruzada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="" xmlns:a16="http://schemas.microsoft.com/office/drawing/2014/main" id="{00EB980A-5C05-4ECD-AE66-C771C97E18B4}"/>
              </a:ext>
            </a:extLst>
          </p:cNvPr>
          <p:cNvSpPr/>
          <p:nvPr/>
        </p:nvSpPr>
        <p:spPr>
          <a:xfrm>
            <a:off x="6079073" y="2357754"/>
            <a:ext cx="1701398" cy="6002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Cifra por cifra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="" xmlns:a16="http://schemas.microsoft.com/office/drawing/2014/main" id="{ACD2F103-3698-412F-9610-AB6BC7D5F55C}"/>
                  </a:ext>
                </a:extLst>
              </p:cNvPr>
              <p:cNvSpPr txBox="1"/>
              <p:nvPr/>
            </p:nvSpPr>
            <p:spPr>
              <a:xfrm>
                <a:off x="2206156" y="3283121"/>
                <a:ext cx="1004249" cy="807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L" sz="280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CL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s-CL" sz="280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s-CL" sz="2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f>
                        <m:fPr>
                          <m:ctrlPr>
                            <a:rPr lang="es-CL" sz="28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CL" sz="280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s-CL" sz="280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s-CL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CD2F103-3698-412F-9610-AB6BC7D5F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6156" y="3283121"/>
                <a:ext cx="1004249" cy="80791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23">
                <a:extLst>
                  <a:ext uri="{FF2B5EF4-FFF2-40B4-BE49-F238E27FC236}">
                    <a16:creationId xmlns="" xmlns:a16="http://schemas.microsoft.com/office/drawing/2014/main" id="{F0CA4A72-67F9-4A5D-BFA1-BE13489D7E25}"/>
                  </a:ext>
                </a:extLst>
              </p:cNvPr>
              <p:cNvSpPr txBox="1"/>
              <p:nvPr/>
            </p:nvSpPr>
            <p:spPr>
              <a:xfrm>
                <a:off x="943568" y="3098954"/>
                <a:ext cx="11637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s-CL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⋅4=44</m:t>
                      </m:r>
                    </m:oMath>
                  </m:oMathPara>
                </a14:m>
                <a:endParaRPr lang="es-CL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CuadroTexto 2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0CA4A72-67F9-4A5D-BFA1-BE13489D7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568" y="3098954"/>
                <a:ext cx="1163780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4712" r="-4188" b="-6522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24">
                <a:extLst>
                  <a:ext uri="{FF2B5EF4-FFF2-40B4-BE49-F238E27FC236}">
                    <a16:creationId xmlns="" xmlns:a16="http://schemas.microsoft.com/office/drawing/2014/main" id="{A7862C26-6D50-4862-93C1-0A020BD649EA}"/>
                  </a:ext>
                </a:extLst>
              </p:cNvPr>
              <p:cNvSpPr txBox="1"/>
              <p:nvPr/>
            </p:nvSpPr>
            <p:spPr>
              <a:xfrm>
                <a:off x="3404594" y="3090094"/>
                <a:ext cx="10355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s-CL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⋅7=49</m:t>
                      </m:r>
                    </m:oMath>
                  </m:oMathPara>
                </a14:m>
                <a:endParaRPr lang="es-CL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CuadroTexto 2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7862C26-6D50-4862-93C1-0A020BD64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594" y="3090094"/>
                <a:ext cx="1035540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4706" r="-5294" b="-6667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Conector recto de flecha 26">
            <a:extLst>
              <a:ext uri="{FF2B5EF4-FFF2-40B4-BE49-F238E27FC236}">
                <a16:creationId xmlns="" xmlns:a16="http://schemas.microsoft.com/office/drawing/2014/main" id="{86166F55-2F78-4DB7-A6D9-E20EC4F241C6}"/>
              </a:ext>
            </a:extLst>
          </p:cNvPr>
          <p:cNvCxnSpPr>
            <a:cxnSpLocks/>
            <a:stCxn id="11" idx="2"/>
            <a:endCxn id="21" idx="0"/>
          </p:cNvCxnSpPr>
          <p:nvPr/>
        </p:nvCxnSpPr>
        <p:spPr>
          <a:xfrm>
            <a:off x="2717701" y="2071523"/>
            <a:ext cx="0" cy="28356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ipse 31">
            <a:extLst>
              <a:ext uri="{FF2B5EF4-FFF2-40B4-BE49-F238E27FC236}">
                <a16:creationId xmlns="" xmlns:a16="http://schemas.microsoft.com/office/drawing/2014/main" id="{852E26FC-DE2A-4EAA-A2EC-C8E8E2F6B1C3}"/>
              </a:ext>
            </a:extLst>
          </p:cNvPr>
          <p:cNvSpPr/>
          <p:nvPr/>
        </p:nvSpPr>
        <p:spPr>
          <a:xfrm rot="18484033">
            <a:off x="2519878" y="3041646"/>
            <a:ext cx="457090" cy="13089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3" name="Elipse 32">
            <a:extLst>
              <a:ext uri="{FF2B5EF4-FFF2-40B4-BE49-F238E27FC236}">
                <a16:creationId xmlns="" xmlns:a16="http://schemas.microsoft.com/office/drawing/2014/main" id="{6442CE19-D0C6-405E-9EA4-CFFFC48BF355}"/>
              </a:ext>
            </a:extLst>
          </p:cNvPr>
          <p:cNvSpPr/>
          <p:nvPr/>
        </p:nvSpPr>
        <p:spPr>
          <a:xfrm rot="2896158">
            <a:off x="2519879" y="3067922"/>
            <a:ext cx="457090" cy="13089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4" name="CuadroTexto 33">
            <a:extLst>
              <a:ext uri="{FF2B5EF4-FFF2-40B4-BE49-F238E27FC236}">
                <a16:creationId xmlns="" xmlns:a16="http://schemas.microsoft.com/office/drawing/2014/main" id="{899BEFA2-DDAB-43A0-BEF6-CE1104568C46}"/>
              </a:ext>
            </a:extLst>
          </p:cNvPr>
          <p:cNvSpPr txBox="1"/>
          <p:nvPr/>
        </p:nvSpPr>
        <p:spPr>
          <a:xfrm>
            <a:off x="2596141" y="3901236"/>
            <a:ext cx="298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cxnSp>
        <p:nvCxnSpPr>
          <p:cNvPr id="36" name="Conector recto de flecha 35">
            <a:extLst>
              <a:ext uri="{FF2B5EF4-FFF2-40B4-BE49-F238E27FC236}">
                <a16:creationId xmlns="" xmlns:a16="http://schemas.microsoft.com/office/drawing/2014/main" id="{DF77E202-67A2-4E07-BEAE-094BC5E04F36}"/>
              </a:ext>
            </a:extLst>
          </p:cNvPr>
          <p:cNvCxnSpPr>
            <a:cxnSpLocks/>
            <a:stCxn id="10" idx="2"/>
            <a:endCxn id="22" idx="0"/>
          </p:cNvCxnSpPr>
          <p:nvPr/>
        </p:nvCxnSpPr>
        <p:spPr>
          <a:xfrm>
            <a:off x="6929772" y="2071522"/>
            <a:ext cx="0" cy="2862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uadroTexto 39">
            <a:extLst>
              <a:ext uri="{FF2B5EF4-FFF2-40B4-BE49-F238E27FC236}">
                <a16:creationId xmlns="" xmlns:a16="http://schemas.microsoft.com/office/drawing/2014/main" id="{A687991A-C508-4805-A61C-2C48C1DDBFDC}"/>
              </a:ext>
            </a:extLst>
          </p:cNvPr>
          <p:cNvSpPr txBox="1"/>
          <p:nvPr/>
        </p:nvSpPr>
        <p:spPr>
          <a:xfrm>
            <a:off x="5815524" y="3221842"/>
            <a:ext cx="222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6,237   y   6,237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="" xmlns:a16="http://schemas.microsoft.com/office/drawing/2014/main" id="{C3E5914B-23CB-4879-86D3-54DFD01C6BAD}"/>
              </a:ext>
            </a:extLst>
          </p:cNvPr>
          <p:cNvSpPr txBox="1"/>
          <p:nvPr/>
        </p:nvSpPr>
        <p:spPr>
          <a:xfrm>
            <a:off x="6229006" y="301371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rgbClr val="0000FF"/>
                </a:solidFill>
              </a:rPr>
              <a:t>___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="" xmlns:a16="http://schemas.microsoft.com/office/drawing/2014/main" id="{5876DB2E-8789-4D45-9F0A-B5C56B5F9D55}"/>
              </a:ext>
            </a:extLst>
          </p:cNvPr>
          <p:cNvSpPr txBox="1"/>
          <p:nvPr/>
        </p:nvSpPr>
        <p:spPr>
          <a:xfrm>
            <a:off x="7650483" y="300390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rgbClr val="0000FF"/>
                </a:solidFill>
              </a:rPr>
              <a:t>__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="" xmlns:a16="http://schemas.microsoft.com/office/drawing/2014/main" id="{BEB594EA-E33B-4A7D-AFD9-4608B9952D1D}"/>
              </a:ext>
            </a:extLst>
          </p:cNvPr>
          <p:cNvSpPr txBox="1"/>
          <p:nvPr/>
        </p:nvSpPr>
        <p:spPr>
          <a:xfrm>
            <a:off x="4661313" y="2954220"/>
            <a:ext cx="1428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6,2373737…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="" xmlns:a16="http://schemas.microsoft.com/office/drawing/2014/main" id="{823E9CDE-1BEF-4A65-B7FD-71BC9F25D487}"/>
              </a:ext>
            </a:extLst>
          </p:cNvPr>
          <p:cNvSpPr txBox="1"/>
          <p:nvPr/>
        </p:nvSpPr>
        <p:spPr>
          <a:xfrm>
            <a:off x="7667916" y="3591174"/>
            <a:ext cx="141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6,237777…</a:t>
            </a:r>
          </a:p>
        </p:txBody>
      </p:sp>
      <p:sp>
        <p:nvSpPr>
          <p:cNvPr id="45" name="Flecha: hacia arriba 44">
            <a:extLst>
              <a:ext uri="{FF2B5EF4-FFF2-40B4-BE49-F238E27FC236}">
                <a16:creationId xmlns="" xmlns:a16="http://schemas.microsoft.com/office/drawing/2014/main" id="{D97711F6-EE9F-43C0-A597-7149F53D496D}"/>
              </a:ext>
            </a:extLst>
          </p:cNvPr>
          <p:cNvSpPr/>
          <p:nvPr/>
        </p:nvSpPr>
        <p:spPr>
          <a:xfrm>
            <a:off x="5278480" y="3268508"/>
            <a:ext cx="183526" cy="52351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Flecha: hacia arriba 45">
            <a:extLst>
              <a:ext uri="{FF2B5EF4-FFF2-40B4-BE49-F238E27FC236}">
                <a16:creationId xmlns="" xmlns:a16="http://schemas.microsoft.com/office/drawing/2014/main" id="{B2671B3E-CECF-411E-958A-E19C66807671}"/>
              </a:ext>
            </a:extLst>
          </p:cNvPr>
          <p:cNvSpPr/>
          <p:nvPr/>
        </p:nvSpPr>
        <p:spPr>
          <a:xfrm>
            <a:off x="8284579" y="3916689"/>
            <a:ext cx="183526" cy="52351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7" name="CuadroTexto 46">
            <a:extLst>
              <a:ext uri="{FF2B5EF4-FFF2-40B4-BE49-F238E27FC236}">
                <a16:creationId xmlns="" xmlns:a16="http://schemas.microsoft.com/office/drawing/2014/main" id="{2EF96ED0-A256-4071-99C8-140D75E8FFFF}"/>
              </a:ext>
            </a:extLst>
          </p:cNvPr>
          <p:cNvSpPr txBox="1"/>
          <p:nvPr/>
        </p:nvSpPr>
        <p:spPr>
          <a:xfrm>
            <a:off x="6704444" y="3501178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cxnSp>
        <p:nvCxnSpPr>
          <p:cNvPr id="30" name="Conector: angular 29">
            <a:extLst>
              <a:ext uri="{FF2B5EF4-FFF2-40B4-BE49-F238E27FC236}">
                <a16:creationId xmlns="" xmlns:a16="http://schemas.microsoft.com/office/drawing/2014/main" id="{4BAE176B-EA64-49C8-9D06-7D471725E83A}"/>
              </a:ext>
            </a:extLst>
          </p:cNvPr>
          <p:cNvCxnSpPr>
            <a:cxnSpLocks/>
            <a:stCxn id="11" idx="1"/>
            <a:endCxn id="35" idx="1"/>
          </p:cNvCxnSpPr>
          <p:nvPr/>
        </p:nvCxnSpPr>
        <p:spPr>
          <a:xfrm rot="10800000" flipV="1">
            <a:off x="943568" y="1840691"/>
            <a:ext cx="1077821" cy="3110144"/>
          </a:xfrm>
          <a:prstGeom prst="bentConnector3">
            <a:avLst>
              <a:gd name="adj1" fmla="val 121209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ángulo 34">
            <a:extLst>
              <a:ext uri="{FF2B5EF4-FFF2-40B4-BE49-F238E27FC236}">
                <a16:creationId xmlns="" xmlns:a16="http://schemas.microsoft.com/office/drawing/2014/main" id="{93CDE0DA-65A2-459C-9276-421D24D70E66}"/>
              </a:ext>
            </a:extLst>
          </p:cNvPr>
          <p:cNvSpPr/>
          <p:nvPr/>
        </p:nvSpPr>
        <p:spPr>
          <a:xfrm>
            <a:off x="943567" y="4650685"/>
            <a:ext cx="1701398" cy="6002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Igual numerador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="" xmlns:a16="http://schemas.microsoft.com/office/drawing/2014/main" id="{3153F618-583C-46DF-9A72-9009B89D29FC}"/>
              </a:ext>
            </a:extLst>
          </p:cNvPr>
          <p:cNvSpPr/>
          <p:nvPr/>
        </p:nvSpPr>
        <p:spPr>
          <a:xfrm>
            <a:off x="3068416" y="4650685"/>
            <a:ext cx="3951855" cy="6002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Mientras mayor sea el denominador, </a:t>
            </a:r>
            <a:r>
              <a:rPr lang="es-C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menor</a:t>
            </a:r>
            <a:r>
              <a:rPr lang="es-C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será la fracción</a:t>
            </a:r>
          </a:p>
        </p:txBody>
      </p:sp>
      <p:cxnSp>
        <p:nvCxnSpPr>
          <p:cNvPr id="38" name="Conector recto de flecha 37">
            <a:extLst>
              <a:ext uri="{FF2B5EF4-FFF2-40B4-BE49-F238E27FC236}">
                <a16:creationId xmlns="" xmlns:a16="http://schemas.microsoft.com/office/drawing/2014/main" id="{8C30E723-6EC4-443C-858C-DE46EF88ED7F}"/>
              </a:ext>
            </a:extLst>
          </p:cNvPr>
          <p:cNvCxnSpPr>
            <a:cxnSpLocks/>
            <a:stCxn id="35" idx="3"/>
            <a:endCxn id="37" idx="1"/>
          </p:cNvCxnSpPr>
          <p:nvPr/>
        </p:nvCxnSpPr>
        <p:spPr>
          <a:xfrm>
            <a:off x="2644965" y="4950835"/>
            <a:ext cx="42345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: angular 48">
            <a:extLst>
              <a:ext uri="{FF2B5EF4-FFF2-40B4-BE49-F238E27FC236}">
                <a16:creationId xmlns="" xmlns:a16="http://schemas.microsoft.com/office/drawing/2014/main" id="{7DA93973-6353-4D24-A516-C0DE261B9A5D}"/>
              </a:ext>
            </a:extLst>
          </p:cNvPr>
          <p:cNvCxnSpPr>
            <a:cxnSpLocks/>
            <a:stCxn id="11" idx="1"/>
            <a:endCxn id="52" idx="1"/>
          </p:cNvCxnSpPr>
          <p:nvPr/>
        </p:nvCxnSpPr>
        <p:spPr>
          <a:xfrm rot="10800000" flipV="1">
            <a:off x="943568" y="1840691"/>
            <a:ext cx="1077820" cy="4050954"/>
          </a:xfrm>
          <a:prstGeom prst="bentConnector3">
            <a:avLst>
              <a:gd name="adj1" fmla="val 121209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ángulo 51">
            <a:extLst>
              <a:ext uri="{FF2B5EF4-FFF2-40B4-BE49-F238E27FC236}">
                <a16:creationId xmlns="" xmlns:a16="http://schemas.microsoft.com/office/drawing/2014/main" id="{49ABBAC2-626A-4FCA-B0DD-A756C64B67BC}"/>
              </a:ext>
            </a:extLst>
          </p:cNvPr>
          <p:cNvSpPr/>
          <p:nvPr/>
        </p:nvSpPr>
        <p:spPr>
          <a:xfrm>
            <a:off x="943568" y="5591495"/>
            <a:ext cx="1701398" cy="6002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Igual denominador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="" xmlns:a16="http://schemas.microsoft.com/office/drawing/2014/main" id="{EDE12DF8-0F4A-49FF-8390-BC33D6B08561}"/>
              </a:ext>
            </a:extLst>
          </p:cNvPr>
          <p:cNvSpPr/>
          <p:nvPr/>
        </p:nvSpPr>
        <p:spPr>
          <a:xfrm>
            <a:off x="3068416" y="5597415"/>
            <a:ext cx="3951855" cy="6002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Mientras mayor sea el numerador, </a:t>
            </a:r>
            <a:r>
              <a:rPr lang="es-C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</a:t>
            </a:r>
            <a:r>
              <a:rPr lang="es-C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será la fracción</a:t>
            </a:r>
          </a:p>
        </p:txBody>
      </p:sp>
      <p:cxnSp>
        <p:nvCxnSpPr>
          <p:cNvPr id="54" name="Conector recto de flecha 53">
            <a:extLst>
              <a:ext uri="{FF2B5EF4-FFF2-40B4-BE49-F238E27FC236}">
                <a16:creationId xmlns="" xmlns:a16="http://schemas.microsoft.com/office/drawing/2014/main" id="{D7D8F29C-F299-4E19-8BF4-4E1ECF3EA173}"/>
              </a:ext>
            </a:extLst>
          </p:cNvPr>
          <p:cNvCxnSpPr>
            <a:cxnSpLocks/>
            <a:stCxn id="52" idx="3"/>
            <a:endCxn id="53" idx="1"/>
          </p:cNvCxnSpPr>
          <p:nvPr/>
        </p:nvCxnSpPr>
        <p:spPr>
          <a:xfrm>
            <a:off x="2644966" y="5891645"/>
            <a:ext cx="423450" cy="592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de flecha 55">
            <a:extLst>
              <a:ext uri="{FF2B5EF4-FFF2-40B4-BE49-F238E27FC236}">
                <a16:creationId xmlns="" xmlns:a16="http://schemas.microsoft.com/office/drawing/2014/main" id="{FCBD5D9C-3C08-4DBB-8799-ADD5363BE9DB}"/>
              </a:ext>
            </a:extLst>
          </p:cNvPr>
          <p:cNvCxnSpPr>
            <a:cxnSpLocks/>
            <a:stCxn id="11" idx="3"/>
            <a:endCxn id="10" idx="1"/>
          </p:cNvCxnSpPr>
          <p:nvPr/>
        </p:nvCxnSpPr>
        <p:spPr>
          <a:xfrm flipV="1">
            <a:off x="3414014" y="1840690"/>
            <a:ext cx="2833791" cy="1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uadroTexto 58">
            <a:extLst>
              <a:ext uri="{FF2B5EF4-FFF2-40B4-BE49-F238E27FC236}">
                <a16:creationId xmlns="" xmlns:a16="http://schemas.microsoft.com/office/drawing/2014/main" id="{F8909F72-41D9-425F-B403-8470EC123D89}"/>
              </a:ext>
            </a:extLst>
          </p:cNvPr>
          <p:cNvSpPr txBox="1"/>
          <p:nvPr/>
        </p:nvSpPr>
        <p:spPr>
          <a:xfrm>
            <a:off x="4145083" y="1535813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transformar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uadroTexto 59">
                <a:extLst>
                  <a:ext uri="{FF2B5EF4-FFF2-40B4-BE49-F238E27FC236}">
                    <a16:creationId xmlns="" xmlns:a16="http://schemas.microsoft.com/office/drawing/2014/main" id="{EC700A76-FF01-49C3-A117-0E13619A155C}"/>
                  </a:ext>
                </a:extLst>
              </p:cNvPr>
              <p:cNvSpPr txBox="1"/>
              <p:nvPr/>
            </p:nvSpPr>
            <p:spPr>
              <a:xfrm>
                <a:off x="7564768" y="4690602"/>
                <a:ext cx="610745" cy="52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L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CL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s-CL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s-CL" i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s-CL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CL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s-CL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s-CL" dirty="0"/>
              </a:p>
            </p:txBody>
          </p:sp>
        </mc:Choice>
        <mc:Fallback xmlns="">
          <p:sp>
            <p:nvSpPr>
              <p:cNvPr id="60" name="CuadroTexto 5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C700A76-FF01-49C3-A117-0E13619A1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4768" y="4690602"/>
                <a:ext cx="610745" cy="52046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CuadroTexto 60">
                <a:extLst>
                  <a:ext uri="{FF2B5EF4-FFF2-40B4-BE49-F238E27FC236}">
                    <a16:creationId xmlns="" xmlns:a16="http://schemas.microsoft.com/office/drawing/2014/main" id="{E55E3D85-505C-4930-B8DD-6FBADAD51FFF}"/>
                  </a:ext>
                </a:extLst>
              </p:cNvPr>
              <p:cNvSpPr txBox="1"/>
              <p:nvPr/>
            </p:nvSpPr>
            <p:spPr>
              <a:xfrm>
                <a:off x="7564767" y="5629136"/>
                <a:ext cx="610745" cy="5250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L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CL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s-CL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s-CL" i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f>
                        <m:fPr>
                          <m:ctrlPr>
                            <a:rPr lang="es-CL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CL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s-CL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s-CL" dirty="0"/>
              </a:p>
            </p:txBody>
          </p:sp>
        </mc:Choice>
        <mc:Fallback xmlns="">
          <p:sp>
            <p:nvSpPr>
              <p:cNvPr id="61" name="CuadroTexto 6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55E3D85-505C-4930-B8DD-6FBADAD51F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4767" y="5629136"/>
                <a:ext cx="610745" cy="52501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Conector recto de flecha 64">
            <a:extLst>
              <a:ext uri="{FF2B5EF4-FFF2-40B4-BE49-F238E27FC236}">
                <a16:creationId xmlns="" xmlns:a16="http://schemas.microsoft.com/office/drawing/2014/main" id="{F2AAAD52-3D17-4E5B-B7A3-B240467842D7}"/>
              </a:ext>
            </a:extLst>
          </p:cNvPr>
          <p:cNvCxnSpPr>
            <a:cxnSpLocks/>
            <a:stCxn id="53" idx="3"/>
            <a:endCxn id="61" idx="1"/>
          </p:cNvCxnSpPr>
          <p:nvPr/>
        </p:nvCxnSpPr>
        <p:spPr>
          <a:xfrm flipV="1">
            <a:off x="7020271" y="5891644"/>
            <a:ext cx="544496" cy="592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de flecha 65">
            <a:extLst>
              <a:ext uri="{FF2B5EF4-FFF2-40B4-BE49-F238E27FC236}">
                <a16:creationId xmlns="" xmlns:a16="http://schemas.microsoft.com/office/drawing/2014/main" id="{3142E2DC-F3D5-4B54-9AEA-B812E61DB1A3}"/>
              </a:ext>
            </a:extLst>
          </p:cNvPr>
          <p:cNvCxnSpPr>
            <a:cxnSpLocks/>
            <a:stCxn id="37" idx="3"/>
            <a:endCxn id="60" idx="1"/>
          </p:cNvCxnSpPr>
          <p:nvPr/>
        </p:nvCxnSpPr>
        <p:spPr>
          <a:xfrm flipV="1">
            <a:off x="7020271" y="4950834"/>
            <a:ext cx="544497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2" descr="Cerebro, Mente, Psicología, Idea, Dibujo">
            <a:extLst>
              <a:ext uri="{FF2B5EF4-FFF2-40B4-BE49-F238E27FC236}">
                <a16:creationId xmlns="" xmlns:a16="http://schemas.microsoft.com/office/drawing/2014/main" id="{8389CC43-4CF5-4FB2-B0BC-C6ABA0305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5267">
            <a:off x="7726002" y="706370"/>
            <a:ext cx="1317613" cy="100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Imagen 83">
            <a:extLst>
              <a:ext uri="{FF2B5EF4-FFF2-40B4-BE49-F238E27FC236}">
                <a16:creationId xmlns="" xmlns:a16="http://schemas.microsoft.com/office/drawing/2014/main" id="{9BD07D78-E697-4BB4-8E6D-63541B4587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7158" y="196446"/>
            <a:ext cx="736600" cy="1447800"/>
          </a:xfrm>
          <a:prstGeom prst="rect">
            <a:avLst/>
          </a:prstGeom>
        </p:spPr>
      </p:pic>
      <p:sp>
        <p:nvSpPr>
          <p:cNvPr id="86" name="Bocadillo nube: nube 85">
            <a:extLst>
              <a:ext uri="{FF2B5EF4-FFF2-40B4-BE49-F238E27FC236}">
                <a16:creationId xmlns="" xmlns:a16="http://schemas.microsoft.com/office/drawing/2014/main" id="{FED07B5F-546D-45A1-A14A-91F968A27F3C}"/>
              </a:ext>
            </a:extLst>
          </p:cNvPr>
          <p:cNvSpPr/>
          <p:nvPr/>
        </p:nvSpPr>
        <p:spPr>
          <a:xfrm>
            <a:off x="4646221" y="679353"/>
            <a:ext cx="3744015" cy="1884440"/>
          </a:xfrm>
          <a:prstGeom prst="cloudCallout">
            <a:avLst>
              <a:gd name="adj1" fmla="val -56421"/>
              <a:gd name="adj2" fmla="val 7405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el resultado mayor (en este caso 49) quedó a la derecha, entonces la fracción de la derecha es la mayor</a:t>
            </a:r>
          </a:p>
        </p:txBody>
      </p:sp>
      <p:sp>
        <p:nvSpPr>
          <p:cNvPr id="87" name="Bocadillo nube: nube 86">
            <a:extLst>
              <a:ext uri="{FF2B5EF4-FFF2-40B4-BE49-F238E27FC236}">
                <a16:creationId xmlns="" xmlns:a16="http://schemas.microsoft.com/office/drawing/2014/main" id="{73642C82-142B-4FE8-9208-05FD0B242548}"/>
              </a:ext>
            </a:extLst>
          </p:cNvPr>
          <p:cNvSpPr/>
          <p:nvPr/>
        </p:nvSpPr>
        <p:spPr>
          <a:xfrm>
            <a:off x="1439403" y="396997"/>
            <a:ext cx="4079475" cy="2155328"/>
          </a:xfrm>
          <a:prstGeom prst="cloudCallout">
            <a:avLst>
              <a:gd name="adj1" fmla="val 54782"/>
              <a:gd name="adj2" fmla="val 8023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la parte entera (en este caso 6), y los tres primeros decimales son iguales (237), entonces la diferencia está en el cuarto decimal 3 &lt; 7</a:t>
            </a:r>
          </a:p>
        </p:txBody>
      </p:sp>
      <p:sp>
        <p:nvSpPr>
          <p:cNvPr id="88" name="Bocadillo nube: nube 87">
            <a:extLst>
              <a:ext uri="{FF2B5EF4-FFF2-40B4-BE49-F238E27FC236}">
                <a16:creationId xmlns="" xmlns:a16="http://schemas.microsoft.com/office/drawing/2014/main" id="{8934BACD-71C1-4854-B338-7FA82397733C}"/>
              </a:ext>
            </a:extLst>
          </p:cNvPr>
          <p:cNvSpPr/>
          <p:nvPr/>
        </p:nvSpPr>
        <p:spPr>
          <a:xfrm>
            <a:off x="3214511" y="3298097"/>
            <a:ext cx="3426009" cy="1461099"/>
          </a:xfrm>
          <a:prstGeom prst="cloudCallout">
            <a:avLst>
              <a:gd name="adj1" fmla="val 366"/>
              <a:gd name="adj2" fmla="val -12857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Recuerda que es posible transformar de  decimal a fracción (y viceversa) </a:t>
            </a:r>
          </a:p>
        </p:txBody>
      </p:sp>
    </p:spTree>
    <p:extLst>
      <p:ext uri="{BB962C8B-B14F-4D97-AF65-F5344CB8AC3E}">
        <p14:creationId xmlns:p14="http://schemas.microsoft.com/office/powerpoint/2010/main" val="124550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1" grpId="0" animBg="1"/>
      <p:bldP spid="22" grpId="0" animBg="1"/>
      <p:bldP spid="23" grpId="0"/>
      <p:bldP spid="24" grpId="0"/>
      <p:bldP spid="25" grpId="0"/>
      <p:bldP spid="32" grpId="0" animBg="1"/>
      <p:bldP spid="33" grpId="0" animBg="1"/>
      <p:bldP spid="34" grpId="0"/>
      <p:bldP spid="40" grpId="0"/>
      <p:bldP spid="41" grpId="0"/>
      <p:bldP spid="42" grpId="0"/>
      <p:bldP spid="43" grpId="0"/>
      <p:bldP spid="44" grpId="0"/>
      <p:bldP spid="45" grpId="0" animBg="1"/>
      <p:bldP spid="46" grpId="0" animBg="1"/>
      <p:bldP spid="47" grpId="0"/>
      <p:bldP spid="35" grpId="0" animBg="1"/>
      <p:bldP spid="37" grpId="0" animBg="1"/>
      <p:bldP spid="52" grpId="0" animBg="1"/>
      <p:bldP spid="53" grpId="0" animBg="1"/>
      <p:bldP spid="59" grpId="0"/>
      <p:bldP spid="59" grpId="1"/>
      <p:bldP spid="60" grpId="0"/>
      <p:bldP spid="61" grpId="0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98EC31F8-C954-4347-8691-A7DC9DA46E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01" t="27864" r="20291" b="21737"/>
          <a:stretch/>
        </p:blipFill>
        <p:spPr>
          <a:xfrm>
            <a:off x="248574" y="923277"/>
            <a:ext cx="8620218" cy="36799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BF7DC636-6701-4F98-BBAA-144CE17CA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32" y="132567"/>
            <a:ext cx="2106083" cy="66507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A122A0B2-4DDF-4743-8810-55D4F622DFC8}"/>
              </a:ext>
            </a:extLst>
          </p:cNvPr>
          <p:cNvSpPr/>
          <p:nvPr/>
        </p:nvSpPr>
        <p:spPr>
          <a:xfrm>
            <a:off x="150507" y="4603253"/>
            <a:ext cx="8807474" cy="1941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8" name="Elipse 7">
            <a:extLst>
              <a:ext uri="{FF2B5EF4-FFF2-40B4-BE49-F238E27FC236}">
                <a16:creationId xmlns="" xmlns:a16="http://schemas.microsoft.com/office/drawing/2014/main" id="{8E09B0C7-D61A-440F-B2F9-A724CC85066F}"/>
              </a:ext>
            </a:extLst>
          </p:cNvPr>
          <p:cNvSpPr/>
          <p:nvPr/>
        </p:nvSpPr>
        <p:spPr>
          <a:xfrm>
            <a:off x="937370" y="1468553"/>
            <a:ext cx="251350" cy="245947"/>
          </a:xfrm>
          <a:prstGeom prst="ellipse">
            <a:avLst/>
          </a:prstGeom>
          <a:noFill/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Elipse 8">
            <a:extLst>
              <a:ext uri="{FF2B5EF4-FFF2-40B4-BE49-F238E27FC236}">
                <a16:creationId xmlns="" xmlns:a16="http://schemas.microsoft.com/office/drawing/2014/main" id="{C966FC0B-6BB4-40C6-A732-D71FC215E014}"/>
              </a:ext>
            </a:extLst>
          </p:cNvPr>
          <p:cNvSpPr/>
          <p:nvPr/>
        </p:nvSpPr>
        <p:spPr>
          <a:xfrm>
            <a:off x="1468593" y="1468552"/>
            <a:ext cx="251350" cy="245947"/>
          </a:xfrm>
          <a:prstGeom prst="ellipse">
            <a:avLst/>
          </a:prstGeom>
          <a:noFill/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04D5DB2A-9E04-4A10-9975-535D4D47E314}"/>
              </a:ext>
            </a:extLst>
          </p:cNvPr>
          <p:cNvSpPr txBox="1"/>
          <p:nvPr/>
        </p:nvSpPr>
        <p:spPr>
          <a:xfrm>
            <a:off x="2150737" y="1422111"/>
            <a:ext cx="4702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Mientras mayor sea el denominador, menor será la fracción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338036CF-4673-4C52-81D8-F3FCD629F3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425"/>
          <a:stretch/>
        </p:blipFill>
        <p:spPr>
          <a:xfrm>
            <a:off x="665291" y="1617539"/>
            <a:ext cx="184334" cy="206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="" xmlns:a16="http://schemas.microsoft.com/office/drawing/2014/main" id="{6DA521B0-23D5-4F73-9ABE-DDC1C94E5B7A}"/>
                  </a:ext>
                </a:extLst>
              </p:cNvPr>
              <p:cNvSpPr txBox="1"/>
              <p:nvPr/>
            </p:nvSpPr>
            <p:spPr>
              <a:xfrm>
                <a:off x="1911096" y="2231118"/>
                <a:ext cx="245772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00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s-CL" sz="20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s-CL" sz="200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s-CL" sz="2000" i="0">
                          <a:latin typeface="Cambria Math" panose="02040503050406030204" pitchFamily="18" charset="0"/>
                        </a:rPr>
                        <m:t>,11</m:t>
                      </m:r>
                      <m:r>
                        <a:rPr lang="es-CL" sz="2000" b="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s-CL" sz="2000" i="0">
                          <a:latin typeface="Cambria Math" panose="02040503050406030204" pitchFamily="18" charset="0"/>
                        </a:rPr>
                        <m:t>&lt;0,111…</m:t>
                      </m:r>
                    </m:oMath>
                  </m:oMathPara>
                </a14:m>
                <a:endParaRPr lang="es-CL" sz="2000" dirty="0"/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DA521B0-23D5-4F73-9ABE-DDC1C94E5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096" y="2231118"/>
                <a:ext cx="2457724" cy="40011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ector recto 12">
            <a:extLst>
              <a:ext uri="{FF2B5EF4-FFF2-40B4-BE49-F238E27FC236}">
                <a16:creationId xmlns="" xmlns:a16="http://schemas.microsoft.com/office/drawing/2014/main" id="{69EE457E-7A55-45D4-B0AE-47396221F9C9}"/>
              </a:ext>
            </a:extLst>
          </p:cNvPr>
          <p:cNvCxnSpPr>
            <a:cxnSpLocks/>
          </p:cNvCxnSpPr>
          <p:nvPr/>
        </p:nvCxnSpPr>
        <p:spPr>
          <a:xfrm>
            <a:off x="2899870" y="2231118"/>
            <a:ext cx="0" cy="400110"/>
          </a:xfrm>
          <a:prstGeom prst="line">
            <a:avLst/>
          </a:prstGeom>
          <a:ln w="9525"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="" xmlns:a16="http://schemas.microsoft.com/office/drawing/2014/main" id="{57D3CC46-247D-4126-915E-0EAB3E685E37}"/>
              </a:ext>
            </a:extLst>
          </p:cNvPr>
          <p:cNvCxnSpPr>
            <a:cxnSpLocks/>
          </p:cNvCxnSpPr>
          <p:nvPr/>
        </p:nvCxnSpPr>
        <p:spPr>
          <a:xfrm>
            <a:off x="3856942" y="2231118"/>
            <a:ext cx="0" cy="400110"/>
          </a:xfrm>
          <a:prstGeom prst="line">
            <a:avLst/>
          </a:prstGeom>
          <a:ln w="9525"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="" xmlns:a16="http://schemas.microsoft.com/office/drawing/2014/main" id="{96741E69-210A-4E7C-A3B1-748671E8B0D2}"/>
              </a:ext>
            </a:extLst>
          </p:cNvPr>
          <p:cNvCxnSpPr>
            <a:cxnSpLocks/>
          </p:cNvCxnSpPr>
          <p:nvPr/>
        </p:nvCxnSpPr>
        <p:spPr>
          <a:xfrm flipH="1">
            <a:off x="2915811" y="2555919"/>
            <a:ext cx="120616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="" xmlns:a16="http://schemas.microsoft.com/office/drawing/2014/main" id="{C7310A1A-184B-4BE0-BC31-D436C8D2474F}"/>
              </a:ext>
            </a:extLst>
          </p:cNvPr>
          <p:cNvCxnSpPr>
            <a:cxnSpLocks/>
          </p:cNvCxnSpPr>
          <p:nvPr/>
        </p:nvCxnSpPr>
        <p:spPr>
          <a:xfrm flipH="1">
            <a:off x="3875872" y="2555919"/>
            <a:ext cx="120616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64D4301D-05B4-4CD8-8472-1F4B1BEC82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425"/>
          <a:stretch/>
        </p:blipFill>
        <p:spPr>
          <a:xfrm>
            <a:off x="670506" y="2349151"/>
            <a:ext cx="184334" cy="206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="" xmlns:a16="http://schemas.microsoft.com/office/drawing/2014/main" id="{DAFBE1AF-88EE-4A25-8825-546815BB919A}"/>
                  </a:ext>
                </a:extLst>
              </p:cNvPr>
              <p:cNvSpPr txBox="1"/>
              <p:nvPr/>
            </p:nvSpPr>
            <p:spPr>
              <a:xfrm>
                <a:off x="2067720" y="2956029"/>
                <a:ext cx="30310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00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s-CL" sz="20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s-CL" sz="200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s-CL" sz="2000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CL" sz="2000" b="0" i="0" smtClean="0">
                          <a:latin typeface="Cambria Math" panose="02040503050406030204" pitchFamily="18" charset="0"/>
                        </a:rPr>
                        <m:t>2444…</m:t>
                      </m:r>
                      <m:r>
                        <a:rPr lang="es-CL" sz="2000" i="0">
                          <a:latin typeface="Cambria Math" panose="02040503050406030204" pitchFamily="18" charset="0"/>
                        </a:rPr>
                        <m:t>&lt;0,</m:t>
                      </m:r>
                      <m:r>
                        <a:rPr lang="es-CL" sz="2000" b="0" i="0" smtClean="0">
                          <a:latin typeface="Cambria Math" panose="02040503050406030204" pitchFamily="18" charset="0"/>
                        </a:rPr>
                        <m:t>2424</m:t>
                      </m:r>
                      <m:r>
                        <a:rPr lang="es-CL" sz="2000" i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s-CL" sz="2000" dirty="0"/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AFBE1AF-88EE-4A25-8825-546815BB9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720" y="2956029"/>
                <a:ext cx="3031086" cy="40011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ector recto 18">
            <a:extLst>
              <a:ext uri="{FF2B5EF4-FFF2-40B4-BE49-F238E27FC236}">
                <a16:creationId xmlns="" xmlns:a16="http://schemas.microsoft.com/office/drawing/2014/main" id="{A0431718-A067-428B-AF9D-9530890C1EC1}"/>
              </a:ext>
            </a:extLst>
          </p:cNvPr>
          <p:cNvCxnSpPr>
            <a:cxnSpLocks/>
          </p:cNvCxnSpPr>
          <p:nvPr/>
        </p:nvCxnSpPr>
        <p:spPr>
          <a:xfrm>
            <a:off x="3101940" y="2956029"/>
            <a:ext cx="0" cy="40011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="" xmlns:a16="http://schemas.microsoft.com/office/drawing/2014/main" id="{24581E32-F4D7-4DD7-979E-A83F9BD2F447}"/>
              </a:ext>
            </a:extLst>
          </p:cNvPr>
          <p:cNvCxnSpPr>
            <a:cxnSpLocks/>
          </p:cNvCxnSpPr>
          <p:nvPr/>
        </p:nvCxnSpPr>
        <p:spPr>
          <a:xfrm>
            <a:off x="4416960" y="2937416"/>
            <a:ext cx="0" cy="40011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="" xmlns:a16="http://schemas.microsoft.com/office/drawing/2014/main" id="{39828987-AAAC-4691-94B4-761050726E84}"/>
              </a:ext>
            </a:extLst>
          </p:cNvPr>
          <p:cNvCxnSpPr>
            <a:cxnSpLocks/>
          </p:cNvCxnSpPr>
          <p:nvPr/>
        </p:nvCxnSpPr>
        <p:spPr>
          <a:xfrm flipH="1">
            <a:off x="3126730" y="3276038"/>
            <a:ext cx="12061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="" xmlns:a16="http://schemas.microsoft.com/office/drawing/2014/main" id="{43CA2982-411B-436F-BA03-C9F7FB49C683}"/>
              </a:ext>
            </a:extLst>
          </p:cNvPr>
          <p:cNvCxnSpPr>
            <a:cxnSpLocks/>
          </p:cNvCxnSpPr>
          <p:nvPr/>
        </p:nvCxnSpPr>
        <p:spPr>
          <a:xfrm flipH="1">
            <a:off x="4433628" y="3278384"/>
            <a:ext cx="12061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>
            <a:extLst>
              <a:ext uri="{FF2B5EF4-FFF2-40B4-BE49-F238E27FC236}">
                <a16:creationId xmlns="" xmlns:a16="http://schemas.microsoft.com/office/drawing/2014/main" id="{C876959E-C4BC-4E9D-871F-801A718C02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497" t="7120"/>
          <a:stretch/>
        </p:blipFill>
        <p:spPr>
          <a:xfrm>
            <a:off x="643963" y="3073776"/>
            <a:ext cx="193692" cy="206768"/>
          </a:xfrm>
          <a:prstGeom prst="rect">
            <a:avLst/>
          </a:prstGeom>
        </p:spPr>
      </p:pic>
      <p:pic>
        <p:nvPicPr>
          <p:cNvPr id="27" name="Imagen 5">
            <a:extLst>
              <a:ext uri="{FF2B5EF4-FFF2-40B4-BE49-F238E27FC236}">
                <a16:creationId xmlns="" xmlns:a16="http://schemas.microsoft.com/office/drawing/2014/main" id="{782AE761-361D-48A2-88E4-B70623A833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1954" y="3876361"/>
            <a:ext cx="1519767" cy="298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0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/>
      <p:bldP spid="12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37A95BDE-042B-49B7-A453-117FE91099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18" t="32166" r="10126" b="13151"/>
          <a:stretch/>
        </p:blipFill>
        <p:spPr>
          <a:xfrm>
            <a:off x="263692" y="954911"/>
            <a:ext cx="8616615" cy="346661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6F29EE24-259B-435C-B378-DAFD2D3209BF}"/>
              </a:ext>
            </a:extLst>
          </p:cNvPr>
          <p:cNvSpPr/>
          <p:nvPr/>
        </p:nvSpPr>
        <p:spPr>
          <a:xfrm>
            <a:off x="168676" y="4421529"/>
            <a:ext cx="8569152" cy="1941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1FF7F61-0816-445F-B1F3-672931647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32" y="132567"/>
            <a:ext cx="2106083" cy="665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="" xmlns:a16="http://schemas.microsoft.com/office/drawing/2014/main" id="{0D204446-C234-4361-A9C9-470F86C1A5B7}"/>
                  </a:ext>
                </a:extLst>
              </p:cNvPr>
              <p:cNvSpPr txBox="1"/>
              <p:nvPr/>
            </p:nvSpPr>
            <p:spPr>
              <a:xfrm>
                <a:off x="1171852" y="1497880"/>
                <a:ext cx="118000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0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sz="2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2,777…</m:t>
                      </m:r>
                    </m:oMath>
                  </m:oMathPara>
                </a14:m>
                <a:endParaRPr lang="es-CL" sz="2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D204446-C234-4361-A9C9-470F86C1A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852" y="1497880"/>
                <a:ext cx="1180003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1546" b="-6000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="" xmlns:a16="http://schemas.microsoft.com/office/drawing/2014/main" id="{E3690267-D08C-46E6-8224-EE049AB7F759}"/>
                  </a:ext>
                </a:extLst>
              </p:cNvPr>
              <p:cNvSpPr txBox="1"/>
              <p:nvPr/>
            </p:nvSpPr>
            <p:spPr>
              <a:xfrm>
                <a:off x="2582567" y="1492492"/>
                <a:ext cx="239597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→2</m:t>
                      </m:r>
                      <m:r>
                        <a:rPr lang="es-CL" sz="2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,777…&gt;</m:t>
                      </m:r>
                      <m:r>
                        <a:rPr lang="es-CL" sz="2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2,</m:t>
                      </m:r>
                      <m:r>
                        <a:rPr lang="es-CL" sz="2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555</m:t>
                      </m:r>
                      <m:r>
                        <a:rPr lang="es-CL" sz="2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s-CL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3690267-D08C-46E6-8224-EE049AB7F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2567" y="1492492"/>
                <a:ext cx="2395977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1018" b="-8000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ector recto 12">
            <a:extLst>
              <a:ext uri="{FF2B5EF4-FFF2-40B4-BE49-F238E27FC236}">
                <a16:creationId xmlns="" xmlns:a16="http://schemas.microsoft.com/office/drawing/2014/main" id="{ACED087A-292C-45A2-901D-2A37A6EF53B0}"/>
              </a:ext>
            </a:extLst>
          </p:cNvPr>
          <p:cNvCxnSpPr>
            <a:cxnSpLocks/>
          </p:cNvCxnSpPr>
          <p:nvPr/>
        </p:nvCxnSpPr>
        <p:spPr>
          <a:xfrm flipH="1">
            <a:off x="3103068" y="1772843"/>
            <a:ext cx="1206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="" xmlns:a16="http://schemas.microsoft.com/office/drawing/2014/main" id="{754ED358-F6B9-405A-B282-C999F44CF4F6}"/>
              </a:ext>
            </a:extLst>
          </p:cNvPr>
          <p:cNvCxnSpPr>
            <a:cxnSpLocks/>
          </p:cNvCxnSpPr>
          <p:nvPr/>
        </p:nvCxnSpPr>
        <p:spPr>
          <a:xfrm flipH="1">
            <a:off x="4283944" y="1772843"/>
            <a:ext cx="1206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="" xmlns:a16="http://schemas.microsoft.com/office/drawing/2014/main" id="{421A2608-48E8-4DBF-8AF7-60CF79B191CA}"/>
                  </a:ext>
                </a:extLst>
              </p:cNvPr>
              <p:cNvSpPr txBox="1"/>
              <p:nvPr/>
            </p:nvSpPr>
            <p:spPr>
              <a:xfrm>
                <a:off x="1607503" y="2106835"/>
                <a:ext cx="216084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→2</m:t>
                      </m:r>
                      <m:r>
                        <a:rPr lang="es-CL" sz="2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,550&lt;</m:t>
                      </m:r>
                      <m:r>
                        <a:rPr lang="es-CL" sz="2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2,</m:t>
                      </m:r>
                      <m:r>
                        <a:rPr lang="es-CL" sz="2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555</m:t>
                      </m:r>
                      <m:r>
                        <a:rPr lang="es-CL" sz="2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s-CL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21A2608-48E8-4DBF-8AF7-60CF79B191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7503" y="2106835"/>
                <a:ext cx="2160848" cy="307777"/>
              </a:xfrm>
              <a:prstGeom prst="rect">
                <a:avLst/>
              </a:prstGeom>
              <a:blipFill rotWithShape="0">
                <a:blip r:embed="rId7"/>
                <a:stretch>
                  <a:fillRect l="-1412" b="-8000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ector recto 15">
            <a:extLst>
              <a:ext uri="{FF2B5EF4-FFF2-40B4-BE49-F238E27FC236}">
                <a16:creationId xmlns="" xmlns:a16="http://schemas.microsoft.com/office/drawing/2014/main" id="{A33A45B8-C58A-44A0-8613-2C7177289342}"/>
              </a:ext>
            </a:extLst>
          </p:cNvPr>
          <p:cNvCxnSpPr>
            <a:cxnSpLocks/>
          </p:cNvCxnSpPr>
          <p:nvPr/>
        </p:nvCxnSpPr>
        <p:spPr>
          <a:xfrm flipH="1">
            <a:off x="2419958" y="2387822"/>
            <a:ext cx="1206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C2DBC409-35C1-4FB0-B9C6-AF5C80517C0E}"/>
              </a:ext>
            </a:extLst>
          </p:cNvPr>
          <p:cNvCxnSpPr>
            <a:cxnSpLocks/>
          </p:cNvCxnSpPr>
          <p:nvPr/>
        </p:nvCxnSpPr>
        <p:spPr>
          <a:xfrm flipH="1">
            <a:off x="3371338" y="2376689"/>
            <a:ext cx="1206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="" xmlns:a16="http://schemas.microsoft.com/office/drawing/2014/main" id="{D1EA11A3-A330-4EBF-8F47-E93725EA8B7A}"/>
                  </a:ext>
                </a:extLst>
              </p:cNvPr>
              <p:cNvSpPr txBox="1"/>
              <p:nvPr/>
            </p:nvSpPr>
            <p:spPr>
              <a:xfrm>
                <a:off x="1276711" y="2614724"/>
                <a:ext cx="3007233" cy="524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CL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CL" i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⋅11+5</m:t>
                          </m:r>
                        </m:num>
                        <m:den>
                          <m:r>
                            <a:rPr lang="es-CL" i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s-CL" i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CL" i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a:rPr lang="es-CL" i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s-CL" i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=2,4545…</m:t>
                      </m:r>
                    </m:oMath>
                  </m:oMathPara>
                </a14:m>
                <a:endParaRPr lang="es-CL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1EA11A3-A330-4EBF-8F47-E93725EA8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711" y="2614724"/>
                <a:ext cx="3007233" cy="52418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="" xmlns:a16="http://schemas.microsoft.com/office/drawing/2014/main" id="{1FA68C14-2537-4EE1-A41B-6AEDDFA9003C}"/>
                  </a:ext>
                </a:extLst>
              </p:cNvPr>
              <p:cNvSpPr txBox="1"/>
              <p:nvPr/>
            </p:nvSpPr>
            <p:spPr>
              <a:xfrm>
                <a:off x="4283944" y="2727755"/>
                <a:ext cx="268131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→2</m:t>
                      </m:r>
                      <m:r>
                        <a:rPr lang="es-CL" sz="2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,4545…&lt;</m:t>
                      </m:r>
                      <m:r>
                        <a:rPr lang="es-CL" sz="2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2,</m:t>
                      </m:r>
                      <m:r>
                        <a:rPr lang="es-CL" sz="2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5555</m:t>
                      </m:r>
                      <m:r>
                        <a:rPr lang="es-CL" sz="2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s-CL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FA68C14-2537-4EE1-A41B-6AEDDFA90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44" y="2727755"/>
                <a:ext cx="2681311" cy="307777"/>
              </a:xfrm>
              <a:prstGeom prst="rect">
                <a:avLst/>
              </a:prstGeom>
              <a:blipFill rotWithShape="0">
                <a:blip r:embed="rId9"/>
                <a:stretch>
                  <a:fillRect l="-909" b="-5882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ector recto 19">
            <a:extLst>
              <a:ext uri="{FF2B5EF4-FFF2-40B4-BE49-F238E27FC236}">
                <a16:creationId xmlns="" xmlns:a16="http://schemas.microsoft.com/office/drawing/2014/main" id="{254388AF-8966-4FD3-AD13-F7B407D2CFE5}"/>
              </a:ext>
            </a:extLst>
          </p:cNvPr>
          <p:cNvCxnSpPr>
            <a:cxnSpLocks/>
          </p:cNvCxnSpPr>
          <p:nvPr/>
        </p:nvCxnSpPr>
        <p:spPr>
          <a:xfrm flipH="1">
            <a:off x="4815486" y="3008742"/>
            <a:ext cx="1206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="" xmlns:a16="http://schemas.microsoft.com/office/drawing/2014/main" id="{7EF95295-7EE6-4EEB-90E1-3FBF1763ACE2}"/>
              </a:ext>
            </a:extLst>
          </p:cNvPr>
          <p:cNvCxnSpPr>
            <a:cxnSpLocks/>
          </p:cNvCxnSpPr>
          <p:nvPr/>
        </p:nvCxnSpPr>
        <p:spPr>
          <a:xfrm flipH="1">
            <a:off x="6122085" y="3010903"/>
            <a:ext cx="1206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>
                <a:extLst>
                  <a:ext uri="{FF2B5EF4-FFF2-40B4-BE49-F238E27FC236}">
                    <a16:creationId xmlns="" xmlns:a16="http://schemas.microsoft.com/office/drawing/2014/main" id="{FF68B8A2-A1B5-409F-A0F8-66F57F1DB26D}"/>
                  </a:ext>
                </a:extLst>
              </p:cNvPr>
              <p:cNvSpPr txBox="1"/>
              <p:nvPr/>
            </p:nvSpPr>
            <p:spPr>
              <a:xfrm>
                <a:off x="6253278" y="1265931"/>
                <a:ext cx="91640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2,</m:t>
                      </m:r>
                      <m:r>
                        <a:rPr lang="es-CL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555</m:t>
                      </m:r>
                      <m:r>
                        <a:rPr lang="es-CL" sz="2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s-CL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CuadroTexto 2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F68B8A2-A1B5-409F-A0F8-66F57F1DB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278" y="1265931"/>
                <a:ext cx="916405" cy="307777"/>
              </a:xfrm>
              <a:prstGeom prst="rect">
                <a:avLst/>
              </a:prstGeom>
              <a:blipFill rotWithShape="0">
                <a:blip r:embed="rId10"/>
                <a:stretch>
                  <a:fillRect l="-6667" b="-8000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6B1AEB73-88A6-4129-BD97-A06C1EDB732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6497" t="7120"/>
          <a:stretch/>
        </p:blipFill>
        <p:spPr>
          <a:xfrm>
            <a:off x="597868" y="1566075"/>
            <a:ext cx="193692" cy="20676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="" xmlns:a16="http://schemas.microsoft.com/office/drawing/2014/main" id="{68515669-E40E-4D7E-BD49-FDB4D15080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5425"/>
          <a:stretch/>
        </p:blipFill>
        <p:spPr>
          <a:xfrm>
            <a:off x="607226" y="2189458"/>
            <a:ext cx="184334" cy="20676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="" xmlns:a16="http://schemas.microsoft.com/office/drawing/2014/main" id="{368857FD-1E2A-4BEC-A04E-23940F5CB71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5425"/>
          <a:stretch/>
        </p:blipFill>
        <p:spPr>
          <a:xfrm>
            <a:off x="607226" y="2812841"/>
            <a:ext cx="184334" cy="206768"/>
          </a:xfrm>
          <a:prstGeom prst="rect">
            <a:avLst/>
          </a:prstGeom>
        </p:spPr>
      </p:pic>
      <p:pic>
        <p:nvPicPr>
          <p:cNvPr id="26" name="Imagen 7">
            <a:extLst>
              <a:ext uri="{FF2B5EF4-FFF2-40B4-BE49-F238E27FC236}">
                <a16:creationId xmlns="" xmlns:a16="http://schemas.microsoft.com/office/drawing/2014/main" id="{AFE9C4CC-45F4-4942-8552-18D9A8AB4C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536347" y="3536232"/>
            <a:ext cx="1016713" cy="307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6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5" grpId="0"/>
      <p:bldP spid="18" grpId="0"/>
      <p:bldP spid="19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9D096FBA-0EE4-4C90-AF41-4883AF0F966A}"/>
              </a:ext>
            </a:extLst>
          </p:cNvPr>
          <p:cNvSpPr txBox="1"/>
          <p:nvPr/>
        </p:nvSpPr>
        <p:spPr>
          <a:xfrm>
            <a:off x="2717701" y="41322"/>
            <a:ext cx="5339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Aproximaciones de decimales</a:t>
            </a:r>
          </a:p>
        </p:txBody>
      </p:sp>
      <p:graphicFrame>
        <p:nvGraphicFramePr>
          <p:cNvPr id="15" name="Tabla 16">
            <a:extLst>
              <a:ext uri="{FF2B5EF4-FFF2-40B4-BE49-F238E27FC236}">
                <a16:creationId xmlns="" xmlns:a16="http://schemas.microsoft.com/office/drawing/2014/main" id="{2EF17DBA-A543-44D6-9DB2-11767EBED401}"/>
              </a:ext>
            </a:extLst>
          </p:cNvPr>
          <p:cNvGraphicFramePr>
            <a:graphicFrameLocks noGrp="1"/>
          </p:cNvGraphicFramePr>
          <p:nvPr/>
        </p:nvGraphicFramePr>
        <p:xfrm>
          <a:off x="2222500" y="891540"/>
          <a:ext cx="6203425" cy="76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3200">
                  <a:extLst>
                    <a:ext uri="{9D8B030D-6E8A-4147-A177-3AD203B41FA5}">
                      <a16:colId xmlns="" xmlns:a16="http://schemas.microsoft.com/office/drawing/2014/main" val="2118164625"/>
                    </a:ext>
                  </a:extLst>
                </a:gridCol>
                <a:gridCol w="927100">
                  <a:extLst>
                    <a:ext uri="{9D8B030D-6E8A-4147-A177-3AD203B41FA5}">
                      <a16:colId xmlns="" xmlns:a16="http://schemas.microsoft.com/office/drawing/2014/main" val="3806697733"/>
                    </a:ext>
                  </a:extLst>
                </a:gridCol>
                <a:gridCol w="1270000">
                  <a:extLst>
                    <a:ext uri="{9D8B030D-6E8A-4147-A177-3AD203B41FA5}">
                      <a16:colId xmlns="" xmlns:a16="http://schemas.microsoft.com/office/drawing/2014/main" val="2497133400"/>
                    </a:ext>
                  </a:extLst>
                </a:gridCol>
                <a:gridCol w="1320800">
                  <a:extLst>
                    <a:ext uri="{9D8B030D-6E8A-4147-A177-3AD203B41FA5}">
                      <a16:colId xmlns="" xmlns:a16="http://schemas.microsoft.com/office/drawing/2014/main" val="890736711"/>
                    </a:ext>
                  </a:extLst>
                </a:gridCol>
                <a:gridCol w="1212325">
                  <a:extLst>
                    <a:ext uri="{9D8B030D-6E8A-4147-A177-3AD203B41FA5}">
                      <a16:colId xmlns="" xmlns:a16="http://schemas.microsoft.com/office/drawing/2014/main" val="1484764735"/>
                    </a:ext>
                  </a:extLst>
                </a:gridCol>
              </a:tblGrid>
              <a:tr h="261610">
                <a:tc>
                  <a:txBody>
                    <a:bodyPr/>
                    <a:lstStyle/>
                    <a:p>
                      <a:pPr algn="ctr"/>
                      <a:r>
                        <a:rPr lang="es-CL" sz="20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4697935"/>
                  </a:ext>
                </a:extLst>
              </a:tr>
              <a:tr h="261610"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Parte entera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décima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centésima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milésima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84875047"/>
                  </a:ext>
                </a:extLst>
              </a:tr>
            </a:tbl>
          </a:graphicData>
        </a:graphic>
      </p:graphicFrame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4408B3B8-C91A-4CAC-B173-CD6AA6A51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79912">
            <a:off x="620655" y="177318"/>
            <a:ext cx="845466" cy="746388"/>
          </a:xfrm>
          <a:prstGeom prst="rect">
            <a:avLst/>
          </a:prstGeom>
        </p:spPr>
      </p:pic>
      <p:sp>
        <p:nvSpPr>
          <p:cNvPr id="20" name="Rectángulo: esquinas redondeadas 19">
            <a:extLst>
              <a:ext uri="{FF2B5EF4-FFF2-40B4-BE49-F238E27FC236}">
                <a16:creationId xmlns="" xmlns:a16="http://schemas.microsoft.com/office/drawing/2014/main" id="{BC05D650-7E4F-468E-A7EF-934C5B2BEB0C}"/>
              </a:ext>
            </a:extLst>
          </p:cNvPr>
          <p:cNvSpPr/>
          <p:nvPr/>
        </p:nvSpPr>
        <p:spPr>
          <a:xfrm>
            <a:off x="3643471" y="1878338"/>
            <a:ext cx="2254436" cy="432718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Aproximaciones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="" xmlns:a16="http://schemas.microsoft.com/office/drawing/2014/main" id="{B6E32242-E483-4EBB-91F5-99132C3C20A2}"/>
              </a:ext>
            </a:extLst>
          </p:cNvPr>
          <p:cNvSpPr/>
          <p:nvPr/>
        </p:nvSpPr>
        <p:spPr>
          <a:xfrm>
            <a:off x="4277576" y="2643680"/>
            <a:ext cx="986223" cy="461665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Exceso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="" xmlns:a16="http://schemas.microsoft.com/office/drawing/2014/main" id="{6D72830B-8FD9-4DE6-99F9-BCE0AAF1BF0E}"/>
              </a:ext>
            </a:extLst>
          </p:cNvPr>
          <p:cNvSpPr/>
          <p:nvPr/>
        </p:nvSpPr>
        <p:spPr>
          <a:xfrm>
            <a:off x="7350023" y="2643680"/>
            <a:ext cx="1363934" cy="461665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Redondeo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="" xmlns:a16="http://schemas.microsoft.com/office/drawing/2014/main" id="{14979892-9523-459B-B091-CE747DEAEC56}"/>
              </a:ext>
            </a:extLst>
          </p:cNvPr>
          <p:cNvSpPr/>
          <p:nvPr/>
        </p:nvSpPr>
        <p:spPr>
          <a:xfrm>
            <a:off x="976550" y="2643679"/>
            <a:ext cx="1741150" cy="461665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Truncamiento</a:t>
            </a: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="" xmlns:a16="http://schemas.microsoft.com/office/drawing/2014/main" id="{5927CA53-80B6-481E-AFE2-4A7F936E23B5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 flipH="1">
            <a:off x="4770688" y="2311056"/>
            <a:ext cx="1" cy="3326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 32">
            <a:extLst>
              <a:ext uri="{FF2B5EF4-FFF2-40B4-BE49-F238E27FC236}">
                <a16:creationId xmlns="" xmlns:a16="http://schemas.microsoft.com/office/drawing/2014/main" id="{5952D985-281E-4744-A616-24B2D5C870F4}"/>
              </a:ext>
            </a:extLst>
          </p:cNvPr>
          <p:cNvSpPr/>
          <p:nvPr/>
        </p:nvSpPr>
        <p:spPr>
          <a:xfrm>
            <a:off x="757717" y="3208221"/>
            <a:ext cx="2082694" cy="8514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corta desde la cifra siguiente a la solicitada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="" xmlns:a16="http://schemas.microsoft.com/office/drawing/2014/main" id="{C440DC9A-D68D-448B-8206-3A2BBF05065B}"/>
              </a:ext>
            </a:extLst>
          </p:cNvPr>
          <p:cNvSpPr/>
          <p:nvPr/>
        </p:nvSpPr>
        <p:spPr>
          <a:xfrm>
            <a:off x="3124941" y="3208221"/>
            <a:ext cx="2582746" cy="11418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corta desde la cifra siguiente a la solicitada, y se le suma 1 a la misma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="" xmlns:a16="http://schemas.microsoft.com/office/drawing/2014/main" id="{221ED658-271D-4FE3-BC19-6367252D00F6}"/>
              </a:ext>
            </a:extLst>
          </p:cNvPr>
          <p:cNvSpPr/>
          <p:nvPr/>
        </p:nvSpPr>
        <p:spPr>
          <a:xfrm>
            <a:off x="6019060" y="3254233"/>
            <a:ext cx="2805344" cy="18308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corta desde la cifra siguiente a la solicitada, y se le suma 1 a la misma, siempre y cuando, la cifra siguiente a esta sea mayor o igual a 5</a:t>
            </a:r>
          </a:p>
        </p:txBody>
      </p:sp>
      <p:cxnSp>
        <p:nvCxnSpPr>
          <p:cNvPr id="76" name="Conector: angular 75">
            <a:extLst>
              <a:ext uri="{FF2B5EF4-FFF2-40B4-BE49-F238E27FC236}">
                <a16:creationId xmlns="" xmlns:a16="http://schemas.microsoft.com/office/drawing/2014/main" id="{F00578C3-6FD4-404F-9BC4-3487DDA05330}"/>
              </a:ext>
            </a:extLst>
          </p:cNvPr>
          <p:cNvCxnSpPr>
            <a:cxnSpLocks/>
            <a:stCxn id="23" idx="1"/>
            <a:endCxn id="33" idx="1"/>
          </p:cNvCxnSpPr>
          <p:nvPr/>
        </p:nvCxnSpPr>
        <p:spPr>
          <a:xfrm rot="10800000" flipV="1">
            <a:off x="757718" y="2874511"/>
            <a:ext cx="218833" cy="759445"/>
          </a:xfrm>
          <a:prstGeom prst="bentConnector3">
            <a:avLst>
              <a:gd name="adj1" fmla="val 184179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: angular 81">
            <a:extLst>
              <a:ext uri="{FF2B5EF4-FFF2-40B4-BE49-F238E27FC236}">
                <a16:creationId xmlns="" xmlns:a16="http://schemas.microsoft.com/office/drawing/2014/main" id="{7387718A-68B3-4C13-826A-7414467DC28A}"/>
              </a:ext>
            </a:extLst>
          </p:cNvPr>
          <p:cNvCxnSpPr>
            <a:cxnSpLocks/>
            <a:stCxn id="20" idx="1"/>
            <a:endCxn id="23" idx="0"/>
          </p:cNvCxnSpPr>
          <p:nvPr/>
        </p:nvCxnSpPr>
        <p:spPr>
          <a:xfrm rot="10800000" flipV="1">
            <a:off x="1847125" y="2094697"/>
            <a:ext cx="1796346" cy="548982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: angular 82">
            <a:extLst>
              <a:ext uri="{FF2B5EF4-FFF2-40B4-BE49-F238E27FC236}">
                <a16:creationId xmlns="" xmlns:a16="http://schemas.microsoft.com/office/drawing/2014/main" id="{EAE3BACC-9F8A-408A-883A-30307A333BEC}"/>
              </a:ext>
            </a:extLst>
          </p:cNvPr>
          <p:cNvCxnSpPr>
            <a:cxnSpLocks/>
            <a:stCxn id="20" idx="3"/>
            <a:endCxn id="22" idx="0"/>
          </p:cNvCxnSpPr>
          <p:nvPr/>
        </p:nvCxnSpPr>
        <p:spPr>
          <a:xfrm>
            <a:off x="5897907" y="2094697"/>
            <a:ext cx="2134083" cy="548983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: angular 87">
            <a:extLst>
              <a:ext uri="{FF2B5EF4-FFF2-40B4-BE49-F238E27FC236}">
                <a16:creationId xmlns="" xmlns:a16="http://schemas.microsoft.com/office/drawing/2014/main" id="{5F55C05A-5906-4F8D-9553-AF825E4A05C0}"/>
              </a:ext>
            </a:extLst>
          </p:cNvPr>
          <p:cNvCxnSpPr>
            <a:cxnSpLocks/>
            <a:stCxn id="22" idx="3"/>
            <a:endCxn id="51" idx="3"/>
          </p:cNvCxnSpPr>
          <p:nvPr/>
        </p:nvCxnSpPr>
        <p:spPr>
          <a:xfrm>
            <a:off x="8713957" y="2874513"/>
            <a:ext cx="110447" cy="1295163"/>
          </a:xfrm>
          <a:prstGeom prst="bentConnector3">
            <a:avLst>
              <a:gd name="adj1" fmla="val 226598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: angular 94">
            <a:extLst>
              <a:ext uri="{FF2B5EF4-FFF2-40B4-BE49-F238E27FC236}">
                <a16:creationId xmlns="" xmlns:a16="http://schemas.microsoft.com/office/drawing/2014/main" id="{1233D61E-0BCA-4D1E-86BC-D52FB2069FB8}"/>
              </a:ext>
            </a:extLst>
          </p:cNvPr>
          <p:cNvCxnSpPr>
            <a:cxnSpLocks/>
          </p:cNvCxnSpPr>
          <p:nvPr/>
        </p:nvCxnSpPr>
        <p:spPr>
          <a:xfrm>
            <a:off x="5316410" y="2874513"/>
            <a:ext cx="443888" cy="904625"/>
          </a:xfrm>
          <a:prstGeom prst="bentConnector3">
            <a:avLst>
              <a:gd name="adj1" fmla="val 127499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Imagen 104">
            <a:extLst>
              <a:ext uri="{FF2B5EF4-FFF2-40B4-BE49-F238E27FC236}">
                <a16:creationId xmlns="" xmlns:a16="http://schemas.microsoft.com/office/drawing/2014/main" id="{20984028-8766-44AF-95F2-A79CA80F5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654818">
            <a:off x="686840" y="4582953"/>
            <a:ext cx="637552" cy="409175"/>
          </a:xfrm>
          <a:prstGeom prst="rect">
            <a:avLst/>
          </a:prstGeom>
        </p:spPr>
      </p:pic>
      <p:sp>
        <p:nvSpPr>
          <p:cNvPr id="106" name="CuadroTexto 105">
            <a:extLst>
              <a:ext uri="{FF2B5EF4-FFF2-40B4-BE49-F238E27FC236}">
                <a16:creationId xmlns="" xmlns:a16="http://schemas.microsoft.com/office/drawing/2014/main" id="{295BCF5F-2AB3-4257-9543-64DD3DC70281}"/>
              </a:ext>
            </a:extLst>
          </p:cNvPr>
          <p:cNvSpPr txBox="1"/>
          <p:nvPr/>
        </p:nvSpPr>
        <p:spPr>
          <a:xfrm>
            <a:off x="1287218" y="4569373"/>
            <a:ext cx="3890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>
                <a:latin typeface="Arial" panose="020B0604020202020204" pitchFamily="34" charset="0"/>
                <a:cs typeface="Arial" panose="020B0604020202020204" pitchFamily="34" charset="0"/>
              </a:rPr>
              <a:t>Aproximar </a:t>
            </a:r>
            <a:r>
              <a:rPr lang="es-CL" sz="1600" b="1" dirty="0">
                <a:latin typeface="Arial" panose="020B0604020202020204" pitchFamily="34" charset="0"/>
                <a:cs typeface="Arial" panose="020B0604020202020204" pitchFamily="34" charset="0"/>
              </a:rPr>
              <a:t>5,416</a:t>
            </a:r>
            <a:r>
              <a:rPr lang="es-CL" sz="1600" dirty="0">
                <a:latin typeface="Arial" panose="020B0604020202020204" pitchFamily="34" charset="0"/>
                <a:cs typeface="Arial" panose="020B0604020202020204" pitchFamily="34" charset="0"/>
              </a:rPr>
              <a:t> por defecto, exceso y redondeo a la centésima</a:t>
            </a:r>
          </a:p>
        </p:txBody>
      </p:sp>
      <p:pic>
        <p:nvPicPr>
          <p:cNvPr id="107" name="Imagen 106">
            <a:extLst>
              <a:ext uri="{FF2B5EF4-FFF2-40B4-BE49-F238E27FC236}">
                <a16:creationId xmlns="" xmlns:a16="http://schemas.microsoft.com/office/drawing/2014/main" id="{7F4DB322-D435-4BEC-8ECB-999F14EAB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63207" flipH="1">
            <a:off x="1233279" y="992898"/>
            <a:ext cx="1055001" cy="318195"/>
          </a:xfrm>
          <a:prstGeom prst="rect">
            <a:avLst/>
          </a:prstGeom>
        </p:spPr>
      </p:pic>
      <p:graphicFrame>
        <p:nvGraphicFramePr>
          <p:cNvPr id="4" name="Tabla 4">
            <a:extLst>
              <a:ext uri="{FF2B5EF4-FFF2-40B4-BE49-F238E27FC236}">
                <a16:creationId xmlns="" xmlns:a16="http://schemas.microsoft.com/office/drawing/2014/main" id="{DF7B39BF-90E1-48C5-9558-ED612D7C4F5F}"/>
              </a:ext>
            </a:extLst>
          </p:cNvPr>
          <p:cNvGraphicFramePr>
            <a:graphicFrameLocks noGrp="1"/>
          </p:cNvGraphicFramePr>
          <p:nvPr/>
        </p:nvGraphicFramePr>
        <p:xfrm>
          <a:off x="1024504" y="5266215"/>
          <a:ext cx="4153491" cy="67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9919">
                  <a:extLst>
                    <a:ext uri="{9D8B030D-6E8A-4147-A177-3AD203B41FA5}">
                      <a16:colId xmlns="" xmlns:a16="http://schemas.microsoft.com/office/drawing/2014/main" val="1486795640"/>
                    </a:ext>
                  </a:extLst>
                </a:gridCol>
                <a:gridCol w="1139075">
                  <a:extLst>
                    <a:ext uri="{9D8B030D-6E8A-4147-A177-3AD203B41FA5}">
                      <a16:colId xmlns="" xmlns:a16="http://schemas.microsoft.com/office/drawing/2014/main" val="3471223000"/>
                    </a:ext>
                  </a:extLst>
                </a:gridCol>
                <a:gridCol w="1384497">
                  <a:extLst>
                    <a:ext uri="{9D8B030D-6E8A-4147-A177-3AD203B41FA5}">
                      <a16:colId xmlns="" xmlns:a16="http://schemas.microsoft.com/office/drawing/2014/main" val="1061295914"/>
                    </a:ext>
                  </a:extLst>
                </a:gridCol>
              </a:tblGrid>
              <a:tr h="216359"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Truncamiento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Redondeo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958708"/>
                  </a:ext>
                </a:extLst>
              </a:tr>
              <a:tr h="216359">
                <a:tc>
                  <a:txBody>
                    <a:bodyPr/>
                    <a:lstStyle/>
                    <a:p>
                      <a:pPr algn="ctr"/>
                      <a:endParaRPr lang="es-CL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5145238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8D5340BD-EB16-49F7-95C4-4F1F9DF0226C}"/>
              </a:ext>
            </a:extLst>
          </p:cNvPr>
          <p:cNvSpPr txBox="1"/>
          <p:nvPr/>
        </p:nvSpPr>
        <p:spPr>
          <a:xfrm>
            <a:off x="1530370" y="557276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5,41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="" xmlns:a16="http://schemas.microsoft.com/office/drawing/2014/main" id="{6D2B6E38-C0EB-4EF4-BCA5-2200360C5249}"/>
              </a:ext>
            </a:extLst>
          </p:cNvPr>
          <p:cNvSpPr txBox="1"/>
          <p:nvPr/>
        </p:nvSpPr>
        <p:spPr>
          <a:xfrm>
            <a:off x="2975590" y="558515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5,42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BC7D2CCD-C213-45BC-9DB6-FFFBFD233B78}"/>
              </a:ext>
            </a:extLst>
          </p:cNvPr>
          <p:cNvSpPr txBox="1"/>
          <p:nvPr/>
        </p:nvSpPr>
        <p:spPr>
          <a:xfrm>
            <a:off x="4140282" y="5582812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5,42</a:t>
            </a:r>
          </a:p>
        </p:txBody>
      </p:sp>
      <p:pic>
        <p:nvPicPr>
          <p:cNvPr id="28" name="Imagen 8">
            <a:extLst>
              <a:ext uri="{FF2B5EF4-FFF2-40B4-BE49-F238E27FC236}">
                <a16:creationId xmlns="" xmlns:a16="http://schemas.microsoft.com/office/drawing/2014/main" id="{37FEFE7A-7DEB-4C9F-A925-295F3251D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2849"/>
          <a:stretch/>
        </p:blipFill>
        <p:spPr>
          <a:xfrm flipH="1">
            <a:off x="8153585" y="4694447"/>
            <a:ext cx="885952" cy="210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5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33" grpId="0" animBg="1"/>
      <p:bldP spid="46" grpId="0" animBg="1"/>
      <p:bldP spid="51" grpId="0" animBg="1"/>
      <p:bldP spid="106" grpId="0"/>
      <p:bldP spid="6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98F1A8B3-1DF2-4F8D-B9C1-900B77EF65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04" t="36839" r="7865" b="22255"/>
          <a:stretch/>
        </p:blipFill>
        <p:spPr>
          <a:xfrm>
            <a:off x="230819" y="908332"/>
            <a:ext cx="8646851" cy="252066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92571DDE-7484-4D17-A0EB-378D5EC06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32" y="132567"/>
            <a:ext cx="2106083" cy="66507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2799E72C-4C12-43DD-B6C2-0968385BA702}"/>
              </a:ext>
            </a:extLst>
          </p:cNvPr>
          <p:cNvSpPr/>
          <p:nvPr/>
        </p:nvSpPr>
        <p:spPr>
          <a:xfrm>
            <a:off x="150507" y="3428999"/>
            <a:ext cx="8807474" cy="3116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="" xmlns:a16="http://schemas.microsoft.com/office/drawing/2014/main" id="{AAEB536B-B474-4BD2-B7B5-8ABF1312C306}"/>
                  </a:ext>
                </a:extLst>
              </p:cNvPr>
              <p:cNvSpPr txBox="1"/>
              <p:nvPr/>
            </p:nvSpPr>
            <p:spPr>
              <a:xfrm>
                <a:off x="2334827" y="2823099"/>
                <a:ext cx="12754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sz="2000" dirty="0">
                    <a:solidFill>
                      <a:srgbClr val="00B050"/>
                    </a:solidFill>
                  </a:rPr>
                  <a:t>I) </a:t>
                </a:r>
                <a14:m>
                  <m:oMath xmlns:m="http://schemas.openxmlformats.org/officeDocument/2006/math">
                    <m:r>
                      <a:rPr lang="es-CL" sz="200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3,555…</m:t>
                    </m:r>
                  </m:oMath>
                </a14:m>
                <a:endParaRPr lang="es-CL" sz="2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AEB536B-B474-4BD2-B7B5-8ABF1312C3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4827" y="2823099"/>
                <a:ext cx="1275425" cy="400110"/>
              </a:xfrm>
              <a:prstGeom prst="rect">
                <a:avLst/>
              </a:prstGeom>
              <a:blipFill rotWithShape="0">
                <a:blip r:embed="rId5"/>
                <a:stretch>
                  <a:fillRect l="-4785" t="-7576" b="-25758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="" xmlns:a16="http://schemas.microsoft.com/office/drawing/2014/main" id="{DCBBB1AC-86EF-49B6-8722-D4C1B5523B17}"/>
                  </a:ext>
                </a:extLst>
              </p:cNvPr>
              <p:cNvSpPr txBox="1"/>
              <p:nvPr/>
            </p:nvSpPr>
            <p:spPr>
              <a:xfrm>
                <a:off x="3436387" y="2828834"/>
                <a:ext cx="6821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000" i="0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≈3,6</m:t>
                      </m:r>
                    </m:oMath>
                  </m:oMathPara>
                </a14:m>
                <a:endParaRPr lang="es-CL" sz="2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CBBB1AC-86EF-49B6-8722-D4C1B5523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387" y="2828834"/>
                <a:ext cx="682101" cy="400110"/>
              </a:xfrm>
              <a:prstGeom prst="rect">
                <a:avLst/>
              </a:prstGeom>
              <a:blipFill rotWithShape="0">
                <a:blip r:embed="rId6"/>
                <a:stretch>
                  <a:fillRect r="-12500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="" xmlns:a16="http://schemas.microsoft.com/office/drawing/2014/main" id="{C30CDB2C-6692-4224-BBFB-8E05737F005B}"/>
                  </a:ext>
                </a:extLst>
              </p:cNvPr>
              <p:cNvSpPr txBox="1"/>
              <p:nvPr/>
            </p:nvSpPr>
            <p:spPr>
              <a:xfrm>
                <a:off x="2334827" y="3344831"/>
                <a:ext cx="14708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sz="2000" dirty="0">
                    <a:solidFill>
                      <a:srgbClr val="00B050"/>
                    </a:solidFill>
                  </a:rPr>
                  <a:t>II) </a:t>
                </a:r>
                <a14:m>
                  <m:oMath xmlns:m="http://schemas.openxmlformats.org/officeDocument/2006/math">
                    <m:r>
                      <a:rPr lang="es-CL" sz="2000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s-CL" sz="200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s-CL" sz="20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s-CL" sz="200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s-CL" sz="20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s-CL" sz="200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5…</m:t>
                    </m:r>
                  </m:oMath>
                </a14:m>
                <a:endParaRPr lang="es-CL" sz="2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30CDB2C-6692-4224-BBFB-8E05737F0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4827" y="3344831"/>
                <a:ext cx="1470879" cy="400110"/>
              </a:xfrm>
              <a:prstGeom prst="rect">
                <a:avLst/>
              </a:prstGeom>
              <a:blipFill rotWithShape="0">
                <a:blip r:embed="rId7"/>
                <a:stretch>
                  <a:fillRect l="-4149" t="-9231" b="-27692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="" xmlns:a16="http://schemas.microsoft.com/office/drawing/2014/main" id="{0EE5A806-4DA4-4C5C-8F12-B7A7971EA863}"/>
                  </a:ext>
                </a:extLst>
              </p:cNvPr>
              <p:cNvSpPr txBox="1"/>
              <p:nvPr/>
            </p:nvSpPr>
            <p:spPr>
              <a:xfrm>
                <a:off x="3671427" y="3339630"/>
                <a:ext cx="9005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000" i="0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s-CL" sz="2000" b="0" i="0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s-CL" sz="2000" i="0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CL" sz="2000" b="0" i="0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s-CL" sz="2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EE5A806-4DA4-4C5C-8F12-B7A7971EA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427" y="3339630"/>
                <a:ext cx="900573" cy="400110"/>
              </a:xfrm>
              <a:prstGeom prst="rect">
                <a:avLst/>
              </a:prstGeom>
              <a:blipFill rotWithShape="0">
                <a:blip r:embed="rId8"/>
                <a:stretch>
                  <a:fillRect r="-1351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="" xmlns:a16="http://schemas.microsoft.com/office/drawing/2014/main" id="{6DEBB715-9AE3-43DA-A873-71E649E7EA73}"/>
                  </a:ext>
                </a:extLst>
              </p:cNvPr>
              <p:cNvSpPr txBox="1"/>
              <p:nvPr/>
            </p:nvSpPr>
            <p:spPr>
              <a:xfrm>
                <a:off x="2334827" y="3860828"/>
                <a:ext cx="17052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sz="2000" dirty="0">
                    <a:solidFill>
                      <a:srgbClr val="00B050"/>
                    </a:solidFill>
                  </a:rPr>
                  <a:t>III) </a:t>
                </a:r>
                <a14:m>
                  <m:oMath xmlns:m="http://schemas.openxmlformats.org/officeDocument/2006/math">
                    <m:r>
                      <a:rPr lang="es-CL" sz="20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12</m:t>
                    </m:r>
                    <m:r>
                      <a:rPr lang="es-CL" sz="200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s-CL" sz="20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8777</m:t>
                    </m:r>
                    <m:r>
                      <a:rPr lang="es-CL" sz="200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s-CL" sz="2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DEBB715-9AE3-43DA-A873-71E649E7E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4827" y="3860828"/>
                <a:ext cx="1705293" cy="400110"/>
              </a:xfrm>
              <a:prstGeom prst="rect">
                <a:avLst/>
              </a:prstGeom>
              <a:blipFill rotWithShape="0">
                <a:blip r:embed="rId9"/>
                <a:stretch>
                  <a:fillRect l="-3571" t="-7576" b="-25758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="" xmlns:a16="http://schemas.microsoft.com/office/drawing/2014/main" id="{8D7CB8FA-7E15-4240-9EA0-8894A92CC529}"/>
                  </a:ext>
                </a:extLst>
              </p:cNvPr>
              <p:cNvSpPr txBox="1"/>
              <p:nvPr/>
            </p:nvSpPr>
            <p:spPr>
              <a:xfrm>
                <a:off x="3846973" y="3847445"/>
                <a:ext cx="10614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000" i="0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s-CL" sz="2000" b="0" i="0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12,878</m:t>
                      </m:r>
                    </m:oMath>
                  </m:oMathPara>
                </a14:m>
                <a:endParaRPr lang="es-CL" sz="2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D7CB8FA-7E15-4240-9EA0-8894A92CC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973" y="3847445"/>
                <a:ext cx="1061406" cy="400110"/>
              </a:xfrm>
              <a:prstGeom prst="rect">
                <a:avLst/>
              </a:prstGeom>
              <a:blipFill rotWithShape="0">
                <a:blip r:embed="rId10"/>
                <a:stretch>
                  <a:fillRect r="-13218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120DAF66-3CD6-4131-A9E2-DD89092B818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5425"/>
          <a:stretch/>
        </p:blipFill>
        <p:spPr>
          <a:xfrm>
            <a:off x="591815" y="1499210"/>
            <a:ext cx="184334" cy="206768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="" xmlns:a16="http://schemas.microsoft.com/office/drawing/2014/main" id="{535977ED-E351-46FD-810E-861304C7387A}"/>
              </a:ext>
            </a:extLst>
          </p:cNvPr>
          <p:cNvCxnSpPr>
            <a:cxnSpLocks/>
          </p:cNvCxnSpPr>
          <p:nvPr/>
        </p:nvCxnSpPr>
        <p:spPr>
          <a:xfrm>
            <a:off x="2951471" y="2823099"/>
            <a:ext cx="0" cy="40011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="" xmlns:a16="http://schemas.microsoft.com/office/drawing/2014/main" id="{F8171CD3-D026-490E-A1F5-0CED7B44E860}"/>
              </a:ext>
            </a:extLst>
          </p:cNvPr>
          <p:cNvCxnSpPr>
            <a:cxnSpLocks/>
          </p:cNvCxnSpPr>
          <p:nvPr/>
        </p:nvCxnSpPr>
        <p:spPr>
          <a:xfrm>
            <a:off x="3165046" y="3339630"/>
            <a:ext cx="0" cy="40011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="" xmlns:a16="http://schemas.microsoft.com/office/drawing/2014/main" id="{5C8BA4EA-BC09-4A91-B6ED-A41BD8663E8B}"/>
              </a:ext>
            </a:extLst>
          </p:cNvPr>
          <p:cNvCxnSpPr>
            <a:cxnSpLocks/>
          </p:cNvCxnSpPr>
          <p:nvPr/>
        </p:nvCxnSpPr>
        <p:spPr>
          <a:xfrm>
            <a:off x="3501408" y="3847445"/>
            <a:ext cx="0" cy="40011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="" xmlns:a16="http://schemas.microsoft.com/office/drawing/2014/main" id="{1E7A49A7-BE92-458C-84D5-255390620538}"/>
              </a:ext>
            </a:extLst>
          </p:cNvPr>
          <p:cNvCxnSpPr>
            <a:cxnSpLocks/>
          </p:cNvCxnSpPr>
          <p:nvPr/>
        </p:nvCxnSpPr>
        <p:spPr>
          <a:xfrm flipH="1">
            <a:off x="2972540" y="3135720"/>
            <a:ext cx="120616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n 27">
            <a:extLst>
              <a:ext uri="{FF2B5EF4-FFF2-40B4-BE49-F238E27FC236}">
                <a16:creationId xmlns="" xmlns:a16="http://schemas.microsoft.com/office/drawing/2014/main" id="{8FE9EEDB-2202-4E26-9D23-2A47FFC19BE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5425"/>
          <a:stretch/>
        </p:blipFill>
        <p:spPr>
          <a:xfrm>
            <a:off x="591815" y="1790146"/>
            <a:ext cx="184334" cy="20676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="" xmlns:a16="http://schemas.microsoft.com/office/drawing/2014/main" id="{4A94E7E3-0547-438D-906F-FA7E2553B03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5425"/>
          <a:stretch/>
        </p:blipFill>
        <p:spPr>
          <a:xfrm>
            <a:off x="591815" y="2081082"/>
            <a:ext cx="184334" cy="206768"/>
          </a:xfrm>
          <a:prstGeom prst="rect">
            <a:avLst/>
          </a:prstGeom>
        </p:spPr>
      </p:pic>
      <p:pic>
        <p:nvPicPr>
          <p:cNvPr id="30" name="Imagen 8">
            <a:extLst>
              <a:ext uri="{FF2B5EF4-FFF2-40B4-BE49-F238E27FC236}">
                <a16:creationId xmlns="" xmlns:a16="http://schemas.microsoft.com/office/drawing/2014/main" id="{FC5C9A26-79AD-42DC-9E79-6E621CBC086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636"/>
          <a:stretch/>
        </p:blipFill>
        <p:spPr>
          <a:xfrm>
            <a:off x="7582924" y="3223209"/>
            <a:ext cx="1204308" cy="3387966"/>
          </a:xfrm>
          <a:prstGeom prst="rect">
            <a:avLst/>
          </a:prstGeom>
        </p:spPr>
      </p:pic>
      <p:pic>
        <p:nvPicPr>
          <p:cNvPr id="32" name="16 Imagen">
            <a:extLst>
              <a:ext uri="{FF2B5EF4-FFF2-40B4-BE49-F238E27FC236}">
                <a16:creationId xmlns="" xmlns:a16="http://schemas.microsoft.com/office/drawing/2014/main" id="{D2463690-23D4-4076-B128-681A0EEE8D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3060" y="4734296"/>
            <a:ext cx="2138935" cy="1693324"/>
          </a:xfrm>
          <a:prstGeom prst="rect">
            <a:avLst/>
          </a:prstGeom>
        </p:spPr>
      </p:pic>
      <p:sp>
        <p:nvSpPr>
          <p:cNvPr id="33" name="CuadroTexto 7">
            <a:extLst>
              <a:ext uri="{FF2B5EF4-FFF2-40B4-BE49-F238E27FC236}">
                <a16:creationId xmlns="" xmlns:a16="http://schemas.microsoft.com/office/drawing/2014/main" id="{A43BFB81-10F7-4F0D-A34A-429C8EB46039}"/>
              </a:ext>
            </a:extLst>
          </p:cNvPr>
          <p:cNvSpPr txBox="1"/>
          <p:nvPr/>
        </p:nvSpPr>
        <p:spPr>
          <a:xfrm>
            <a:off x="846946" y="4878792"/>
            <a:ext cx="16247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>
                <a:latin typeface="Arial" panose="020B0604020202020204" pitchFamily="34" charset="0"/>
                <a:cs typeface="Arial" panose="020B0604020202020204" pitchFamily="34" charset="0"/>
              </a:rPr>
              <a:t>Alternativa correcta </a:t>
            </a:r>
          </a:p>
          <a:p>
            <a:pPr algn="ctr"/>
            <a:r>
              <a:rPr lang="es-CL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  <a:p>
            <a:pPr algn="ctr"/>
            <a:r>
              <a:rPr lang="es-CL" sz="1600" b="1" dirty="0">
                <a:latin typeface="Arial" panose="020B0604020202020204" pitchFamily="34" charset="0"/>
                <a:cs typeface="Arial" panose="020B0604020202020204" pitchFamily="34" charset="0"/>
              </a:rPr>
              <a:t>(Aplicar)</a:t>
            </a:r>
          </a:p>
        </p:txBody>
      </p:sp>
    </p:spTree>
    <p:extLst>
      <p:ext uri="{BB962C8B-B14F-4D97-AF65-F5344CB8AC3E}">
        <p14:creationId xmlns:p14="http://schemas.microsoft.com/office/powerpoint/2010/main" val="410838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1" grpId="0"/>
      <p:bldP spid="12" grpId="0"/>
      <p:bldP spid="13" grpId="0"/>
      <p:bldP spid="14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2FFBE4A4-8D74-4613-BA15-84523C3520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3" t="25965" r="13301" b="15350"/>
          <a:stretch/>
        </p:blipFill>
        <p:spPr>
          <a:xfrm>
            <a:off x="297401" y="1083074"/>
            <a:ext cx="8549197" cy="382464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7FDA187-0C7D-4CC3-8E2A-5230C3839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32" y="132567"/>
            <a:ext cx="2106083" cy="665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="" xmlns:a16="http://schemas.microsoft.com/office/drawing/2014/main" id="{9A4BC73B-D232-44C8-BDD0-3522A68D4881}"/>
                  </a:ext>
                </a:extLst>
              </p:cNvPr>
              <p:cNvSpPr txBox="1"/>
              <p:nvPr/>
            </p:nvSpPr>
            <p:spPr>
              <a:xfrm>
                <a:off x="1704511" y="3173285"/>
                <a:ext cx="1938736" cy="5762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CL" sz="2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s-CL" sz="2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: </m:t>
                      </m:r>
                      <m:f>
                        <m:fPr>
                          <m:ctrlPr>
                            <a:rPr lang="es-CL" sz="200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CL" sz="20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s-CL" sz="200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s-CL" sz="2000" i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=1,1666…</m:t>
                      </m:r>
                    </m:oMath>
                  </m:oMathPara>
                </a14:m>
                <a:endParaRPr lang="es-CL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A4BC73B-D232-44C8-BDD0-3522A68D4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511" y="3173285"/>
                <a:ext cx="1938736" cy="57624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="" xmlns:a16="http://schemas.microsoft.com/office/drawing/2014/main" id="{60FAE81C-3474-4924-9CB7-20BB72ED3DA2}"/>
                  </a:ext>
                </a:extLst>
              </p:cNvPr>
              <p:cNvSpPr txBox="1"/>
              <p:nvPr/>
            </p:nvSpPr>
            <p:spPr>
              <a:xfrm>
                <a:off x="1704511" y="4028579"/>
                <a:ext cx="1812099" cy="584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CL" sz="2000" b="0" i="0" dirty="0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s-CL" sz="2000" b="0" i="0" dirty="0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</a:rPr>
                        <m:t> : </m:t>
                      </m:r>
                      <m:f>
                        <m:fPr>
                          <m:ctrlPr>
                            <a:rPr lang="es-CL" sz="2000" i="1" dirty="0" smtClean="0">
                              <a:solidFill>
                                <a:srgbClr val="FF66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CL" sz="2000" dirty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s-CL" sz="2000" i="0" dirty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s-CL" sz="2000" i="0" dirty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</a:rPr>
                        <m:t>=1,666…</m:t>
                      </m:r>
                    </m:oMath>
                  </m:oMathPara>
                </a14:m>
                <a:endParaRPr lang="es-CL" sz="2000" dirty="0">
                  <a:solidFill>
                    <a:srgbClr val="FF6600"/>
                  </a:solidFill>
                </a:endParaRPr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0FAE81C-3474-4924-9CB7-20BB72ED3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511" y="4028579"/>
                <a:ext cx="1812099" cy="58451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="" xmlns:a16="http://schemas.microsoft.com/office/drawing/2014/main" id="{E3485C77-FD58-4F6A-AD06-35D88E6CE3C1}"/>
                  </a:ext>
                </a:extLst>
              </p:cNvPr>
              <p:cNvSpPr txBox="1"/>
              <p:nvPr/>
            </p:nvSpPr>
            <p:spPr>
              <a:xfrm>
                <a:off x="3666181" y="3351157"/>
                <a:ext cx="65633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000" i="0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≈1,1</m:t>
                      </m:r>
                    </m:oMath>
                  </m:oMathPara>
                </a14:m>
                <a:endParaRPr lang="es-CL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3485C77-FD58-4F6A-AD06-35D88E6CE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181" y="3351157"/>
                <a:ext cx="656334" cy="307777"/>
              </a:xfrm>
              <a:prstGeom prst="rect">
                <a:avLst/>
              </a:prstGeom>
              <a:blipFill rotWithShape="0">
                <a:blip r:embed="rId7"/>
                <a:stretch>
                  <a:fillRect l="-4630" r="-9259" b="-6000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="" xmlns:a16="http://schemas.microsoft.com/office/drawing/2014/main" id="{F373F00C-3889-449B-95A5-07C41A79431C}"/>
                  </a:ext>
                </a:extLst>
              </p:cNvPr>
              <p:cNvSpPr txBox="1"/>
              <p:nvPr/>
            </p:nvSpPr>
            <p:spPr>
              <a:xfrm>
                <a:off x="3516610" y="4191926"/>
                <a:ext cx="65633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000" i="0" dirty="0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</a:rPr>
                        <m:t>≈1,</m:t>
                      </m:r>
                      <m:r>
                        <a:rPr lang="es-CL" sz="2000" b="0" i="0" dirty="0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s-CL" sz="2000" dirty="0">
                  <a:solidFill>
                    <a:srgbClr val="FF6600"/>
                  </a:solidFill>
                </a:endParaRPr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373F00C-3889-449B-95A5-07C41A794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6610" y="4191926"/>
                <a:ext cx="656334" cy="307777"/>
              </a:xfrm>
              <a:prstGeom prst="rect">
                <a:avLst/>
              </a:prstGeom>
              <a:blipFill rotWithShape="0">
                <a:blip r:embed="rId8"/>
                <a:stretch>
                  <a:fillRect l="-4630" r="-8333" b="-6000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ector recto 14">
            <a:extLst>
              <a:ext uri="{FF2B5EF4-FFF2-40B4-BE49-F238E27FC236}">
                <a16:creationId xmlns="" xmlns:a16="http://schemas.microsoft.com/office/drawing/2014/main" id="{45BBB00E-658B-4F86-B0B1-107967D847C0}"/>
              </a:ext>
            </a:extLst>
          </p:cNvPr>
          <p:cNvCxnSpPr/>
          <p:nvPr/>
        </p:nvCxnSpPr>
        <p:spPr>
          <a:xfrm>
            <a:off x="5095783" y="1384917"/>
            <a:ext cx="3666477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="" xmlns:a16="http://schemas.microsoft.com/office/drawing/2014/main" id="{DA95EEC4-C045-4488-9820-A977A0B9FDF0}"/>
              </a:ext>
            </a:extLst>
          </p:cNvPr>
          <p:cNvCxnSpPr>
            <a:cxnSpLocks/>
          </p:cNvCxnSpPr>
          <p:nvPr/>
        </p:nvCxnSpPr>
        <p:spPr>
          <a:xfrm>
            <a:off x="446032" y="1812525"/>
            <a:ext cx="397347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="" xmlns:a16="http://schemas.microsoft.com/office/drawing/2014/main" id="{9521E05D-2535-49DC-BC06-D22BF61ECBFA}"/>
              </a:ext>
            </a:extLst>
          </p:cNvPr>
          <p:cNvCxnSpPr>
            <a:cxnSpLocks/>
          </p:cNvCxnSpPr>
          <p:nvPr/>
        </p:nvCxnSpPr>
        <p:spPr>
          <a:xfrm>
            <a:off x="1191088" y="1812525"/>
            <a:ext cx="3904695" cy="0"/>
          </a:xfrm>
          <a:prstGeom prst="line">
            <a:avLst/>
          </a:prstGeom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="" xmlns:a16="http://schemas.microsoft.com/office/drawing/2014/main" id="{F45566F8-916D-4443-A6C3-120C88B1F603}"/>
                  </a:ext>
                </a:extLst>
              </p:cNvPr>
              <p:cNvSpPr txBox="1"/>
              <p:nvPr/>
            </p:nvSpPr>
            <p:spPr>
              <a:xfrm flipH="1">
                <a:off x="4759002" y="3663290"/>
                <a:ext cx="333756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CL" sz="20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s-CL" sz="2000" b="0" i="0" smtClean="0">
                        <a:latin typeface="Cambria Math" panose="02040503050406030204" pitchFamily="18" charset="0"/>
                      </a:rPr>
                      <m:t> ∅ </m:t>
                    </m:r>
                    <m:r>
                      <m:rPr>
                        <m:sty m:val="p"/>
                      </m:rPr>
                      <a:rPr lang="es-CL" sz="2000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s-CL" sz="2000" b="0" i="0" smtClean="0">
                        <a:latin typeface="Cambria Math" panose="02040503050406030204" pitchFamily="18" charset="0"/>
                      </a:rPr>
                      <m:t>=1,1+1,7=2,8</m:t>
                    </m:r>
                  </m:oMath>
                </a14:m>
                <a:r>
                  <a:rPr lang="es-CL" sz="2000" dirty="0"/>
                  <a:t> </a:t>
                </a: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45566F8-916D-4443-A6C3-120C88B1F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759002" y="3663290"/>
                <a:ext cx="3337564" cy="40011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ángulo 20">
                <a:extLst>
                  <a:ext uri="{FF2B5EF4-FFF2-40B4-BE49-F238E27FC236}">
                    <a16:creationId xmlns="" xmlns:a16="http://schemas.microsoft.com/office/drawing/2014/main" id="{4A118D98-41DF-41B5-8E72-7AA49790FBA2}"/>
                  </a:ext>
                </a:extLst>
              </p:cNvPr>
              <p:cNvSpPr/>
              <p:nvPr/>
            </p:nvSpPr>
            <p:spPr>
              <a:xfrm>
                <a:off x="7372639" y="3482519"/>
                <a:ext cx="1411477" cy="6705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CL" sz="2000">
                              <a:latin typeface="Cambria Math" panose="02040503050406030204" pitchFamily="18" charset="0"/>
                            </a:rPr>
                            <m:t>28</m:t>
                          </m:r>
                        </m:num>
                        <m:den>
                          <m:r>
                            <a:rPr lang="es-CL" sz="200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s-CL" sz="2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CL" sz="200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s-CL" sz="200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s-CL" sz="2000" dirty="0"/>
              </a:p>
            </p:txBody>
          </p:sp>
        </mc:Choice>
        <mc:Fallback xmlns="">
          <p:sp>
            <p:nvSpPr>
              <p:cNvPr id="21" name="Rectángulo 2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A118D98-41DF-41B5-8E72-7AA49790FB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2639" y="3482519"/>
                <a:ext cx="1411477" cy="670568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errar llave 21">
            <a:extLst>
              <a:ext uri="{FF2B5EF4-FFF2-40B4-BE49-F238E27FC236}">
                <a16:creationId xmlns="" xmlns:a16="http://schemas.microsoft.com/office/drawing/2014/main" id="{58759EF3-0837-410E-A185-C95064A7189B}"/>
              </a:ext>
            </a:extLst>
          </p:cNvPr>
          <p:cNvSpPr/>
          <p:nvPr/>
        </p:nvSpPr>
        <p:spPr>
          <a:xfrm>
            <a:off x="4363205" y="3176441"/>
            <a:ext cx="355107" cy="1439813"/>
          </a:xfrm>
          <a:prstGeom prst="rightBrace">
            <a:avLst>
              <a:gd name="adj1" fmla="val 101365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25" name="Conector recto 24">
            <a:extLst>
              <a:ext uri="{FF2B5EF4-FFF2-40B4-BE49-F238E27FC236}">
                <a16:creationId xmlns="" xmlns:a16="http://schemas.microsoft.com/office/drawing/2014/main" id="{68005C83-AA99-4F42-A6D5-3FC42ACAA322}"/>
              </a:ext>
            </a:extLst>
          </p:cNvPr>
          <p:cNvCxnSpPr>
            <a:cxnSpLocks/>
          </p:cNvCxnSpPr>
          <p:nvPr/>
        </p:nvCxnSpPr>
        <p:spPr>
          <a:xfrm>
            <a:off x="2941434" y="3302074"/>
            <a:ext cx="0" cy="40011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="" xmlns:a16="http://schemas.microsoft.com/office/drawing/2014/main" id="{7F9B59E5-71A8-494A-AF99-5EE171EBC153}"/>
              </a:ext>
            </a:extLst>
          </p:cNvPr>
          <p:cNvCxnSpPr>
            <a:cxnSpLocks/>
          </p:cNvCxnSpPr>
          <p:nvPr/>
        </p:nvCxnSpPr>
        <p:spPr>
          <a:xfrm>
            <a:off x="2963395" y="4153087"/>
            <a:ext cx="0" cy="40011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="" xmlns:a16="http://schemas.microsoft.com/office/drawing/2014/main" id="{AA8FB48D-204D-448A-BBA7-896D90860462}"/>
              </a:ext>
            </a:extLst>
          </p:cNvPr>
          <p:cNvCxnSpPr>
            <a:cxnSpLocks/>
          </p:cNvCxnSpPr>
          <p:nvPr/>
        </p:nvCxnSpPr>
        <p:spPr>
          <a:xfrm flipH="1">
            <a:off x="2988185" y="4473096"/>
            <a:ext cx="12061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03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20" grpId="0"/>
      <p:bldP spid="21" grpId="0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AF56F2948E63B4CAE214FA8D3B5B5DD" ma:contentTypeVersion="0" ma:contentTypeDescription="Crear nuevo documento." ma:contentTypeScope="" ma:versionID="7c71eab50b99c9b1115b1b0ecb01bd3c">
  <xsd:schema xmlns:xsd="http://www.w3.org/2001/XMLSchema" xmlns:p="http://schemas.microsoft.com/office/2006/metadata/properties" targetNamespace="http://schemas.microsoft.com/office/2006/metadata/properties" ma:root="true" ma:fieldsID="b004d877ca112f136821ba8115f6472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 ma:readOnly="true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A598EF9D-C3BB-4705-B0D9-310F8A65AF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714DB7D6-6262-4853-B9A8-C2C4277556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553ED7-47AF-4B83-8F51-D0825F1958DF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</TotalTime>
  <Words>563</Words>
  <Application>Microsoft Office PowerPoint</Application>
  <PresentationFormat>Carta (216 x 279 mm)</PresentationFormat>
  <Paragraphs>105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Tema de Office</vt:lpstr>
      <vt:lpstr>Cuarto Medio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HP</cp:lastModifiedBy>
  <cp:revision>193</cp:revision>
  <dcterms:created xsi:type="dcterms:W3CDTF">2019-10-16T14:37:24Z</dcterms:created>
  <dcterms:modified xsi:type="dcterms:W3CDTF">2021-03-25T16:05:20Z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A7D4A87D-F800-443F-9147-3EAB6FD3C9A6</vt:lpwstr>
  </property>
  <property fmtid="{D5CDD505-2E9C-101B-9397-08002B2CF9AE}" pid="3" name="ArticulatePath">
    <vt:lpwstr>Clase 1 - EM33 - Orden y problemas en los números enteros</vt:lpwstr>
  </property>
  <property fmtid="{D5CDD505-2E9C-101B-9397-08002B2CF9AE}" pid="4" name="ContentTypeId">
    <vt:lpwstr>0x010100FAF56F2948E63B4CAE214FA8D3B5B5DD</vt:lpwstr>
  </property>
</Properties>
</file>