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76" d="100"/>
          <a:sy n="76" d="100"/>
        </p:scale>
        <p:origin x="-24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863B-7EE7-4775-8CE3-80349D46CF73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0423-1ED8-405D-B92E-2FE5EC1DDD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862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863B-7EE7-4775-8CE3-80349D46CF73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0423-1ED8-405D-B92E-2FE5EC1DDD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973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863B-7EE7-4775-8CE3-80349D46CF73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0423-1ED8-405D-B92E-2FE5EC1DDD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220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863B-7EE7-4775-8CE3-80349D46CF73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0423-1ED8-405D-B92E-2FE5EC1DDD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091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863B-7EE7-4775-8CE3-80349D46CF73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0423-1ED8-405D-B92E-2FE5EC1DDD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538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863B-7EE7-4775-8CE3-80349D46CF73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0423-1ED8-405D-B92E-2FE5EC1DDD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4049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863B-7EE7-4775-8CE3-80349D46CF73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0423-1ED8-405D-B92E-2FE5EC1DDD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82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863B-7EE7-4775-8CE3-80349D46CF73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0423-1ED8-405D-B92E-2FE5EC1DDD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45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863B-7EE7-4775-8CE3-80349D46CF73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0423-1ED8-405D-B92E-2FE5EC1DDD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277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863B-7EE7-4775-8CE3-80349D46CF73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0423-1ED8-405D-B92E-2FE5EC1DDD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0899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2863B-7EE7-4775-8CE3-80349D46CF73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0423-1ED8-405D-B92E-2FE5EC1DDD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488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2863B-7EE7-4775-8CE3-80349D46CF73}" type="datetimeFigureOut">
              <a:rPr lang="es-CL" smtClean="0"/>
              <a:t>29-03-2021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423-1ED8-405D-B92E-2FE5EC1DDD9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703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 smtClean="0"/>
              <a:t>ARTESArtes</a:t>
            </a:r>
            <a:r>
              <a:rPr lang="es-CL" dirty="0" smtClean="0"/>
              <a:t> visuales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005942"/>
            <a:ext cx="9144000" cy="2177144"/>
          </a:xfrm>
        </p:spPr>
        <p:txBody>
          <a:bodyPr>
            <a:normAutofit/>
          </a:bodyPr>
          <a:lstStyle/>
          <a:p>
            <a:endParaRPr lang="es-CL" dirty="0" smtClean="0">
              <a:latin typeface="Baskerville Old Face" panose="02020602080505020303" pitchFamily="18" charset="0"/>
            </a:endParaRPr>
          </a:p>
          <a:p>
            <a:r>
              <a:rPr lang="es-CL" dirty="0" smtClean="0">
                <a:latin typeface="Comic Sans MS" panose="030F0702030302020204" pitchFamily="66" charset="0"/>
              </a:rPr>
              <a:t>Artes Visuales </a:t>
            </a:r>
          </a:p>
          <a:p>
            <a:r>
              <a:rPr lang="es-CL" dirty="0" smtClean="0">
                <a:latin typeface="Comic Sans MS" panose="030F0702030302020204" pitchFamily="66" charset="0"/>
              </a:rPr>
              <a:t>Segundo  básico A . B</a:t>
            </a:r>
          </a:p>
          <a:p>
            <a:r>
              <a:rPr lang="es-CL" dirty="0" smtClean="0">
                <a:latin typeface="Comic Sans MS" panose="030F0702030302020204" pitchFamily="66" charset="0"/>
              </a:rPr>
              <a:t>COLEGIO MATER DOLOROSA</a:t>
            </a:r>
            <a:endParaRPr lang="es-CL" dirty="0">
              <a:latin typeface="Comic Sans MS" panose="030F0702030302020204" pitchFamily="66" charset="0"/>
            </a:endParaRPr>
          </a:p>
        </p:txBody>
      </p:sp>
      <p:pic>
        <p:nvPicPr>
          <p:cNvPr id="4" name="Picture 2" descr="IMG_20160509_1815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05" y="333829"/>
            <a:ext cx="10879418" cy="367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0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Pintora M. Inés </a:t>
            </a:r>
            <a:r>
              <a:rPr lang="es-CL" dirty="0" err="1" smtClean="0"/>
              <a:t>Corad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CL" dirty="0"/>
          </a:p>
        </p:txBody>
      </p:sp>
      <p:pic>
        <p:nvPicPr>
          <p:cNvPr id="4" name="Picture 10" descr="Pintora M. Inés Carod: PINTORES CHILENOS FAMOS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2670" y="1233715"/>
            <a:ext cx="8556727" cy="533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12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2231"/>
          </a:xfrm>
        </p:spPr>
        <p:txBody>
          <a:bodyPr/>
          <a:lstStyle/>
          <a:p>
            <a:pPr algn="ctr"/>
            <a:r>
              <a:rPr lang="es-CL" b="1" u="sng" dirty="0" smtClean="0">
                <a:solidFill>
                  <a:schemeClr val="accent4">
                    <a:lumMod val="50000"/>
                  </a:schemeClr>
                </a:solidFill>
              </a:rPr>
              <a:t>Actividad</a:t>
            </a:r>
            <a:endParaRPr lang="es-CL" b="1" u="sng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46876"/>
            <a:ext cx="10515600" cy="5030088"/>
          </a:xfrm>
        </p:spPr>
        <p:txBody>
          <a:bodyPr>
            <a:noAutofit/>
          </a:bodyPr>
          <a:lstStyle/>
          <a:p>
            <a:r>
              <a:rPr lang="es-CL" sz="2000" dirty="0" smtClean="0">
                <a:latin typeface="Footlight MT Light" panose="0204060206030A020304" pitchFamily="18" charset="0"/>
              </a:rPr>
              <a:t>1.- </a:t>
            </a:r>
            <a:r>
              <a:rPr lang="es-CL" sz="2000" dirty="0">
                <a:latin typeface="Footlight MT Light" panose="0204060206030A020304" pitchFamily="18" charset="0"/>
              </a:rPr>
              <a:t>M</a:t>
            </a:r>
            <a:r>
              <a:rPr lang="es-CL" sz="2000" dirty="0" smtClean="0">
                <a:latin typeface="Footlight MT Light" panose="0204060206030A020304" pitchFamily="18" charset="0"/>
              </a:rPr>
              <a:t>irar y observa las obras de artes de artistas chilenos.</a:t>
            </a:r>
          </a:p>
          <a:p>
            <a:endParaRPr lang="es-CL" sz="2000" dirty="0" smtClean="0">
              <a:latin typeface="Footlight MT Light" panose="0204060206030A020304" pitchFamily="18" charset="0"/>
            </a:endParaRPr>
          </a:p>
          <a:p>
            <a:r>
              <a:rPr lang="es-CL" sz="2000" dirty="0" smtClean="0">
                <a:latin typeface="Footlight MT Light" panose="0204060206030A020304" pitchFamily="18" charset="0"/>
              </a:rPr>
              <a:t>2.-  Responde: </a:t>
            </a:r>
          </a:p>
          <a:p>
            <a:pPr marL="514350" indent="-514350">
              <a:buAutoNum type="alphaLcParenR"/>
            </a:pPr>
            <a:r>
              <a:rPr lang="es-CL" sz="2000" dirty="0" smtClean="0">
                <a:latin typeface="Footlight MT Light" panose="0204060206030A020304" pitchFamily="18" charset="0"/>
              </a:rPr>
              <a:t>¿ Qué cuadro (s) no es de características naturales? </a:t>
            </a:r>
          </a:p>
          <a:p>
            <a:pPr marL="0" indent="0">
              <a:buNone/>
            </a:pPr>
            <a:r>
              <a:rPr lang="es-CL" sz="2000" dirty="0" smtClean="0">
                <a:latin typeface="Footlight MT Light" panose="0204060206030A020304" pitchFamily="18" charset="0"/>
              </a:rPr>
              <a:t>_______________________________________________________________</a:t>
            </a:r>
          </a:p>
          <a:p>
            <a:pPr marL="0" indent="0">
              <a:buNone/>
            </a:pPr>
            <a:r>
              <a:rPr lang="es-CL" sz="2000" dirty="0" smtClean="0">
                <a:latin typeface="Footlight MT Light" panose="0204060206030A020304" pitchFamily="18" charset="0"/>
              </a:rPr>
              <a:t>_______________________________________________________________</a:t>
            </a:r>
          </a:p>
          <a:p>
            <a:pPr marL="0" indent="0">
              <a:buNone/>
            </a:pPr>
            <a:r>
              <a:rPr lang="es-CL" sz="2000" dirty="0" smtClean="0">
                <a:latin typeface="Footlight MT Light" panose="0204060206030A020304" pitchFamily="18" charset="0"/>
              </a:rPr>
              <a:t>b)        Nombra tres elementos que debe tener un paisaje natural.</a:t>
            </a:r>
          </a:p>
          <a:p>
            <a:pPr marL="0" indent="0">
              <a:buNone/>
            </a:pPr>
            <a:r>
              <a:rPr lang="es-CL" sz="2000" dirty="0" smtClean="0">
                <a:latin typeface="Footlight MT Light" panose="0204060206030A020304" pitchFamily="18" charset="0"/>
              </a:rPr>
              <a:t>        ________________________________________________________________</a:t>
            </a:r>
          </a:p>
          <a:p>
            <a:pPr marL="0" indent="0">
              <a:buNone/>
            </a:pPr>
            <a:r>
              <a:rPr lang="es-CL" sz="2000" dirty="0" smtClean="0">
                <a:latin typeface="Footlight MT Light" panose="0204060206030A020304" pitchFamily="18" charset="0"/>
              </a:rPr>
              <a:t>        ________________________________________________________________</a:t>
            </a:r>
          </a:p>
          <a:p>
            <a:pPr marL="514350" indent="-514350">
              <a:buAutoNum type="alphaLcParenR"/>
            </a:pPr>
            <a:endParaRPr lang="es-CL" sz="2000" dirty="0" smtClean="0">
              <a:latin typeface="Footlight MT Light" panose="0204060206030A020304" pitchFamily="18" charset="0"/>
            </a:endParaRPr>
          </a:p>
          <a:p>
            <a:r>
              <a:rPr lang="es-CL" sz="2000" dirty="0" smtClean="0">
                <a:latin typeface="Footlight MT Light" panose="0204060206030A020304" pitchFamily="18" charset="0"/>
              </a:rPr>
              <a:t>3.- En una </a:t>
            </a:r>
            <a:r>
              <a:rPr lang="es-CL" sz="2000" dirty="0" smtClean="0">
                <a:solidFill>
                  <a:srgbClr val="C00000"/>
                </a:solidFill>
                <a:latin typeface="Footlight MT Light" panose="0204060206030A020304" pitchFamily="18" charset="0"/>
              </a:rPr>
              <a:t>hoja de block </a:t>
            </a:r>
            <a:r>
              <a:rPr lang="es-CL" sz="2000" dirty="0" smtClean="0">
                <a:latin typeface="Footlight MT Light" panose="0204060206030A020304" pitchFamily="18" charset="0"/>
              </a:rPr>
              <a:t>dibuja un paisaje natural. </a:t>
            </a:r>
          </a:p>
          <a:p>
            <a:r>
              <a:rPr lang="es-CL" sz="2000" dirty="0" smtClean="0">
                <a:latin typeface="Footlight MT Light" panose="0204060206030A020304" pitchFamily="18" charset="0"/>
              </a:rPr>
              <a:t>4.- Píntalo respetando los espacios y líneas.</a:t>
            </a:r>
          </a:p>
          <a:p>
            <a:r>
              <a:rPr lang="es-CL" sz="2000" dirty="0" smtClean="0">
                <a:latin typeface="Footlight MT Light" panose="0204060206030A020304" pitchFamily="18" charset="0"/>
              </a:rPr>
              <a:t>5.- Tómale una foto y envíalo a mi correo</a:t>
            </a:r>
          </a:p>
          <a:p>
            <a:r>
              <a:rPr lang="es-CL" sz="2000" dirty="0" smtClean="0">
                <a:solidFill>
                  <a:srgbClr val="002060"/>
                </a:solidFill>
                <a:latin typeface="Footlight MT Light" panose="0204060206030A020304" pitchFamily="18" charset="0"/>
              </a:rPr>
              <a:t>  IMPORTANTE  (trabajo con nota, fecha de entrega lunes 05 de abril)</a:t>
            </a:r>
            <a:endParaRPr lang="es-CL" sz="2000" dirty="0">
              <a:solidFill>
                <a:srgbClr val="002060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3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1400" y="33609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CL" sz="6000" b="1" u="sng" dirty="0">
                <a:solidFill>
                  <a:schemeClr val="accent4">
                    <a:lumMod val="50000"/>
                  </a:schemeClr>
                </a:solidFill>
                <a:latin typeface="Footlight MT Light" panose="0204060206030A020304" pitchFamily="18" charset="0"/>
              </a:rPr>
              <a:t>Los colores del </a:t>
            </a:r>
            <a:r>
              <a:rPr lang="es-CL" sz="6000" b="1" u="sng" dirty="0" smtClean="0">
                <a:solidFill>
                  <a:schemeClr val="accent4">
                    <a:lumMod val="50000"/>
                  </a:schemeClr>
                </a:solidFill>
                <a:latin typeface="Footlight MT Light" panose="0204060206030A020304" pitchFamily="18" charset="0"/>
              </a:rPr>
              <a:t>paisaje</a:t>
            </a:r>
            <a:r>
              <a:rPr lang="es-CL" sz="6000" dirty="0">
                <a:solidFill>
                  <a:schemeClr val="accent4">
                    <a:lumMod val="50000"/>
                  </a:schemeClr>
                </a:solidFill>
                <a:latin typeface="Footlight MT Light" panose="0204060206030A020304" pitchFamily="18" charset="0"/>
              </a:rPr>
              <a:t/>
            </a:r>
            <a:br>
              <a:rPr lang="es-CL" sz="6000" dirty="0">
                <a:solidFill>
                  <a:schemeClr val="accent4">
                    <a:lumMod val="50000"/>
                  </a:schemeClr>
                </a:solidFill>
                <a:latin typeface="Footlight MT Light" panose="0204060206030A020304" pitchFamily="18" charset="0"/>
              </a:rPr>
            </a:br>
            <a:endParaRPr lang="es-CL" dirty="0">
              <a:latin typeface="Footlight MT Light" panose="0204060206030A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CL" sz="4000" dirty="0">
                <a:solidFill>
                  <a:prstClr val="black"/>
                </a:solidFill>
                <a:latin typeface="Footlight MT Light" panose="0204060206030A020304" pitchFamily="18" charset="0"/>
                <a:ea typeface="+mj-ea"/>
                <a:cs typeface="+mj-cs"/>
              </a:rPr>
              <a:t>Objetivo </a:t>
            </a:r>
            <a:r>
              <a:rPr lang="es-CL" sz="4000" dirty="0" smtClean="0">
                <a:solidFill>
                  <a:prstClr val="black"/>
                </a:solidFill>
                <a:latin typeface="Footlight MT Light" panose="0204060206030A020304" pitchFamily="18" charset="0"/>
                <a:ea typeface="+mj-ea"/>
                <a:cs typeface="+mj-cs"/>
              </a:rPr>
              <a:t>de aprendizaje: </a:t>
            </a:r>
          </a:p>
          <a:p>
            <a:pPr marL="0" indent="0">
              <a:buNone/>
            </a:pPr>
            <a:r>
              <a:rPr lang="es-CL" dirty="0" smtClean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Aplicar </a:t>
            </a:r>
            <a:r>
              <a:rPr lang="es-CL" dirty="0" smtClean="0">
                <a:solidFill>
                  <a:srgbClr val="FF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elementos del lenguaje visual </a:t>
            </a:r>
            <a:r>
              <a:rPr lang="es-CL" dirty="0" smtClean="0">
                <a:solidFill>
                  <a:srgbClr val="000000"/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 sus trabajos de arte, con diversos propósitos expresivos y creativos: </a:t>
            </a:r>
          </a:p>
          <a:p>
            <a:endParaRPr lang="es-CL" dirty="0" smtClean="0">
              <a:solidFill>
                <a:srgbClr val="000000"/>
              </a:solidFill>
              <a:latin typeface="Bookman Old Style" panose="020506040505050202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es-CL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Conocer  un paisaje natural y sus elementos.</a:t>
            </a:r>
          </a:p>
          <a:p>
            <a:pPr>
              <a:buFont typeface="Wingdings" panose="05000000000000000000" pitchFamily="2" charset="2"/>
              <a:buChar char="v"/>
            </a:pPr>
            <a:endParaRPr lang="es-CL" dirty="0" smtClean="0">
              <a:solidFill>
                <a:srgbClr val="00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dirty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 I</a:t>
            </a:r>
            <a:r>
              <a:rPr lang="es-CL" dirty="0" smtClean="0">
                <a:solidFill>
                  <a:srgbClr val="00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dentificar objetos de la vida cotidiana para determinar </a:t>
            </a:r>
            <a:r>
              <a:rPr lang="es-CL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líneas: rectas, curvas y quebradas.</a:t>
            </a:r>
          </a:p>
          <a:p>
            <a:pPr>
              <a:buFont typeface="Wingdings" panose="05000000000000000000" pitchFamily="2" charset="2"/>
              <a:buChar char="v"/>
            </a:pPr>
            <a:endParaRPr lang="es-CL" dirty="0" smtClean="0">
              <a:solidFill>
                <a:srgbClr val="FF0000"/>
              </a:solidFill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dirty="0" smtClean="0">
                <a:solidFill>
                  <a:srgbClr val="FF0000"/>
                </a:solidFill>
                <a:latin typeface="Bookman Old Style" panose="02050604050505020204" pitchFamily="18" charset="0"/>
                <a:cs typeface="Arial" panose="020B0604020202020204" pitchFamily="34" charset="0"/>
              </a:rPr>
              <a:t>(Lo que está escrito en rojo son elementos del lenguaje visual).</a:t>
            </a:r>
            <a:endParaRPr lang="es-CL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30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4132"/>
          </a:xfrm>
        </p:spPr>
        <p:txBody>
          <a:bodyPr>
            <a:normAutofit fontScale="90000"/>
          </a:bodyPr>
          <a:lstStyle/>
          <a:p>
            <a:r>
              <a:rPr lang="es-CL" b="1" u="sng" dirty="0" smtClean="0">
                <a:solidFill>
                  <a:schemeClr val="accent4">
                    <a:lumMod val="50000"/>
                  </a:schemeClr>
                </a:solidFill>
                <a:latin typeface="Calligraphy Hand Made" panose="02000500000000000000" pitchFamily="2" charset="0"/>
              </a:rPr>
              <a:t>Introducción</a:t>
            </a:r>
            <a:endParaRPr lang="es-CL" b="1" u="sng" dirty="0">
              <a:solidFill>
                <a:schemeClr val="accent4">
                  <a:lumMod val="50000"/>
                </a:schemeClr>
              </a:solidFill>
              <a:latin typeface="Calligraphy Hand Made" panose="02000500000000000000" pitchFamily="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Autofit/>
          </a:bodyPr>
          <a:lstStyle/>
          <a:p>
            <a:pPr algn="just"/>
            <a:r>
              <a:rPr lang="es-CL" dirty="0" smtClean="0">
                <a:latin typeface="Calligraphy Hand Made" panose="02000500000000000000" pitchFamily="2" charset="0"/>
              </a:rPr>
              <a:t>Al desarrollar la siguiente guía, aprenderás que la naturaleza ha sido motivo de inspiración de numerosos artistas. Una de las primeras expresiones de la naturaleza en el arte, fue a través de la pintura de paisajes, un género y disciplina artística importante en la historia del arte. Es un tipo de arte plano que tiene lugar en cuadros y se caracteriza por ser pintado en oleo, acrílico y otros tipos de pintura. Al finalizar las actividades, habrás podido comprender y demostrar por ti mismo(a), las características de la pintura de paisajes, su importancia en la historia del arte y su forma de expresar a través de tu propia experiencia.</a:t>
            </a:r>
            <a:endParaRPr lang="es-CL" dirty="0">
              <a:latin typeface="Calligraphy Hand Made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1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200" b="1" dirty="0">
                <a:solidFill>
                  <a:schemeClr val="accent4">
                    <a:lumMod val="50000"/>
                  </a:schemeClr>
                </a:solidFill>
                <a:latin typeface="Calligraphy Hand Made" panose="02000500000000000000" pitchFamily="2" charset="0"/>
                <a:ea typeface="+mn-ea"/>
                <a:cs typeface="+mn-cs"/>
              </a:rPr>
              <a:t>Historia del Arte y Naturalez</a:t>
            </a:r>
            <a:r>
              <a:rPr lang="es-CL" sz="3200" b="1" dirty="0">
                <a:solidFill>
                  <a:schemeClr val="accent4">
                    <a:lumMod val="50000"/>
                  </a:schemeClr>
                </a:solidFill>
                <a:latin typeface="Baskerville Old Face" panose="02020602080505020303" pitchFamily="18" charset="0"/>
                <a:ea typeface="+mn-ea"/>
                <a:cs typeface="+mn-cs"/>
              </a:rPr>
              <a:t>a</a:t>
            </a:r>
            <a:endParaRPr lang="es-CL" sz="3200" b="1" dirty="0">
              <a:solidFill>
                <a:schemeClr val="accent4">
                  <a:lumMod val="50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838200" y="2274838"/>
            <a:ext cx="10515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 smtClean="0">
                <a:latin typeface="Calligraphy Hand Made" panose="02000500000000000000" pitchFamily="2" charset="0"/>
              </a:rPr>
              <a:t>En el arte de la  pintura, la naturaleza es expresada por medio de paisajes </a:t>
            </a:r>
            <a:r>
              <a:rPr lang="es-CL" sz="2800" dirty="0">
                <a:latin typeface="Calligraphy Hand Made" panose="02000500000000000000" pitchFamily="2" charset="0"/>
              </a:rPr>
              <a:t> </a:t>
            </a:r>
            <a:r>
              <a:rPr lang="es-CL" sz="2800" dirty="0" smtClean="0">
                <a:latin typeface="Calligraphy Hand Made" panose="02000500000000000000" pitchFamily="2" charset="0"/>
              </a:rPr>
              <a:t>donde está inserta  la presencia de flora (aéreas verdes) y fauna (animales).  Numerosos artistas, tanto chilenos como extranjeros, se han sentido inspirados por la naturaleza expresando paisajes con esas características a través del color y técnicas de pintura. Por lo que este tipo de arte pasó a ser reconocido como paisaje de naturaleza en la historia del arte. </a:t>
            </a:r>
            <a:endParaRPr lang="es-CL" sz="2800" dirty="0">
              <a:latin typeface="Calligraphy Hand Made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0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8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 </a:t>
            </a:r>
            <a:r>
              <a:rPr lang="es-CL" sz="3600" b="1" u="sng" dirty="0" smtClean="0">
                <a:solidFill>
                  <a:schemeClr val="accent4">
                    <a:lumMod val="50000"/>
                  </a:schemeClr>
                </a:solidFill>
                <a:latin typeface="Calligraphy Hand Made" panose="02000500000000000000" pitchFamily="2" charset="0"/>
                <a:ea typeface="+mn-ea"/>
                <a:cs typeface="+mn-cs"/>
              </a:rPr>
              <a:t>Aprendo</a:t>
            </a:r>
            <a:endParaRPr lang="es-CL" sz="3600" b="1" u="sng" dirty="0">
              <a:solidFill>
                <a:schemeClr val="accent4">
                  <a:lumMod val="50000"/>
                </a:schemeClr>
              </a:solidFill>
              <a:latin typeface="Calligraphy Hand Made" panose="02000500000000000000" pitchFamily="2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5912" y="1348353"/>
            <a:ext cx="10547888" cy="52229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CL" sz="3600" dirty="0" smtClean="0">
                <a:latin typeface="Calligraphy Hand Made" panose="02000500000000000000" pitchFamily="2" charset="0"/>
              </a:rPr>
              <a:t> La mejor forma de reconocer e identificar una pintura con presencia de naturaleza, es </a:t>
            </a:r>
            <a:r>
              <a:rPr lang="es-CL" sz="3600" dirty="0" smtClean="0">
                <a:solidFill>
                  <a:srgbClr val="FF0000"/>
                </a:solidFill>
                <a:latin typeface="Calligraphy Hand Made" panose="02000500000000000000" pitchFamily="2" charset="0"/>
              </a:rPr>
              <a:t>mirando y observando </a:t>
            </a:r>
            <a:r>
              <a:rPr lang="es-CL" sz="3600" dirty="0" smtClean="0">
                <a:latin typeface="Calligraphy Hand Made" panose="02000500000000000000" pitchFamily="2" charset="0"/>
              </a:rPr>
              <a:t>en detalle cada uno de los elementos que integran una obra de arte. A continuación, mira y observa detenidamente las siguientes obras de arte. </a:t>
            </a:r>
          </a:p>
          <a:p>
            <a:pPr>
              <a:buFont typeface="Wingdings" panose="05000000000000000000" pitchFamily="2" charset="2"/>
              <a:buChar char="v"/>
            </a:pPr>
            <a:endParaRPr lang="es-CL" sz="3600" dirty="0" smtClean="0">
              <a:latin typeface="Calligraphy Hand Made" panose="02000500000000000000" pitchFamily="2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s-CL" sz="3600" dirty="0" smtClean="0">
                <a:solidFill>
                  <a:schemeClr val="accent4">
                    <a:lumMod val="50000"/>
                  </a:schemeClr>
                </a:solidFill>
                <a:latin typeface="Calligraphy Hand Made" panose="02000500000000000000" pitchFamily="2" charset="0"/>
              </a:rPr>
              <a:t>Comenta</a:t>
            </a:r>
            <a:r>
              <a:rPr lang="es-CL" sz="3600" dirty="0" smtClean="0">
                <a:latin typeface="Calligraphy Hand Made" panose="02000500000000000000" pitchFamily="2" charset="0"/>
              </a:rPr>
              <a:t> </a:t>
            </a:r>
          </a:p>
          <a:p>
            <a:pPr marL="514350" indent="-514350">
              <a:buAutoNum type="alphaLcParenR"/>
            </a:pPr>
            <a:r>
              <a:rPr lang="es-CL" sz="3600" dirty="0" smtClean="0">
                <a:latin typeface="Calligraphy Hand Made" panose="02000500000000000000" pitchFamily="2" charset="0"/>
              </a:rPr>
              <a:t>¿Qué observas en las siguientes obras?</a:t>
            </a:r>
          </a:p>
          <a:p>
            <a:pPr marL="514350" indent="-514350">
              <a:buAutoNum type="alphaLcParenR"/>
            </a:pPr>
            <a:r>
              <a:rPr lang="es-CL" sz="3600" dirty="0" smtClean="0">
                <a:latin typeface="Calligraphy Hand Made" panose="02000500000000000000" pitchFamily="2" charset="0"/>
              </a:rPr>
              <a:t>¿Cuáles son las características con expresión de la naturaleza?</a:t>
            </a:r>
            <a:endParaRPr lang="es-CL" sz="3600" dirty="0">
              <a:latin typeface="Calligraphy Hand Made" panose="02000500000000000000" pitchFamily="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239146" y="3812583"/>
            <a:ext cx="616832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CL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ligraphy Hand Made" panose="02000500000000000000" pitchFamily="2" charset="0"/>
              </a:rPr>
              <a:t>Recuerda que mirar es ver y </a:t>
            </a:r>
          </a:p>
          <a:p>
            <a:pPr algn="ctr"/>
            <a:r>
              <a:rPr lang="es-CL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lligraphy Hand Made" panose="02000500000000000000" pitchFamily="2" charset="0"/>
              </a:rPr>
              <a:t>observar es mirar en detalle.</a:t>
            </a:r>
            <a:endParaRPr lang="es-CL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7663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       Cuestiones campestres de Pedro Lira</a:t>
            </a:r>
            <a:endParaRPr lang="es-CL" dirty="0"/>
          </a:p>
        </p:txBody>
      </p:sp>
      <p:sp>
        <p:nvSpPr>
          <p:cNvPr id="4" name="AutoShape 2" descr="Motivo Campestre” Pedro Lira. Óleo sobre tela (65x34,5). Una de las figuras  más importantes en la pint… | Imagenes de pinturas, Pinturas de paisajes,  Paisaje rur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058" name="Picture 10" descr="https://lh3.googleusercontent.com/YJUKscsKbl6uAiarqdKgMoCSmDhk2wXOucM3UIbHrVc3NsUJdSuwa4pUZRf0uFGl2yUEfJM=s15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288" y="1296678"/>
            <a:ext cx="8586061" cy="511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46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https://www.curriculumnacional.cl/614/articles-20974_imagen_portada.thumb_iList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013" y="768081"/>
            <a:ext cx="9025358" cy="58561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1771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175" y="312736"/>
            <a:ext cx="10515600" cy="1325563"/>
          </a:xfrm>
        </p:spPr>
        <p:txBody>
          <a:bodyPr>
            <a:normAutofit/>
          </a:bodyPr>
          <a:lstStyle/>
          <a:p>
            <a:r>
              <a:rPr lang="es-CL" sz="1600" dirty="0" smtClean="0"/>
              <a:t>Horizontes del pintor Francisco Antonio Cano                                     Araucarias del pintor Onofre </a:t>
            </a:r>
            <a:r>
              <a:rPr lang="es-CL" sz="1600" dirty="0" err="1" smtClean="0"/>
              <a:t>Jarpa</a:t>
            </a:r>
            <a:endParaRPr lang="es-CL" sz="1600" dirty="0"/>
          </a:p>
        </p:txBody>
      </p:sp>
      <p:sp>
        <p:nvSpPr>
          <p:cNvPr id="4" name="AutoShape 2" descr="El Museo recibió el Testamento espiritual de Francisco Antonio Cano » Museo  de Antioqu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078" name="Picture 6" descr="Horizontes, Francisco Antonio Can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233715"/>
            <a:ext cx="4964791" cy="562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Onofre Jarpa Labra - Artistas Visuales Chilenos, AVCh, MNB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10" descr="Onofre Jarpa Labra - Artistas Visuales Chilenos, AVCh, MNB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AutoShape 12" descr="Onofre Jarpa Labra - Artistas Visuales Chilenos, AVCh, MNB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AutoShape 14" descr="Araucarias” Onofre Jarpa. Óleo sobre tela (212x140,5). Su extensa vida le  permitió trabajar con una gran cantidad … | Paisajes chilenos, Paisajes al  oleo, Paisaj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088" name="Picture 16" descr="Onofre Jarpa / “Araucarias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627" y="1233715"/>
            <a:ext cx="5268687" cy="525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03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1800" dirty="0" smtClean="0"/>
              <a:t>Pintura de Valparaíso                                                                                     </a:t>
            </a:r>
            <a:r>
              <a:rPr lang="es-CL" sz="1600" dirty="0" smtClean="0"/>
              <a:t>Pintora M. Inés </a:t>
            </a:r>
            <a:r>
              <a:rPr lang="es-CL" sz="1600" dirty="0" err="1" smtClean="0"/>
              <a:t>Corad</a:t>
            </a:r>
            <a:endParaRPr lang="es-CL" sz="1600" dirty="0"/>
          </a:p>
        </p:txBody>
      </p:sp>
      <p:sp>
        <p:nvSpPr>
          <p:cNvPr id="4" name="AutoShape 4" descr="Archivo:&quot;Paisaje con Manzanillas&quot;.jpg - Wikipedia, la enciclopedia lib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5128" name="Picture 8" descr="Pintura de Valparaiso | Pinturas, Paisajes, Valparais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58" y="1103087"/>
            <a:ext cx="6400800" cy="51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Pintora M. Inés Carod: PINTORES CHILENOS FAMOS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233714"/>
            <a:ext cx="3412671" cy="490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7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488</Words>
  <Application>Microsoft Office PowerPoint</Application>
  <PresentationFormat>Personalizado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ARTESArtes visuales</vt:lpstr>
      <vt:lpstr>Los colores del paisaje </vt:lpstr>
      <vt:lpstr>Introducción</vt:lpstr>
      <vt:lpstr>Historia del Arte y Naturaleza</vt:lpstr>
      <vt:lpstr> Aprendo</vt:lpstr>
      <vt:lpstr>       Cuestiones campestres de Pedro Lira</vt:lpstr>
      <vt:lpstr>Presentación de PowerPoint</vt:lpstr>
      <vt:lpstr>Horizontes del pintor Francisco Antonio Cano                                     Araucarias del pintor Onofre Jarpa</vt:lpstr>
      <vt:lpstr>Pintura de Valparaíso                                                                                     Pintora M. Inés Corad</vt:lpstr>
      <vt:lpstr>Pintora M. Inés Corad</vt:lpstr>
      <vt:lpstr>Actividad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HP</cp:lastModifiedBy>
  <cp:revision>33</cp:revision>
  <dcterms:created xsi:type="dcterms:W3CDTF">2021-03-13T00:23:10Z</dcterms:created>
  <dcterms:modified xsi:type="dcterms:W3CDTF">2021-03-29T16:04:04Z</dcterms:modified>
</cp:coreProperties>
</file>