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6" d="100"/>
          <a:sy n="76" d="100"/>
        </p:scale>
        <p:origin x="-408" y="-19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9646CD-B7AC-46AD-9240-595C6E41191F}" type="datetimeFigureOut">
              <a:rPr lang="es-CL" smtClean="0"/>
              <a:t>25-03-2021</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5A52B6-3E3D-46A2-97F3-EA1F2F21179C}" type="slidenum">
              <a:rPr lang="es-CL" smtClean="0"/>
              <a:t>‹Nº›</a:t>
            </a:fld>
            <a:endParaRPr lang="es-CL"/>
          </a:p>
        </p:txBody>
      </p:sp>
    </p:spTree>
    <p:extLst>
      <p:ext uri="{BB962C8B-B14F-4D97-AF65-F5344CB8AC3E}">
        <p14:creationId xmlns:p14="http://schemas.microsoft.com/office/powerpoint/2010/main" val="2131540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37754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13837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CL"/>
          </a:p>
        </p:txBody>
      </p:sp>
      <p:sp>
        <p:nvSpPr>
          <p:cNvPr id="4" name="Marcador de fecha 3"/>
          <p:cNvSpPr>
            <a:spLocks noGrp="1"/>
          </p:cNvSpPr>
          <p:nvPr>
            <p:ph type="dt" sz="half" idx="10"/>
          </p:nvPr>
        </p:nvSpPr>
        <p:spPr/>
        <p:txBody>
          <a:bodyPr/>
          <a:lstStyle/>
          <a:p>
            <a:fld id="{B717C475-795B-42C2-9DB7-0D437459F024}" type="datetimeFigureOut">
              <a:rPr lang="es-CL" smtClean="0"/>
              <a:t>25-03-2021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BBA0B548-D75E-419D-B251-4CB50C1BA71D}" type="slidenum">
              <a:rPr lang="es-CL" smtClean="0"/>
              <a:t>‹Nº›</a:t>
            </a:fld>
            <a:endParaRPr lang="es-CL"/>
          </a:p>
        </p:txBody>
      </p:sp>
    </p:spTree>
    <p:extLst>
      <p:ext uri="{BB962C8B-B14F-4D97-AF65-F5344CB8AC3E}">
        <p14:creationId xmlns:p14="http://schemas.microsoft.com/office/powerpoint/2010/main" val="3523340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B717C475-795B-42C2-9DB7-0D437459F024}" type="datetimeFigureOut">
              <a:rPr lang="es-CL" smtClean="0"/>
              <a:t>25-03-2021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BBA0B548-D75E-419D-B251-4CB50C1BA71D}" type="slidenum">
              <a:rPr lang="es-CL" smtClean="0"/>
              <a:t>‹Nº›</a:t>
            </a:fld>
            <a:endParaRPr lang="es-CL"/>
          </a:p>
        </p:txBody>
      </p:sp>
    </p:spTree>
    <p:extLst>
      <p:ext uri="{BB962C8B-B14F-4D97-AF65-F5344CB8AC3E}">
        <p14:creationId xmlns:p14="http://schemas.microsoft.com/office/powerpoint/2010/main" val="3674645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B717C475-795B-42C2-9DB7-0D437459F024}" type="datetimeFigureOut">
              <a:rPr lang="es-CL" smtClean="0"/>
              <a:t>25-03-2021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BBA0B548-D75E-419D-B251-4CB50C1BA71D}" type="slidenum">
              <a:rPr lang="es-CL" smtClean="0"/>
              <a:t>‹Nº›</a:t>
            </a:fld>
            <a:endParaRPr lang="es-CL"/>
          </a:p>
        </p:txBody>
      </p:sp>
    </p:spTree>
    <p:extLst>
      <p:ext uri="{BB962C8B-B14F-4D97-AF65-F5344CB8AC3E}">
        <p14:creationId xmlns:p14="http://schemas.microsoft.com/office/powerpoint/2010/main" val="606898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951133" y="1122400"/>
            <a:ext cx="6294400" cy="3190800"/>
          </a:xfrm>
          <a:prstGeom prst="rect">
            <a:avLst/>
          </a:prstGeom>
          <a:effectLst>
            <a:outerShdw blurRad="57150" dist="19050" dir="5400000" algn="bl" rotWithShape="0">
              <a:schemeClr val="dk1">
                <a:alpha val="33000"/>
              </a:schemeClr>
            </a:outerShdw>
          </a:effectLst>
        </p:spPr>
        <p:txBody>
          <a:bodyPr spcFirstLastPara="1" wrap="square" lIns="0" tIns="0" rIns="0" bIns="0" anchor="t" anchorCtr="0">
            <a:noAutofit/>
          </a:bodyPr>
          <a:lstStyle>
            <a:lvl1pPr lvl="0" algn="l" rtl="0">
              <a:spcBef>
                <a:spcPts val="0"/>
              </a:spcBef>
              <a:spcAft>
                <a:spcPts val="0"/>
              </a:spcAft>
              <a:buClr>
                <a:schemeClr val="accent3"/>
              </a:buClr>
              <a:buSzPts val="5800"/>
              <a:buNone/>
              <a:defRPr sz="7733">
                <a:solidFill>
                  <a:schemeClr val="accent3"/>
                </a:solidFill>
              </a:defRPr>
            </a:lvl1pPr>
            <a:lvl2pPr lvl="1" algn="l" rtl="0">
              <a:spcBef>
                <a:spcPts val="0"/>
              </a:spcBef>
              <a:spcAft>
                <a:spcPts val="0"/>
              </a:spcAft>
              <a:buClr>
                <a:schemeClr val="accent3"/>
              </a:buClr>
              <a:buSzPts val="5800"/>
              <a:buNone/>
              <a:defRPr sz="7733">
                <a:solidFill>
                  <a:schemeClr val="accent3"/>
                </a:solidFill>
              </a:defRPr>
            </a:lvl2pPr>
            <a:lvl3pPr lvl="2" algn="l" rtl="0">
              <a:spcBef>
                <a:spcPts val="0"/>
              </a:spcBef>
              <a:spcAft>
                <a:spcPts val="0"/>
              </a:spcAft>
              <a:buClr>
                <a:schemeClr val="accent3"/>
              </a:buClr>
              <a:buSzPts val="5800"/>
              <a:buNone/>
              <a:defRPr sz="7733">
                <a:solidFill>
                  <a:schemeClr val="accent3"/>
                </a:solidFill>
              </a:defRPr>
            </a:lvl3pPr>
            <a:lvl4pPr lvl="3" algn="l" rtl="0">
              <a:spcBef>
                <a:spcPts val="0"/>
              </a:spcBef>
              <a:spcAft>
                <a:spcPts val="0"/>
              </a:spcAft>
              <a:buClr>
                <a:schemeClr val="accent3"/>
              </a:buClr>
              <a:buSzPts val="5800"/>
              <a:buNone/>
              <a:defRPr sz="7733">
                <a:solidFill>
                  <a:schemeClr val="accent3"/>
                </a:solidFill>
              </a:defRPr>
            </a:lvl4pPr>
            <a:lvl5pPr lvl="4" algn="l" rtl="0">
              <a:spcBef>
                <a:spcPts val="0"/>
              </a:spcBef>
              <a:spcAft>
                <a:spcPts val="0"/>
              </a:spcAft>
              <a:buClr>
                <a:schemeClr val="accent3"/>
              </a:buClr>
              <a:buSzPts val="5800"/>
              <a:buNone/>
              <a:defRPr sz="7733">
                <a:solidFill>
                  <a:schemeClr val="accent3"/>
                </a:solidFill>
              </a:defRPr>
            </a:lvl5pPr>
            <a:lvl6pPr lvl="5" algn="l" rtl="0">
              <a:spcBef>
                <a:spcPts val="0"/>
              </a:spcBef>
              <a:spcAft>
                <a:spcPts val="0"/>
              </a:spcAft>
              <a:buClr>
                <a:schemeClr val="accent3"/>
              </a:buClr>
              <a:buSzPts val="5800"/>
              <a:buNone/>
              <a:defRPr sz="7733">
                <a:solidFill>
                  <a:schemeClr val="accent3"/>
                </a:solidFill>
              </a:defRPr>
            </a:lvl6pPr>
            <a:lvl7pPr lvl="6" algn="l" rtl="0">
              <a:spcBef>
                <a:spcPts val="0"/>
              </a:spcBef>
              <a:spcAft>
                <a:spcPts val="0"/>
              </a:spcAft>
              <a:buClr>
                <a:schemeClr val="accent3"/>
              </a:buClr>
              <a:buSzPts val="5800"/>
              <a:buNone/>
              <a:defRPr sz="7733">
                <a:solidFill>
                  <a:schemeClr val="accent3"/>
                </a:solidFill>
              </a:defRPr>
            </a:lvl7pPr>
            <a:lvl8pPr lvl="7" algn="l" rtl="0">
              <a:spcBef>
                <a:spcPts val="0"/>
              </a:spcBef>
              <a:spcAft>
                <a:spcPts val="0"/>
              </a:spcAft>
              <a:buClr>
                <a:schemeClr val="accent3"/>
              </a:buClr>
              <a:buSzPts val="5800"/>
              <a:buNone/>
              <a:defRPr sz="7733">
                <a:solidFill>
                  <a:schemeClr val="accent3"/>
                </a:solidFill>
              </a:defRPr>
            </a:lvl8pPr>
            <a:lvl9pPr lvl="8" algn="l" rtl="0">
              <a:spcBef>
                <a:spcPts val="0"/>
              </a:spcBef>
              <a:spcAft>
                <a:spcPts val="0"/>
              </a:spcAft>
              <a:buClr>
                <a:schemeClr val="accent3"/>
              </a:buClr>
              <a:buSzPts val="5800"/>
              <a:buNone/>
              <a:defRPr sz="7733">
                <a:solidFill>
                  <a:schemeClr val="accent3"/>
                </a:solidFill>
              </a:defRPr>
            </a:lvl9pPr>
          </a:lstStyle>
          <a:p>
            <a:endParaRPr/>
          </a:p>
        </p:txBody>
      </p:sp>
    </p:spTree>
    <p:extLst>
      <p:ext uri="{BB962C8B-B14F-4D97-AF65-F5344CB8AC3E}">
        <p14:creationId xmlns:p14="http://schemas.microsoft.com/office/powerpoint/2010/main" val="25918385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15"/>
        <p:cNvGrpSpPr/>
        <p:nvPr/>
      </p:nvGrpSpPr>
      <p:grpSpPr>
        <a:xfrm>
          <a:off x="0" y="0"/>
          <a:ext cx="0" cy="0"/>
          <a:chOff x="0" y="0"/>
          <a:chExt cx="0" cy="0"/>
        </a:xfrm>
      </p:grpSpPr>
      <p:sp>
        <p:nvSpPr>
          <p:cNvPr id="16" name="Google Shape;16;p4"/>
          <p:cNvSpPr/>
          <p:nvPr/>
        </p:nvSpPr>
        <p:spPr>
          <a:xfrm>
            <a:off x="0" y="0"/>
            <a:ext cx="12192000" cy="6858000"/>
          </a:xfrm>
          <a:prstGeom prst="rect">
            <a:avLst/>
          </a:prstGeom>
          <a:gradFill>
            <a:gsLst>
              <a:gs pos="0">
                <a:srgbClr val="F9F6F5">
                  <a:alpha val="79607"/>
                </a:srgbClr>
              </a:gs>
              <a:gs pos="100000">
                <a:srgbClr val="F9F6F5">
                  <a:alpha val="0"/>
                </a:srgbClr>
              </a:gs>
            </a:gsLst>
            <a:path path="circle">
              <a:fillToRect l="50000" t="50000" r="50000" b="50000"/>
            </a:path>
            <a:tileRect/>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pic>
        <p:nvPicPr>
          <p:cNvPr id="17" name="Google Shape;17;p4"/>
          <p:cNvPicPr preferRelativeResize="0"/>
          <p:nvPr/>
        </p:nvPicPr>
        <p:blipFill>
          <a:blip r:embed="rId2">
            <a:alphaModFix/>
          </a:blip>
          <a:stretch>
            <a:fillRect/>
          </a:stretch>
        </p:blipFill>
        <p:spPr>
          <a:xfrm>
            <a:off x="0" y="1"/>
            <a:ext cx="12192000" cy="6857999"/>
          </a:xfrm>
          <a:prstGeom prst="rect">
            <a:avLst/>
          </a:prstGeom>
          <a:noFill/>
          <a:ln>
            <a:noFill/>
          </a:ln>
        </p:spPr>
      </p:pic>
      <p:sp>
        <p:nvSpPr>
          <p:cNvPr id="18" name="Google Shape;18;p4"/>
          <p:cNvSpPr txBox="1">
            <a:spLocks noGrp="1"/>
          </p:cNvSpPr>
          <p:nvPr>
            <p:ph type="body" idx="1"/>
          </p:nvPr>
        </p:nvSpPr>
        <p:spPr>
          <a:xfrm>
            <a:off x="2494833" y="561200"/>
            <a:ext cx="7202000" cy="5735600"/>
          </a:xfrm>
          <a:prstGeom prst="rect">
            <a:avLst/>
          </a:prstGeom>
        </p:spPr>
        <p:txBody>
          <a:bodyPr spcFirstLastPara="1" wrap="square" lIns="0" tIns="0" rIns="0" bIns="0" anchor="ctr" anchorCtr="0">
            <a:noAutofit/>
          </a:bodyPr>
          <a:lstStyle>
            <a:lvl1pPr marL="609585" lvl="0" indent="-575719" algn="ctr" rtl="0">
              <a:spcBef>
                <a:spcPts val="800"/>
              </a:spcBef>
              <a:spcAft>
                <a:spcPts val="0"/>
              </a:spcAft>
              <a:buClr>
                <a:schemeClr val="lt1"/>
              </a:buClr>
              <a:buSzPts val="3200"/>
              <a:buFont typeface="ZCOOL XiaoWei"/>
              <a:buChar char="๏"/>
              <a:defRPr sz="4267">
                <a:latin typeface="ZCOOL XiaoWei"/>
                <a:ea typeface="ZCOOL XiaoWei"/>
                <a:cs typeface="ZCOOL XiaoWei"/>
                <a:sym typeface="ZCOOL XiaoWei"/>
              </a:defRPr>
            </a:lvl1pPr>
            <a:lvl2pPr marL="1219170" lvl="1" indent="-575719" algn="ctr" rtl="0">
              <a:spcBef>
                <a:spcPts val="0"/>
              </a:spcBef>
              <a:spcAft>
                <a:spcPts val="0"/>
              </a:spcAft>
              <a:buClr>
                <a:schemeClr val="lt1"/>
              </a:buClr>
              <a:buSzPts val="3200"/>
              <a:buFont typeface="ZCOOL XiaoWei"/>
              <a:buChar char="⊙"/>
              <a:defRPr sz="4267">
                <a:latin typeface="ZCOOL XiaoWei"/>
                <a:ea typeface="ZCOOL XiaoWei"/>
                <a:cs typeface="ZCOOL XiaoWei"/>
                <a:sym typeface="ZCOOL XiaoWei"/>
              </a:defRPr>
            </a:lvl2pPr>
            <a:lvl3pPr marL="1828754" lvl="2" indent="-575719" algn="ctr" rtl="0">
              <a:spcBef>
                <a:spcPts val="0"/>
              </a:spcBef>
              <a:spcAft>
                <a:spcPts val="0"/>
              </a:spcAft>
              <a:buClr>
                <a:schemeClr val="lt1"/>
              </a:buClr>
              <a:buSzPts val="3200"/>
              <a:buFont typeface="ZCOOL XiaoWei"/>
              <a:buChar char="○"/>
              <a:defRPr sz="4267">
                <a:latin typeface="ZCOOL XiaoWei"/>
                <a:ea typeface="ZCOOL XiaoWei"/>
                <a:cs typeface="ZCOOL XiaoWei"/>
                <a:sym typeface="ZCOOL XiaoWei"/>
              </a:defRPr>
            </a:lvl3pPr>
            <a:lvl4pPr marL="2438339" lvl="3" indent="-575719" algn="ctr" rtl="0">
              <a:spcBef>
                <a:spcPts val="0"/>
              </a:spcBef>
              <a:spcAft>
                <a:spcPts val="0"/>
              </a:spcAft>
              <a:buSzPts val="3200"/>
              <a:buFont typeface="ZCOOL XiaoWei"/>
              <a:buChar char="○"/>
              <a:defRPr sz="4267">
                <a:latin typeface="ZCOOL XiaoWei"/>
                <a:ea typeface="ZCOOL XiaoWei"/>
                <a:cs typeface="ZCOOL XiaoWei"/>
                <a:sym typeface="ZCOOL XiaoWei"/>
              </a:defRPr>
            </a:lvl4pPr>
            <a:lvl5pPr marL="3047924" lvl="4" indent="-575719" algn="ctr" rtl="0">
              <a:spcBef>
                <a:spcPts val="0"/>
              </a:spcBef>
              <a:spcAft>
                <a:spcPts val="0"/>
              </a:spcAft>
              <a:buSzPts val="3200"/>
              <a:buFont typeface="ZCOOL XiaoWei"/>
              <a:buChar char="○"/>
              <a:defRPr sz="4267">
                <a:latin typeface="ZCOOL XiaoWei"/>
                <a:ea typeface="ZCOOL XiaoWei"/>
                <a:cs typeface="ZCOOL XiaoWei"/>
                <a:sym typeface="ZCOOL XiaoWei"/>
              </a:defRPr>
            </a:lvl5pPr>
            <a:lvl6pPr marL="3657509" lvl="5" indent="-575719" algn="ctr" rtl="0">
              <a:spcBef>
                <a:spcPts val="0"/>
              </a:spcBef>
              <a:spcAft>
                <a:spcPts val="0"/>
              </a:spcAft>
              <a:buSzPts val="3200"/>
              <a:buFont typeface="ZCOOL XiaoWei"/>
              <a:buChar char="○"/>
              <a:defRPr sz="4267">
                <a:latin typeface="ZCOOL XiaoWei"/>
                <a:ea typeface="ZCOOL XiaoWei"/>
                <a:cs typeface="ZCOOL XiaoWei"/>
                <a:sym typeface="ZCOOL XiaoWei"/>
              </a:defRPr>
            </a:lvl6pPr>
            <a:lvl7pPr marL="4267093" lvl="6" indent="-575719" algn="ctr" rtl="0">
              <a:spcBef>
                <a:spcPts val="0"/>
              </a:spcBef>
              <a:spcAft>
                <a:spcPts val="0"/>
              </a:spcAft>
              <a:buSzPts val="3200"/>
              <a:buFont typeface="ZCOOL XiaoWei"/>
              <a:buChar char="●"/>
              <a:defRPr sz="4267">
                <a:latin typeface="ZCOOL XiaoWei"/>
                <a:ea typeface="ZCOOL XiaoWei"/>
                <a:cs typeface="ZCOOL XiaoWei"/>
                <a:sym typeface="ZCOOL XiaoWei"/>
              </a:defRPr>
            </a:lvl7pPr>
            <a:lvl8pPr marL="4876678" lvl="7" indent="-575719" algn="ctr" rtl="0">
              <a:spcBef>
                <a:spcPts val="0"/>
              </a:spcBef>
              <a:spcAft>
                <a:spcPts val="0"/>
              </a:spcAft>
              <a:buSzPts val="3200"/>
              <a:buFont typeface="ZCOOL XiaoWei"/>
              <a:buChar char="○"/>
              <a:defRPr sz="4267">
                <a:latin typeface="ZCOOL XiaoWei"/>
                <a:ea typeface="ZCOOL XiaoWei"/>
                <a:cs typeface="ZCOOL XiaoWei"/>
                <a:sym typeface="ZCOOL XiaoWei"/>
              </a:defRPr>
            </a:lvl8pPr>
            <a:lvl9pPr marL="5486263" lvl="8" indent="-575719" algn="ctr">
              <a:spcBef>
                <a:spcPts val="0"/>
              </a:spcBef>
              <a:spcAft>
                <a:spcPts val="0"/>
              </a:spcAft>
              <a:buSzPts val="3200"/>
              <a:buFont typeface="ZCOOL XiaoWei"/>
              <a:buChar char="■"/>
              <a:defRPr sz="4267">
                <a:latin typeface="ZCOOL XiaoWei"/>
                <a:ea typeface="ZCOOL XiaoWei"/>
                <a:cs typeface="ZCOOL XiaoWei"/>
                <a:sym typeface="ZCOOL XiaoWei"/>
              </a:defRPr>
            </a:lvl9pPr>
          </a:lstStyle>
          <a:p>
            <a:endParaRPr/>
          </a:p>
        </p:txBody>
      </p:sp>
      <p:sp>
        <p:nvSpPr>
          <p:cNvPr id="19" name="Google Shape;19;p4"/>
          <p:cNvSpPr txBox="1">
            <a:spLocks noGrp="1"/>
          </p:cNvSpPr>
          <p:nvPr>
            <p:ph type="sldNum" idx="12"/>
          </p:nvPr>
        </p:nvSpPr>
        <p:spPr>
          <a:xfrm>
            <a:off x="5730200" y="6333135"/>
            <a:ext cx="731600" cy="524800"/>
          </a:xfrm>
          <a:prstGeom prst="rect">
            <a:avLst/>
          </a:prstGeom>
        </p:spPr>
        <p:txBody>
          <a:bodyPr spcFirstLastPara="1" wrap="square" lIns="0" tIns="0" rIns="0" bIns="0" anchor="t" anchorCtr="0">
            <a:noAutofit/>
          </a:bodyPr>
          <a:lstStyle>
            <a:lvl1pPr lvl="0" algn="ctr" rtl="0">
              <a:buNone/>
              <a:defRPr sz="1600">
                <a:solidFill>
                  <a:schemeClr val="accent4"/>
                </a:solidFill>
                <a:latin typeface="ZCOOL XiaoWei"/>
                <a:ea typeface="ZCOOL XiaoWei"/>
                <a:cs typeface="ZCOOL XiaoWei"/>
                <a:sym typeface="ZCOOL XiaoWei"/>
              </a:defRPr>
            </a:lvl1pPr>
            <a:lvl2pPr lvl="1" algn="ctr" rtl="0">
              <a:buNone/>
              <a:defRPr sz="1600">
                <a:solidFill>
                  <a:schemeClr val="accent4"/>
                </a:solidFill>
                <a:latin typeface="ZCOOL XiaoWei"/>
                <a:ea typeface="ZCOOL XiaoWei"/>
                <a:cs typeface="ZCOOL XiaoWei"/>
                <a:sym typeface="ZCOOL XiaoWei"/>
              </a:defRPr>
            </a:lvl2pPr>
            <a:lvl3pPr lvl="2" algn="ctr" rtl="0">
              <a:buNone/>
              <a:defRPr sz="1600">
                <a:solidFill>
                  <a:schemeClr val="accent4"/>
                </a:solidFill>
                <a:latin typeface="ZCOOL XiaoWei"/>
                <a:ea typeface="ZCOOL XiaoWei"/>
                <a:cs typeface="ZCOOL XiaoWei"/>
                <a:sym typeface="ZCOOL XiaoWei"/>
              </a:defRPr>
            </a:lvl3pPr>
            <a:lvl4pPr lvl="3" algn="ctr" rtl="0">
              <a:buNone/>
              <a:defRPr sz="1600">
                <a:solidFill>
                  <a:schemeClr val="accent4"/>
                </a:solidFill>
                <a:latin typeface="ZCOOL XiaoWei"/>
                <a:ea typeface="ZCOOL XiaoWei"/>
                <a:cs typeface="ZCOOL XiaoWei"/>
                <a:sym typeface="ZCOOL XiaoWei"/>
              </a:defRPr>
            </a:lvl4pPr>
            <a:lvl5pPr lvl="4" algn="ctr" rtl="0">
              <a:buNone/>
              <a:defRPr sz="1600">
                <a:solidFill>
                  <a:schemeClr val="accent4"/>
                </a:solidFill>
                <a:latin typeface="ZCOOL XiaoWei"/>
                <a:ea typeface="ZCOOL XiaoWei"/>
                <a:cs typeface="ZCOOL XiaoWei"/>
                <a:sym typeface="ZCOOL XiaoWei"/>
              </a:defRPr>
            </a:lvl5pPr>
            <a:lvl6pPr lvl="5" algn="ctr" rtl="0">
              <a:buNone/>
              <a:defRPr sz="1600">
                <a:solidFill>
                  <a:schemeClr val="accent4"/>
                </a:solidFill>
                <a:latin typeface="ZCOOL XiaoWei"/>
                <a:ea typeface="ZCOOL XiaoWei"/>
                <a:cs typeface="ZCOOL XiaoWei"/>
                <a:sym typeface="ZCOOL XiaoWei"/>
              </a:defRPr>
            </a:lvl6pPr>
            <a:lvl7pPr lvl="6" algn="ctr" rtl="0">
              <a:buNone/>
              <a:defRPr sz="1600">
                <a:solidFill>
                  <a:schemeClr val="accent4"/>
                </a:solidFill>
                <a:latin typeface="ZCOOL XiaoWei"/>
                <a:ea typeface="ZCOOL XiaoWei"/>
                <a:cs typeface="ZCOOL XiaoWei"/>
                <a:sym typeface="ZCOOL XiaoWei"/>
              </a:defRPr>
            </a:lvl7pPr>
            <a:lvl8pPr lvl="7" algn="ctr" rtl="0">
              <a:buNone/>
              <a:defRPr sz="1600">
                <a:solidFill>
                  <a:schemeClr val="accent4"/>
                </a:solidFill>
                <a:latin typeface="ZCOOL XiaoWei"/>
                <a:ea typeface="ZCOOL XiaoWei"/>
                <a:cs typeface="ZCOOL XiaoWei"/>
                <a:sym typeface="ZCOOL XiaoWei"/>
              </a:defRPr>
            </a:lvl8pPr>
            <a:lvl9pPr lvl="8" algn="ctr" rtl="0">
              <a:buNone/>
              <a:defRPr sz="1600">
                <a:solidFill>
                  <a:schemeClr val="accent4"/>
                </a:solidFill>
                <a:latin typeface="ZCOOL XiaoWei"/>
                <a:ea typeface="ZCOOL XiaoWei"/>
                <a:cs typeface="ZCOOL XiaoWei"/>
                <a:sym typeface="ZCOOL XiaoWei"/>
              </a:defRPr>
            </a:lvl9pPr>
          </a:lstStyle>
          <a:p>
            <a:fld id="{00000000-1234-1234-1234-123412341234}" type="slidenum">
              <a:rPr lang="es-MX" smtClean="0"/>
              <a:pPr/>
              <a:t>‹Nº›</a:t>
            </a:fld>
            <a:endParaRPr lang="es-MX"/>
          </a:p>
        </p:txBody>
      </p:sp>
    </p:spTree>
    <p:extLst>
      <p:ext uri="{BB962C8B-B14F-4D97-AF65-F5344CB8AC3E}">
        <p14:creationId xmlns:p14="http://schemas.microsoft.com/office/powerpoint/2010/main" val="56528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B717C475-795B-42C2-9DB7-0D437459F024}" type="datetimeFigureOut">
              <a:rPr lang="es-CL" smtClean="0"/>
              <a:t>25-03-2021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BBA0B548-D75E-419D-B251-4CB50C1BA71D}" type="slidenum">
              <a:rPr lang="es-CL" smtClean="0"/>
              <a:t>‹Nº›</a:t>
            </a:fld>
            <a:endParaRPr lang="es-CL"/>
          </a:p>
        </p:txBody>
      </p:sp>
    </p:spTree>
    <p:extLst>
      <p:ext uri="{BB962C8B-B14F-4D97-AF65-F5344CB8AC3E}">
        <p14:creationId xmlns:p14="http://schemas.microsoft.com/office/powerpoint/2010/main" val="4288136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B717C475-795B-42C2-9DB7-0D437459F024}" type="datetimeFigureOut">
              <a:rPr lang="es-CL" smtClean="0"/>
              <a:t>25-03-2021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BBA0B548-D75E-419D-B251-4CB50C1BA71D}" type="slidenum">
              <a:rPr lang="es-CL" smtClean="0"/>
              <a:t>‹Nº›</a:t>
            </a:fld>
            <a:endParaRPr lang="es-CL"/>
          </a:p>
        </p:txBody>
      </p:sp>
    </p:spTree>
    <p:extLst>
      <p:ext uri="{BB962C8B-B14F-4D97-AF65-F5344CB8AC3E}">
        <p14:creationId xmlns:p14="http://schemas.microsoft.com/office/powerpoint/2010/main" val="1186286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fecha 4"/>
          <p:cNvSpPr>
            <a:spLocks noGrp="1"/>
          </p:cNvSpPr>
          <p:nvPr>
            <p:ph type="dt" sz="half" idx="10"/>
          </p:nvPr>
        </p:nvSpPr>
        <p:spPr/>
        <p:txBody>
          <a:bodyPr/>
          <a:lstStyle/>
          <a:p>
            <a:fld id="{B717C475-795B-42C2-9DB7-0D437459F024}" type="datetimeFigureOut">
              <a:rPr lang="es-CL" smtClean="0"/>
              <a:t>25-03-2021</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BBA0B548-D75E-419D-B251-4CB50C1BA71D}" type="slidenum">
              <a:rPr lang="es-CL" smtClean="0"/>
              <a:t>‹Nº›</a:t>
            </a:fld>
            <a:endParaRPr lang="es-CL"/>
          </a:p>
        </p:txBody>
      </p:sp>
    </p:spTree>
    <p:extLst>
      <p:ext uri="{BB962C8B-B14F-4D97-AF65-F5344CB8AC3E}">
        <p14:creationId xmlns:p14="http://schemas.microsoft.com/office/powerpoint/2010/main" val="539688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Marcador de fecha 6"/>
          <p:cNvSpPr>
            <a:spLocks noGrp="1"/>
          </p:cNvSpPr>
          <p:nvPr>
            <p:ph type="dt" sz="half" idx="10"/>
          </p:nvPr>
        </p:nvSpPr>
        <p:spPr/>
        <p:txBody>
          <a:bodyPr/>
          <a:lstStyle/>
          <a:p>
            <a:fld id="{B717C475-795B-42C2-9DB7-0D437459F024}" type="datetimeFigureOut">
              <a:rPr lang="es-CL" smtClean="0"/>
              <a:t>25-03-2021</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BBA0B548-D75E-419D-B251-4CB50C1BA71D}" type="slidenum">
              <a:rPr lang="es-CL" smtClean="0"/>
              <a:t>‹Nº›</a:t>
            </a:fld>
            <a:endParaRPr lang="es-CL"/>
          </a:p>
        </p:txBody>
      </p:sp>
    </p:spTree>
    <p:extLst>
      <p:ext uri="{BB962C8B-B14F-4D97-AF65-F5344CB8AC3E}">
        <p14:creationId xmlns:p14="http://schemas.microsoft.com/office/powerpoint/2010/main" val="4122032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fecha 2"/>
          <p:cNvSpPr>
            <a:spLocks noGrp="1"/>
          </p:cNvSpPr>
          <p:nvPr>
            <p:ph type="dt" sz="half" idx="10"/>
          </p:nvPr>
        </p:nvSpPr>
        <p:spPr/>
        <p:txBody>
          <a:bodyPr/>
          <a:lstStyle/>
          <a:p>
            <a:fld id="{B717C475-795B-42C2-9DB7-0D437459F024}" type="datetimeFigureOut">
              <a:rPr lang="es-CL" smtClean="0"/>
              <a:t>25-03-2021</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BBA0B548-D75E-419D-B251-4CB50C1BA71D}" type="slidenum">
              <a:rPr lang="es-CL" smtClean="0"/>
              <a:t>‹Nº›</a:t>
            </a:fld>
            <a:endParaRPr lang="es-CL"/>
          </a:p>
        </p:txBody>
      </p:sp>
    </p:spTree>
    <p:extLst>
      <p:ext uri="{BB962C8B-B14F-4D97-AF65-F5344CB8AC3E}">
        <p14:creationId xmlns:p14="http://schemas.microsoft.com/office/powerpoint/2010/main" val="3130565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717C475-795B-42C2-9DB7-0D437459F024}" type="datetimeFigureOut">
              <a:rPr lang="es-CL" smtClean="0"/>
              <a:t>25-03-2021</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BBA0B548-D75E-419D-B251-4CB50C1BA71D}" type="slidenum">
              <a:rPr lang="es-CL" smtClean="0"/>
              <a:t>‹Nº›</a:t>
            </a:fld>
            <a:endParaRPr lang="es-CL"/>
          </a:p>
        </p:txBody>
      </p:sp>
    </p:spTree>
    <p:extLst>
      <p:ext uri="{BB962C8B-B14F-4D97-AF65-F5344CB8AC3E}">
        <p14:creationId xmlns:p14="http://schemas.microsoft.com/office/powerpoint/2010/main" val="1640313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B717C475-795B-42C2-9DB7-0D437459F024}" type="datetimeFigureOut">
              <a:rPr lang="es-CL" smtClean="0"/>
              <a:t>25-03-2021</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BBA0B548-D75E-419D-B251-4CB50C1BA71D}" type="slidenum">
              <a:rPr lang="es-CL" smtClean="0"/>
              <a:t>‹Nº›</a:t>
            </a:fld>
            <a:endParaRPr lang="es-CL"/>
          </a:p>
        </p:txBody>
      </p:sp>
    </p:spTree>
    <p:extLst>
      <p:ext uri="{BB962C8B-B14F-4D97-AF65-F5344CB8AC3E}">
        <p14:creationId xmlns:p14="http://schemas.microsoft.com/office/powerpoint/2010/main" val="1382057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B717C475-795B-42C2-9DB7-0D437459F024}" type="datetimeFigureOut">
              <a:rPr lang="es-CL" smtClean="0"/>
              <a:t>25-03-2021</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BBA0B548-D75E-419D-B251-4CB50C1BA71D}" type="slidenum">
              <a:rPr lang="es-CL" smtClean="0"/>
              <a:t>‹Nº›</a:t>
            </a:fld>
            <a:endParaRPr lang="es-CL"/>
          </a:p>
        </p:txBody>
      </p:sp>
    </p:spTree>
    <p:extLst>
      <p:ext uri="{BB962C8B-B14F-4D97-AF65-F5344CB8AC3E}">
        <p14:creationId xmlns:p14="http://schemas.microsoft.com/office/powerpoint/2010/main" val="3727656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17C475-795B-42C2-9DB7-0D437459F024}" type="datetimeFigureOut">
              <a:rPr lang="es-CL" smtClean="0"/>
              <a:t>25-03-2021</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A0B548-D75E-419D-B251-4CB50C1BA71D}" type="slidenum">
              <a:rPr lang="es-CL" smtClean="0"/>
              <a:t>‹Nº›</a:t>
            </a:fld>
            <a:endParaRPr lang="es-CL"/>
          </a:p>
        </p:txBody>
      </p:sp>
    </p:spTree>
    <p:extLst>
      <p:ext uri="{BB962C8B-B14F-4D97-AF65-F5344CB8AC3E}">
        <p14:creationId xmlns:p14="http://schemas.microsoft.com/office/powerpoint/2010/main" val="4028463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ctrTitle"/>
          </p:nvPr>
        </p:nvSpPr>
        <p:spPr>
          <a:xfrm>
            <a:off x="1787583" y="1300820"/>
            <a:ext cx="7371285" cy="3190800"/>
          </a:xfrm>
          <a:prstGeom prst="rect">
            <a:avLst/>
          </a:prstGeom>
        </p:spPr>
        <p:txBody>
          <a:bodyPr spcFirstLastPara="1" vert="horz" wrap="square" lIns="0" tIns="0" rIns="0" bIns="0" rtlCol="0" anchor="t" anchorCtr="0">
            <a:noAutofit/>
          </a:bodyPr>
          <a:lstStyle/>
          <a:p>
            <a:pPr algn="ctr"/>
            <a:r>
              <a:rPr lang="en" sz="9600" dirty="0"/>
              <a:t>Lenguaje y comunicación</a:t>
            </a:r>
            <a:endParaRPr sz="9600" dirty="0"/>
          </a:p>
        </p:txBody>
      </p:sp>
      <p:sp>
        <p:nvSpPr>
          <p:cNvPr id="2" name="CuadroTexto 1"/>
          <p:cNvSpPr txBox="1"/>
          <p:nvPr/>
        </p:nvSpPr>
        <p:spPr>
          <a:xfrm>
            <a:off x="1787583" y="3598128"/>
            <a:ext cx="7285463" cy="461665"/>
          </a:xfrm>
          <a:prstGeom prst="rect">
            <a:avLst/>
          </a:prstGeom>
          <a:noFill/>
        </p:spPr>
        <p:txBody>
          <a:bodyPr wrap="square" rtlCol="0">
            <a:spAutoFit/>
          </a:bodyPr>
          <a:lstStyle/>
          <a:p>
            <a:pPr algn="ctr"/>
            <a:r>
              <a:rPr lang="es-CL" sz="2400" b="1" dirty="0">
                <a:solidFill>
                  <a:schemeClr val="bg1"/>
                </a:solidFill>
                <a:effectLst>
                  <a:outerShdw blurRad="38100" dist="38100" dir="2700000" algn="tl">
                    <a:srgbClr val="000000">
                      <a:alpha val="43137"/>
                    </a:srgbClr>
                  </a:outerShdw>
                </a:effectLst>
                <a:latin typeface="ZCOOL XiaoWei" panose="020B0604020202020204" charset="0"/>
                <a:ea typeface="ZCOOL XiaoWei" panose="020B0604020202020204" charset="0"/>
              </a:rPr>
              <a:t>Profesor: Dave J. Villarroel V</a:t>
            </a:r>
            <a:r>
              <a:rPr lang="es-CL" sz="2400" dirty="0">
                <a:latin typeface="ZCOOL XiaoWei" panose="020B0604020202020204" charset="0"/>
                <a:ea typeface="ZCOOL XiaoWei" panose="020B0604020202020204" charset="0"/>
              </a:rPr>
              <a:t>.</a:t>
            </a:r>
          </a:p>
        </p:txBody>
      </p:sp>
    </p:spTree>
    <p:extLst>
      <p:ext uri="{BB962C8B-B14F-4D97-AF65-F5344CB8AC3E}">
        <p14:creationId xmlns:p14="http://schemas.microsoft.com/office/powerpoint/2010/main" val="4238547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1" name="Google Shape;101;p19"/>
          <p:cNvSpPr txBox="1">
            <a:spLocks noGrp="1"/>
          </p:cNvSpPr>
          <p:nvPr>
            <p:ph type="sldNum" idx="12"/>
          </p:nvPr>
        </p:nvSpPr>
        <p:spPr>
          <a:xfrm>
            <a:off x="5730200" y="6333135"/>
            <a:ext cx="731600" cy="524800"/>
          </a:xfrm>
          <a:prstGeom prst="rect">
            <a:avLst/>
          </a:prstGeom>
        </p:spPr>
        <p:txBody>
          <a:bodyPr spcFirstLastPara="1" vert="horz" wrap="square" lIns="0" tIns="0" rIns="0" bIns="0" rtlCol="0" anchor="t" anchorCtr="0">
            <a:noAutofit/>
          </a:bodyPr>
          <a:lstStyle/>
          <a:p>
            <a:pPr>
              <a:buClr>
                <a:srgbClr val="000000"/>
              </a:buClr>
              <a:buSzPts val="1100"/>
            </a:pPr>
            <a:fld id="{00000000-1234-1234-1234-123412341234}" type="slidenum">
              <a:rPr lang="en"/>
              <a:pPr>
                <a:buClr>
                  <a:srgbClr val="000000"/>
                </a:buClr>
                <a:buSzPts val="1100"/>
              </a:pPr>
              <a:t>2</a:t>
            </a:fld>
            <a:endParaRPr/>
          </a:p>
        </p:txBody>
      </p:sp>
      <p:sp>
        <p:nvSpPr>
          <p:cNvPr id="2" name="Rectángulo 1"/>
          <p:cNvSpPr/>
          <p:nvPr/>
        </p:nvSpPr>
        <p:spPr>
          <a:xfrm>
            <a:off x="2438401" y="1455370"/>
            <a:ext cx="9352156" cy="4196662"/>
          </a:xfrm>
          <a:prstGeom prst="rect">
            <a:avLst/>
          </a:prstGeom>
        </p:spPr>
        <p:txBody>
          <a:bodyPr wrap="square">
            <a:spAutoFit/>
          </a:bodyPr>
          <a:lstStyle/>
          <a:p>
            <a:pPr algn="just"/>
            <a:r>
              <a:rPr lang="es-419" sz="2667" b="1" dirty="0">
                <a:solidFill>
                  <a:schemeClr val="accent4">
                    <a:lumMod val="75000"/>
                  </a:schemeClr>
                </a:solidFill>
                <a:latin typeface="ZCOOL XiaoWei" panose="020B0604020202020204" charset="0"/>
                <a:ea typeface="ZCOOL XiaoWei" panose="020B0604020202020204" charset="0"/>
              </a:rPr>
              <a:t>Albert Camus fue un novelista, ensayista, dramaturgo, filósofo y periodista francés nacido en Argelia. Su pensamiento se desarrolla bajo el influjo de los razonamientos filosóficos de Schopenhauer, Nietzsche y el existencialismo alemán. </a:t>
            </a:r>
          </a:p>
          <a:p>
            <a:pPr algn="just"/>
            <a:r>
              <a:rPr lang="es-419" sz="2667" b="1" dirty="0">
                <a:solidFill>
                  <a:schemeClr val="accent4">
                    <a:lumMod val="75000"/>
                  </a:schemeClr>
                </a:solidFill>
                <a:latin typeface="ZCOOL XiaoWei" panose="020B0604020202020204" charset="0"/>
                <a:ea typeface="ZCOOL XiaoWei" panose="020B0604020202020204" charset="0"/>
              </a:rPr>
              <a:t>Nacimiento: 7 de noviembre de 1913, </a:t>
            </a:r>
            <a:r>
              <a:rPr lang="es-419" sz="2667" b="1" dirty="0" err="1">
                <a:solidFill>
                  <a:schemeClr val="accent4">
                    <a:lumMod val="75000"/>
                  </a:schemeClr>
                </a:solidFill>
                <a:latin typeface="ZCOOL XiaoWei" panose="020B0604020202020204" charset="0"/>
                <a:ea typeface="ZCOOL XiaoWei" panose="020B0604020202020204" charset="0"/>
              </a:rPr>
              <a:t>Dréan</a:t>
            </a:r>
            <a:r>
              <a:rPr lang="es-419" sz="2667" b="1" dirty="0">
                <a:solidFill>
                  <a:schemeClr val="accent4">
                    <a:lumMod val="75000"/>
                  </a:schemeClr>
                </a:solidFill>
                <a:latin typeface="ZCOOL XiaoWei" panose="020B0604020202020204" charset="0"/>
                <a:ea typeface="ZCOOL XiaoWei" panose="020B0604020202020204" charset="0"/>
              </a:rPr>
              <a:t>, Argelia</a:t>
            </a:r>
          </a:p>
          <a:p>
            <a:pPr algn="just"/>
            <a:r>
              <a:rPr lang="es-419" sz="2667" b="1" dirty="0">
                <a:solidFill>
                  <a:schemeClr val="accent4">
                    <a:lumMod val="75000"/>
                  </a:schemeClr>
                </a:solidFill>
                <a:latin typeface="ZCOOL XiaoWei" panose="020B0604020202020204" charset="0"/>
                <a:ea typeface="ZCOOL XiaoWei" panose="020B0604020202020204" charset="0"/>
              </a:rPr>
              <a:t>Fallecimiento: 4 de enero de 1960, </a:t>
            </a:r>
            <a:r>
              <a:rPr lang="es-419" sz="2667" b="1" dirty="0" err="1">
                <a:solidFill>
                  <a:schemeClr val="accent4">
                    <a:lumMod val="75000"/>
                  </a:schemeClr>
                </a:solidFill>
                <a:latin typeface="ZCOOL XiaoWei" panose="020B0604020202020204" charset="0"/>
                <a:ea typeface="ZCOOL XiaoWei" panose="020B0604020202020204" charset="0"/>
              </a:rPr>
              <a:t>Villeblevin</a:t>
            </a:r>
            <a:r>
              <a:rPr lang="es-419" sz="2667" b="1" dirty="0">
                <a:solidFill>
                  <a:schemeClr val="accent4">
                    <a:lumMod val="75000"/>
                  </a:schemeClr>
                </a:solidFill>
                <a:latin typeface="ZCOOL XiaoWei" panose="020B0604020202020204" charset="0"/>
                <a:ea typeface="ZCOOL XiaoWei" panose="020B0604020202020204" charset="0"/>
              </a:rPr>
              <a:t>, Francia</a:t>
            </a:r>
          </a:p>
          <a:p>
            <a:pPr algn="just"/>
            <a:r>
              <a:rPr lang="es-419" sz="2667" b="1" dirty="0">
                <a:solidFill>
                  <a:schemeClr val="accent4">
                    <a:lumMod val="75000"/>
                  </a:schemeClr>
                </a:solidFill>
                <a:latin typeface="ZCOOL XiaoWei" panose="020B0604020202020204" charset="0"/>
                <a:ea typeface="ZCOOL XiaoWei" panose="020B0604020202020204" charset="0"/>
              </a:rPr>
              <a:t>Causa de la muerte: Accidente automovilístico</a:t>
            </a:r>
          </a:p>
          <a:p>
            <a:pPr algn="just"/>
            <a:r>
              <a:rPr lang="es-419" sz="2667" b="1" dirty="0">
                <a:solidFill>
                  <a:schemeClr val="accent4">
                    <a:lumMod val="75000"/>
                  </a:schemeClr>
                </a:solidFill>
                <a:latin typeface="ZCOOL XiaoWei" panose="020B0604020202020204" charset="0"/>
                <a:ea typeface="ZCOOL XiaoWei" panose="020B0604020202020204" charset="0"/>
              </a:rPr>
              <a:t>Obras: Calígula, Los justos, El malentendido, El estado de sitio, </a:t>
            </a:r>
            <a:r>
              <a:rPr lang="es-419" sz="2667" b="1" dirty="0" err="1">
                <a:solidFill>
                  <a:schemeClr val="accent4">
                    <a:lumMod val="75000"/>
                  </a:schemeClr>
                </a:solidFill>
                <a:latin typeface="ZCOOL XiaoWei" panose="020B0604020202020204" charset="0"/>
                <a:ea typeface="ZCOOL XiaoWei" panose="020B0604020202020204" charset="0"/>
              </a:rPr>
              <a:t>The</a:t>
            </a:r>
            <a:r>
              <a:rPr lang="es-419" sz="2667" b="1" dirty="0">
                <a:solidFill>
                  <a:schemeClr val="accent4">
                    <a:lumMod val="75000"/>
                  </a:schemeClr>
                </a:solidFill>
                <a:latin typeface="ZCOOL XiaoWei" panose="020B0604020202020204" charset="0"/>
                <a:ea typeface="ZCOOL XiaoWei" panose="020B0604020202020204" charset="0"/>
              </a:rPr>
              <a:t> </a:t>
            </a:r>
            <a:r>
              <a:rPr lang="es-419" sz="2667" b="1" dirty="0" err="1">
                <a:solidFill>
                  <a:schemeClr val="accent4">
                    <a:lumMod val="75000"/>
                  </a:schemeClr>
                </a:solidFill>
                <a:latin typeface="ZCOOL XiaoWei" panose="020B0604020202020204" charset="0"/>
                <a:ea typeface="ZCOOL XiaoWei" panose="020B0604020202020204" charset="0"/>
              </a:rPr>
              <a:t>Possessed</a:t>
            </a:r>
            <a:r>
              <a:rPr lang="es-419" sz="2667" b="1" dirty="0">
                <a:solidFill>
                  <a:schemeClr val="accent4">
                    <a:lumMod val="75000"/>
                  </a:schemeClr>
                </a:solidFill>
                <a:latin typeface="ZCOOL XiaoWei" panose="020B0604020202020204" charset="0"/>
                <a:ea typeface="ZCOOL XiaoWei" panose="020B0604020202020204" charset="0"/>
              </a:rPr>
              <a:t>, Rebelión en Asturias</a:t>
            </a:r>
          </a:p>
        </p:txBody>
      </p:sp>
      <p:sp>
        <p:nvSpPr>
          <p:cNvPr id="3" name="CuadroTexto 2"/>
          <p:cNvSpPr txBox="1"/>
          <p:nvPr/>
        </p:nvSpPr>
        <p:spPr>
          <a:xfrm>
            <a:off x="2200509" y="447425"/>
            <a:ext cx="8281639" cy="830997"/>
          </a:xfrm>
          <a:prstGeom prst="rect">
            <a:avLst/>
          </a:prstGeom>
          <a:noFill/>
        </p:spPr>
        <p:txBody>
          <a:bodyPr wrap="square" rtlCol="0">
            <a:spAutoFit/>
          </a:bodyPr>
          <a:lstStyle/>
          <a:p>
            <a:pPr algn="ctr"/>
            <a:r>
              <a:rPr lang="es-419" sz="4800" b="1" dirty="0">
                <a:solidFill>
                  <a:schemeClr val="accent4">
                    <a:lumMod val="50000"/>
                  </a:schemeClr>
                </a:solidFill>
                <a:effectLst>
                  <a:outerShdw blurRad="38100" dist="38100" dir="2700000" algn="tl">
                    <a:srgbClr val="000000">
                      <a:alpha val="43137"/>
                    </a:srgbClr>
                  </a:outerShdw>
                </a:effectLst>
                <a:latin typeface="ZCOOL XiaoWei" panose="020B0604020202020204" charset="0"/>
                <a:ea typeface="ZCOOL XiaoWei" panose="020B0604020202020204" charset="0"/>
              </a:rPr>
              <a:t>Albert Camus</a:t>
            </a:r>
            <a:endParaRPr lang="es-CL" sz="4800" b="1" dirty="0">
              <a:solidFill>
                <a:schemeClr val="accent4">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16598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fld id="{00000000-1234-1234-1234-123412341234}" type="slidenum">
              <a:rPr lang="es-MX" smtClean="0"/>
              <a:pPr/>
              <a:t>3</a:t>
            </a:fld>
            <a:endParaRPr lang="es-MX"/>
          </a:p>
        </p:txBody>
      </p:sp>
      <p:sp>
        <p:nvSpPr>
          <p:cNvPr id="5" name="CuadroTexto 4"/>
          <p:cNvSpPr txBox="1"/>
          <p:nvPr/>
        </p:nvSpPr>
        <p:spPr>
          <a:xfrm>
            <a:off x="3360234" y="579864"/>
            <a:ext cx="8489796" cy="10802957"/>
          </a:xfrm>
          <a:prstGeom prst="rect">
            <a:avLst/>
          </a:prstGeom>
          <a:noFill/>
        </p:spPr>
        <p:txBody>
          <a:bodyPr wrap="square" rtlCol="0">
            <a:spAutoFit/>
          </a:bodyPr>
          <a:lstStyle/>
          <a:p>
            <a:pPr algn="ctr"/>
            <a:r>
              <a:rPr lang="es-MX" sz="3200" b="1" dirty="0">
                <a:solidFill>
                  <a:srgbClr val="002060"/>
                </a:solidFill>
                <a:latin typeface="ZCOOL XiaoWei" panose="020B0604020202020204" charset="0"/>
                <a:ea typeface="ZCOOL XiaoWei" panose="020B0604020202020204" charset="0"/>
              </a:rPr>
              <a:t>“</a:t>
            </a:r>
            <a:r>
              <a:rPr lang="es-MX" sz="3200" b="1" dirty="0">
                <a:solidFill>
                  <a:schemeClr val="accent4">
                    <a:lumMod val="75000"/>
                  </a:schemeClr>
                </a:solidFill>
                <a:latin typeface="ZCOOL XiaoWei" panose="020B0604020202020204" charset="0"/>
                <a:ea typeface="ZCOOL XiaoWei" panose="020B0604020202020204" charset="0"/>
              </a:rPr>
              <a:t>Cualquiera puede experimentar el absurdo”</a:t>
            </a:r>
          </a:p>
          <a:p>
            <a:pPr algn="ctr"/>
            <a:endParaRPr lang="es-MX" sz="3200" b="1" dirty="0">
              <a:solidFill>
                <a:schemeClr val="accent4">
                  <a:lumMod val="75000"/>
                </a:schemeClr>
              </a:solidFill>
              <a:latin typeface="ZCOOL XiaoWei" panose="020B0604020202020204" charset="0"/>
              <a:ea typeface="ZCOOL XiaoWei" panose="020B0604020202020204" charset="0"/>
            </a:endParaRPr>
          </a:p>
          <a:p>
            <a:pPr algn="just"/>
            <a:r>
              <a:rPr lang="es-MX" sz="2400" b="1" dirty="0">
                <a:solidFill>
                  <a:schemeClr val="accent4">
                    <a:lumMod val="75000"/>
                  </a:schemeClr>
                </a:solidFill>
                <a:latin typeface="ZCOOL XiaoWei" panose="020B0604020202020204" charset="0"/>
                <a:ea typeface="ZCOOL XiaoWei" panose="020B0604020202020204" charset="0"/>
              </a:rPr>
              <a:t>¿A qué se refiere Camus cuando habla del “absurdo”? La filosofía occidental tiene, entre otras, una pregunta recurrente sobre el ser humano a la que trata de dar respuesta: ¿por qué existimos? ¿Qué sentido hay en la vida humana? Estas cuestiones pueden responderse de distinta manera, dependiendo de la corriente, pero Camus responde tajante: estas cuestiones carecen de lógica ya que la existencia no tiene sentido para el universo.</a:t>
            </a:r>
          </a:p>
          <a:p>
            <a:pPr algn="just"/>
            <a:r>
              <a:rPr lang="es-MX" sz="2400" b="1" dirty="0">
                <a:solidFill>
                  <a:schemeClr val="accent4">
                    <a:lumMod val="75000"/>
                  </a:schemeClr>
                </a:solidFill>
                <a:latin typeface="ZCOOL XiaoWei" panose="020B0604020202020204" charset="0"/>
                <a:ea typeface="ZCOOL XiaoWei" panose="020B0604020202020204" charset="0"/>
              </a:rPr>
              <a:t>“Hoy ha muerto mamá. O tal fue ayer. No lo sé”, son las primeras palabras que el lector se encuentra en </a:t>
            </a:r>
            <a:r>
              <a:rPr lang="es-MX" sz="2400" b="1" i="1" dirty="0">
                <a:solidFill>
                  <a:schemeClr val="accent4">
                    <a:lumMod val="75000"/>
                  </a:schemeClr>
                </a:solidFill>
                <a:latin typeface="ZCOOL XiaoWei" panose="020B0604020202020204" charset="0"/>
                <a:ea typeface="ZCOOL XiaoWei" panose="020B0604020202020204" charset="0"/>
              </a:rPr>
              <a:t>El Extranjero </a:t>
            </a:r>
            <a:r>
              <a:rPr lang="es-MX" sz="2400" b="1" dirty="0">
                <a:solidFill>
                  <a:schemeClr val="accent4">
                    <a:lumMod val="75000"/>
                  </a:schemeClr>
                </a:solidFill>
                <a:latin typeface="ZCOOL XiaoWei" panose="020B0604020202020204" charset="0"/>
                <a:ea typeface="ZCOOL XiaoWei" panose="020B0604020202020204" charset="0"/>
              </a:rPr>
              <a:t>(1942). Esta sentencia sirve como un simple resumen del pensamiento </a:t>
            </a:r>
            <a:r>
              <a:rPr lang="es-MX" sz="2400" b="1" dirty="0" err="1">
                <a:solidFill>
                  <a:schemeClr val="accent4">
                    <a:lumMod val="75000"/>
                  </a:schemeClr>
                </a:solidFill>
                <a:latin typeface="ZCOOL XiaoWei" panose="020B0604020202020204" charset="0"/>
                <a:ea typeface="ZCOOL XiaoWei" panose="020B0604020202020204" charset="0"/>
              </a:rPr>
              <a:t>camusiano</a:t>
            </a:r>
            <a:r>
              <a:rPr lang="es-MX" sz="2400" b="1" dirty="0">
                <a:solidFill>
                  <a:schemeClr val="accent4">
                    <a:lumMod val="75000"/>
                  </a:schemeClr>
                </a:solidFill>
                <a:latin typeface="ZCOOL XiaoWei" panose="020B0604020202020204" charset="0"/>
                <a:ea typeface="ZCOOL XiaoWei" panose="020B0604020202020204" charset="0"/>
              </a:rPr>
              <a:t>: no hay sentido en la vida. Sentido en tanto como una entidad universal y atemporal que engloba toda la historia de la Humanidad.</a:t>
            </a:r>
          </a:p>
          <a:p>
            <a:pPr algn="just"/>
            <a:r>
              <a:rPr lang="es-MX" sz="2400" b="1" i="1" dirty="0">
                <a:solidFill>
                  <a:schemeClr val="accent4">
                    <a:lumMod val="75000"/>
                  </a:schemeClr>
                </a:solidFill>
                <a:latin typeface="ZCOOL XiaoWei" panose="020B0604020202020204" charset="0"/>
                <a:ea typeface="ZCOOL XiaoWei" panose="020B0604020202020204" charset="0"/>
              </a:rPr>
              <a:t>“Lo absurdo nace de esa confrontación entre el llamamiento humano y el silencio irrazonable del mundo. Eso es lo que no hay que olvidar. A eso hay que aferrarse, pues toda la consecuencia de una vida puede nacer de ello. Lo irracional, la nostalgia humana y lo absurdo que surge de su cara a cara, he aquí los tres personajes del drama que debe terminar necesariamente con toda la lógica que es capaz una existencia”.</a:t>
            </a:r>
            <a:r>
              <a:rPr lang="es-MX" sz="2400" b="1" dirty="0">
                <a:solidFill>
                  <a:schemeClr val="accent4">
                    <a:lumMod val="75000"/>
                  </a:schemeClr>
                </a:solidFill>
                <a:latin typeface="ZCOOL XiaoWei" panose="020B0604020202020204" charset="0"/>
                <a:ea typeface="ZCOOL XiaoWei" panose="020B0604020202020204" charset="0"/>
              </a:rPr>
              <a:t> </a:t>
            </a:r>
            <a:r>
              <a:rPr lang="es-MX" sz="2400" b="1" i="1" dirty="0">
                <a:solidFill>
                  <a:schemeClr val="accent4">
                    <a:lumMod val="75000"/>
                  </a:schemeClr>
                </a:solidFill>
                <a:latin typeface="ZCOOL XiaoWei" panose="020B0604020202020204" charset="0"/>
                <a:ea typeface="ZCOOL XiaoWei" panose="020B0604020202020204" charset="0"/>
              </a:rPr>
              <a:t>El mito de </a:t>
            </a:r>
            <a:r>
              <a:rPr lang="es-MX" sz="2400" b="1" i="1" dirty="0" err="1">
                <a:solidFill>
                  <a:schemeClr val="accent4">
                    <a:lumMod val="75000"/>
                  </a:schemeClr>
                </a:solidFill>
                <a:latin typeface="ZCOOL XiaoWei" panose="020B0604020202020204" charset="0"/>
                <a:ea typeface="ZCOOL XiaoWei" panose="020B0604020202020204" charset="0"/>
              </a:rPr>
              <a:t>Sisífo</a:t>
            </a:r>
            <a:r>
              <a:rPr lang="es-MX" sz="2400" b="1" dirty="0">
                <a:solidFill>
                  <a:schemeClr val="accent4">
                    <a:lumMod val="75000"/>
                  </a:schemeClr>
                </a:solidFill>
                <a:latin typeface="ZCOOL XiaoWei" panose="020B0604020202020204" charset="0"/>
                <a:ea typeface="ZCOOL XiaoWei" panose="020B0604020202020204" charset="0"/>
              </a:rPr>
              <a:t>, 1942</a:t>
            </a:r>
          </a:p>
          <a:p>
            <a:endParaRPr lang="es-CL" sz="2400" dirty="0"/>
          </a:p>
        </p:txBody>
      </p:sp>
    </p:spTree>
    <p:extLst>
      <p:ext uri="{BB962C8B-B14F-4D97-AF65-F5344CB8AC3E}">
        <p14:creationId xmlns:p14="http://schemas.microsoft.com/office/powerpoint/2010/main" val="3318409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fld id="{00000000-1234-1234-1234-123412341234}" type="slidenum">
              <a:rPr lang="es-MX" smtClean="0"/>
              <a:pPr/>
              <a:t>4</a:t>
            </a:fld>
            <a:endParaRPr lang="es-MX"/>
          </a:p>
        </p:txBody>
      </p:sp>
      <p:sp>
        <p:nvSpPr>
          <p:cNvPr id="4" name="CuadroTexto 3"/>
          <p:cNvSpPr txBox="1"/>
          <p:nvPr/>
        </p:nvSpPr>
        <p:spPr>
          <a:xfrm>
            <a:off x="2735765" y="282498"/>
            <a:ext cx="9233211" cy="8833187"/>
          </a:xfrm>
          <a:prstGeom prst="rect">
            <a:avLst/>
          </a:prstGeom>
          <a:noFill/>
        </p:spPr>
        <p:txBody>
          <a:bodyPr wrap="square" rtlCol="0">
            <a:spAutoFit/>
          </a:bodyPr>
          <a:lstStyle/>
          <a:p>
            <a:pPr algn="ctr"/>
            <a:r>
              <a:rPr lang="es-MX" sz="3200" b="1" dirty="0">
                <a:solidFill>
                  <a:srgbClr val="002060"/>
                </a:solidFill>
                <a:effectLst>
                  <a:outerShdw blurRad="38100" dist="38100" dir="2700000" algn="tl">
                    <a:srgbClr val="000000">
                      <a:alpha val="43137"/>
                    </a:srgbClr>
                  </a:outerShdw>
                </a:effectLst>
                <a:latin typeface="ZCOOL XiaoWei" panose="020B0604020202020204" charset="0"/>
                <a:ea typeface="ZCOOL XiaoWei" panose="020B0604020202020204" charset="0"/>
              </a:rPr>
              <a:t>“</a:t>
            </a:r>
            <a:r>
              <a:rPr lang="es-MX" sz="3200" b="1" dirty="0">
                <a:solidFill>
                  <a:schemeClr val="accent4">
                    <a:lumMod val="75000"/>
                  </a:schemeClr>
                </a:solidFill>
                <a:effectLst>
                  <a:outerShdw blurRad="38100" dist="38100" dir="2700000" algn="tl">
                    <a:srgbClr val="000000">
                      <a:alpha val="43137"/>
                    </a:srgbClr>
                  </a:outerShdw>
                </a:effectLst>
                <a:latin typeface="ZCOOL XiaoWei" panose="020B0604020202020204" charset="0"/>
                <a:ea typeface="ZCOOL XiaoWei" panose="020B0604020202020204" charset="0"/>
              </a:rPr>
              <a:t>No hay más que un problema filosófico: el suicidio”</a:t>
            </a:r>
          </a:p>
          <a:p>
            <a:pPr algn="ctr"/>
            <a:endParaRPr lang="es-MX" sz="2400" b="1" dirty="0">
              <a:solidFill>
                <a:schemeClr val="accent4">
                  <a:lumMod val="75000"/>
                </a:schemeClr>
              </a:solidFill>
              <a:effectLst>
                <a:outerShdw blurRad="38100" dist="38100" dir="2700000" algn="tl">
                  <a:srgbClr val="000000">
                    <a:alpha val="43137"/>
                  </a:srgbClr>
                </a:outerShdw>
              </a:effectLst>
              <a:latin typeface="ZCOOL XiaoWei" panose="020B0604020202020204" charset="0"/>
              <a:ea typeface="ZCOOL XiaoWei" panose="020B0604020202020204" charset="0"/>
            </a:endParaRPr>
          </a:p>
          <a:p>
            <a:pPr algn="just"/>
            <a:r>
              <a:rPr lang="es-MX" sz="1467" b="1" dirty="0">
                <a:solidFill>
                  <a:schemeClr val="accent4">
                    <a:lumMod val="75000"/>
                  </a:schemeClr>
                </a:solidFill>
                <a:latin typeface="ZCOOL XiaoWei" panose="020B0604020202020204" charset="0"/>
                <a:ea typeface="ZCOOL XiaoWei" panose="020B0604020202020204" charset="0"/>
              </a:rPr>
              <a:t>L</a:t>
            </a:r>
            <a:r>
              <a:rPr lang="es-MX" sz="2400" b="1" dirty="0">
                <a:solidFill>
                  <a:schemeClr val="accent4">
                    <a:lumMod val="75000"/>
                  </a:schemeClr>
                </a:solidFill>
                <a:latin typeface="ZCOOL XiaoWei" panose="020B0604020202020204" charset="0"/>
                <a:ea typeface="ZCOOL XiaoWei" panose="020B0604020202020204" charset="0"/>
              </a:rPr>
              <a:t>a revelación del absurdo, en tanto a que el individuo entiende que no hay sentido superior de su vida, conlleva una relación de ideas que Camus recoge: “la vida no tiene sentido” y la conclusión, acelerada, “la vida no vale la pena vivirla”. Por ello, el filósofo francés busca la respuesta a través del proceso </a:t>
            </a:r>
            <a:r>
              <a:rPr lang="es-MX" sz="2400" b="1" dirty="0" err="1">
                <a:solidFill>
                  <a:schemeClr val="accent4">
                    <a:lumMod val="75000"/>
                  </a:schemeClr>
                </a:solidFill>
                <a:latin typeface="ZCOOL XiaoWei" panose="020B0604020202020204" charset="0"/>
                <a:ea typeface="ZCOOL XiaoWei" panose="020B0604020202020204" charset="0"/>
              </a:rPr>
              <a:t>descartiano</a:t>
            </a:r>
            <a:r>
              <a:rPr lang="es-MX" sz="2400" b="1" dirty="0">
                <a:solidFill>
                  <a:schemeClr val="accent4">
                    <a:lumMod val="75000"/>
                  </a:schemeClr>
                </a:solidFill>
                <a:latin typeface="ZCOOL XiaoWei" panose="020B0604020202020204" charset="0"/>
                <a:ea typeface="ZCOOL XiaoWei" panose="020B0604020202020204" charset="0"/>
              </a:rPr>
              <a:t>:</a:t>
            </a:r>
          </a:p>
          <a:p>
            <a:pPr algn="just"/>
            <a:endParaRPr lang="es-MX" sz="2400" b="1" dirty="0">
              <a:solidFill>
                <a:schemeClr val="accent4">
                  <a:lumMod val="75000"/>
                </a:schemeClr>
              </a:solidFill>
              <a:latin typeface="ZCOOL XiaoWei" panose="020B0604020202020204" charset="0"/>
              <a:ea typeface="ZCOOL XiaoWei" panose="020B0604020202020204" charset="0"/>
            </a:endParaRPr>
          </a:p>
          <a:p>
            <a:pPr algn="just"/>
            <a:r>
              <a:rPr lang="es-MX" sz="2400" b="1" i="1" dirty="0">
                <a:solidFill>
                  <a:schemeClr val="accent4">
                    <a:lumMod val="75000"/>
                  </a:schemeClr>
                </a:solidFill>
                <a:latin typeface="ZCOOL XiaoWei" panose="020B0604020202020204" charset="0"/>
                <a:ea typeface="ZCOOL XiaoWei" panose="020B0604020202020204" charset="0"/>
              </a:rPr>
              <a:t>“Matarse es, en cierto sentido y como en el melodrama, confesar. Es confesar que la vida nos supera o que no la entendemos. Mas no vayamos demasiado lejos en estas analogías y volvamos a las palabras corrientes. Es solamente confesar que ‘no vale la pena’. Vivir, naturalmente, jamás es fácil. Seguimos haciendo los gestos que la existencia pide por muchas razones, la primera de las cuales es la costumbre. Morir voluntariamente supone que hemos reconocido, aunque sea instintivamente, el carácter ridículo de esta costumbre, la ausencia de toda razón profunda para vivir, el carácter insensato de esa agitación cotidiana y la inutilidad del sufrimiento”. El mito de </a:t>
            </a:r>
            <a:r>
              <a:rPr lang="es-MX" sz="2400" b="1" i="1" dirty="0" err="1">
                <a:solidFill>
                  <a:schemeClr val="accent4">
                    <a:lumMod val="75000"/>
                  </a:schemeClr>
                </a:solidFill>
                <a:latin typeface="ZCOOL XiaoWei" panose="020B0604020202020204" charset="0"/>
                <a:ea typeface="ZCOOL XiaoWei" panose="020B0604020202020204" charset="0"/>
              </a:rPr>
              <a:t>Sisífo</a:t>
            </a:r>
            <a:r>
              <a:rPr lang="es-MX" sz="2400" b="1" i="1" dirty="0">
                <a:solidFill>
                  <a:schemeClr val="accent4">
                    <a:lumMod val="75000"/>
                  </a:schemeClr>
                </a:solidFill>
                <a:latin typeface="ZCOOL XiaoWei" panose="020B0604020202020204" charset="0"/>
                <a:ea typeface="ZCOOL XiaoWei" panose="020B0604020202020204" charset="0"/>
              </a:rPr>
              <a:t>, 1942.</a:t>
            </a:r>
            <a:endParaRPr lang="es-MX" sz="2400" b="1" dirty="0">
              <a:solidFill>
                <a:schemeClr val="accent4">
                  <a:lumMod val="75000"/>
                </a:schemeClr>
              </a:solidFill>
              <a:latin typeface="ZCOOL XiaoWei" panose="020B0604020202020204" charset="0"/>
              <a:ea typeface="ZCOOL XiaoWei" panose="020B0604020202020204" charset="0"/>
            </a:endParaRPr>
          </a:p>
          <a:p>
            <a:endParaRPr lang="es-CL" sz="2400" dirty="0"/>
          </a:p>
        </p:txBody>
      </p:sp>
    </p:spTree>
    <p:extLst>
      <p:ext uri="{BB962C8B-B14F-4D97-AF65-F5344CB8AC3E}">
        <p14:creationId xmlns:p14="http://schemas.microsoft.com/office/powerpoint/2010/main" val="12781979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fld id="{00000000-1234-1234-1234-123412341234}" type="slidenum">
              <a:rPr lang="es-MX" smtClean="0"/>
              <a:pPr/>
              <a:t>5</a:t>
            </a:fld>
            <a:endParaRPr lang="es-MX"/>
          </a:p>
        </p:txBody>
      </p:sp>
      <p:sp>
        <p:nvSpPr>
          <p:cNvPr id="4" name="CuadroTexto 3"/>
          <p:cNvSpPr txBox="1"/>
          <p:nvPr/>
        </p:nvSpPr>
        <p:spPr>
          <a:xfrm>
            <a:off x="3048002" y="604151"/>
            <a:ext cx="8132957" cy="6698052"/>
          </a:xfrm>
          <a:prstGeom prst="rect">
            <a:avLst/>
          </a:prstGeom>
          <a:noFill/>
        </p:spPr>
        <p:txBody>
          <a:bodyPr wrap="square" rtlCol="0">
            <a:spAutoFit/>
          </a:bodyPr>
          <a:lstStyle/>
          <a:p>
            <a:pPr algn="just"/>
            <a:r>
              <a:rPr lang="es-MX" sz="2133" b="1" dirty="0">
                <a:solidFill>
                  <a:schemeClr val="accent4">
                    <a:lumMod val="75000"/>
                  </a:schemeClr>
                </a:solidFill>
                <a:latin typeface="ZCOOL XiaoWei" panose="020B0604020202020204" charset="0"/>
                <a:ea typeface="ZCOOL XiaoWei" panose="020B0604020202020204" charset="0"/>
              </a:rPr>
              <a:t>Sin utilizar bases sociológicas, ni psicológicas (ya que él mismo advierte que no es su campo), el filósofo francés busca dar respuesta a por qué el suicidio – que plantea de dos maneras: material y filosófico – no es una respuesta adecuada ante el absurdo:</a:t>
            </a:r>
          </a:p>
          <a:p>
            <a:pPr algn="just"/>
            <a:r>
              <a:rPr lang="es-MX" sz="2133" b="1" i="1" dirty="0">
                <a:solidFill>
                  <a:schemeClr val="accent4">
                    <a:lumMod val="75000"/>
                  </a:schemeClr>
                </a:solidFill>
                <a:latin typeface="ZCOOL XiaoWei" panose="020B0604020202020204" charset="0"/>
                <a:ea typeface="ZCOOL XiaoWei" panose="020B0604020202020204" charset="0"/>
              </a:rPr>
              <a:t>«En el apego de un hombre a su vida hay algo más fuerte que todas las miserias del mundo. El juicio del cuerpo equivale al del espíritu y el cuerpo retrocede ante el aniquilamiento. Adquirimos la costumbre de vivir antes que la de pensar. En la carrera que nos precipita cada día un poco más hacia la muerte, el cuerpo conserva una delantera irreparable”. El mito de </a:t>
            </a:r>
            <a:r>
              <a:rPr lang="es-MX" sz="2133" b="1" i="1" dirty="0" err="1">
                <a:solidFill>
                  <a:schemeClr val="accent4">
                    <a:lumMod val="75000"/>
                  </a:schemeClr>
                </a:solidFill>
                <a:latin typeface="ZCOOL XiaoWei" panose="020B0604020202020204" charset="0"/>
                <a:ea typeface="ZCOOL XiaoWei" panose="020B0604020202020204" charset="0"/>
              </a:rPr>
              <a:t>Sisífo</a:t>
            </a:r>
            <a:r>
              <a:rPr lang="es-MX" sz="2133" b="1" i="1" dirty="0">
                <a:solidFill>
                  <a:schemeClr val="accent4">
                    <a:lumMod val="75000"/>
                  </a:schemeClr>
                </a:solidFill>
                <a:latin typeface="ZCOOL XiaoWei" panose="020B0604020202020204" charset="0"/>
                <a:ea typeface="ZCOOL XiaoWei" panose="020B0604020202020204" charset="0"/>
              </a:rPr>
              <a:t>, 1942.</a:t>
            </a:r>
            <a:endParaRPr lang="es-MX" sz="2133" b="1" dirty="0">
              <a:solidFill>
                <a:schemeClr val="accent4">
                  <a:lumMod val="75000"/>
                </a:schemeClr>
              </a:solidFill>
              <a:latin typeface="ZCOOL XiaoWei" panose="020B0604020202020204" charset="0"/>
              <a:ea typeface="ZCOOL XiaoWei" panose="020B0604020202020204" charset="0"/>
            </a:endParaRPr>
          </a:p>
          <a:p>
            <a:pPr algn="just"/>
            <a:r>
              <a:rPr lang="es-MX" sz="2133" b="1" dirty="0">
                <a:solidFill>
                  <a:schemeClr val="accent4">
                    <a:lumMod val="75000"/>
                  </a:schemeClr>
                </a:solidFill>
                <a:latin typeface="ZCOOL XiaoWei" panose="020B0604020202020204" charset="0"/>
                <a:ea typeface="ZCOOL XiaoWei" panose="020B0604020202020204" charset="0"/>
              </a:rPr>
              <a:t>Camus explicaba que el suicidio, lejos de ser un acto de cobardía, era el máximo de la desesperación lógica, pero que no repercutía en un cambio de la realidad, que se mantenía estable. Por lo que, establece, es “humano” que el individuo se plantee preguntas sobre el sentido y la existencia, pero el “absurdo” que lleva buscar respuestas universales puede provocar un anhelo vital.</a:t>
            </a:r>
          </a:p>
          <a:p>
            <a:endParaRPr lang="es-CL" sz="2400" b="1" dirty="0">
              <a:solidFill>
                <a:schemeClr val="accent4">
                  <a:lumMod val="75000"/>
                </a:schemeClr>
              </a:solidFill>
            </a:endParaRPr>
          </a:p>
        </p:txBody>
      </p:sp>
    </p:spTree>
    <p:extLst>
      <p:ext uri="{BB962C8B-B14F-4D97-AF65-F5344CB8AC3E}">
        <p14:creationId xmlns:p14="http://schemas.microsoft.com/office/powerpoint/2010/main" val="2591926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fld id="{00000000-1234-1234-1234-123412341234}" type="slidenum">
              <a:rPr lang="es-MX" smtClean="0"/>
              <a:pPr/>
              <a:t>6</a:t>
            </a:fld>
            <a:endParaRPr lang="es-MX"/>
          </a:p>
        </p:txBody>
      </p:sp>
      <p:sp>
        <p:nvSpPr>
          <p:cNvPr id="4" name="CuadroTexto 3"/>
          <p:cNvSpPr txBox="1"/>
          <p:nvPr/>
        </p:nvSpPr>
        <p:spPr>
          <a:xfrm>
            <a:off x="2423533" y="210027"/>
            <a:ext cx="9530575" cy="10679847"/>
          </a:xfrm>
          <a:prstGeom prst="rect">
            <a:avLst/>
          </a:prstGeom>
          <a:noFill/>
        </p:spPr>
        <p:txBody>
          <a:bodyPr wrap="square" rtlCol="0">
            <a:spAutoFit/>
          </a:bodyPr>
          <a:lstStyle/>
          <a:p>
            <a:pPr algn="ctr"/>
            <a:r>
              <a:rPr lang="es-MX" sz="3200" b="1" dirty="0">
                <a:solidFill>
                  <a:schemeClr val="accent4">
                    <a:lumMod val="75000"/>
                  </a:schemeClr>
                </a:solidFill>
                <a:latin typeface="ZCOOL XiaoWei" panose="020B0604020202020204" charset="0"/>
                <a:ea typeface="ZCOOL XiaoWei" panose="020B0604020202020204" charset="0"/>
              </a:rPr>
              <a:t>“Algo tiene sentido y ese algo es el hombre”</a:t>
            </a:r>
          </a:p>
          <a:p>
            <a:pPr algn="ctr"/>
            <a:endParaRPr lang="es-MX" sz="3200" b="1" dirty="0">
              <a:solidFill>
                <a:schemeClr val="accent4">
                  <a:lumMod val="75000"/>
                </a:schemeClr>
              </a:solidFill>
              <a:latin typeface="ZCOOL XiaoWei" panose="020B0604020202020204" charset="0"/>
              <a:ea typeface="ZCOOL XiaoWei" panose="020B0604020202020204" charset="0"/>
            </a:endParaRPr>
          </a:p>
          <a:p>
            <a:pPr algn="just"/>
            <a:r>
              <a:rPr lang="es-MX" sz="2400" b="1" dirty="0">
                <a:solidFill>
                  <a:schemeClr val="accent4">
                    <a:lumMod val="75000"/>
                  </a:schemeClr>
                </a:solidFill>
                <a:latin typeface="ZCOOL XiaoWei" panose="020B0604020202020204" charset="0"/>
                <a:ea typeface="ZCOOL XiaoWei" panose="020B0604020202020204" charset="0"/>
              </a:rPr>
              <a:t>Pero Camus no emanaba un pesimismo y, menos aún, abogaba por adoptar una postura nihilista («el pensamiento del suicidio es un poderoso medio de consuelo: con él se logra soportar más de una noche», </a:t>
            </a:r>
            <a:r>
              <a:rPr lang="es-MX" sz="2400" b="1" i="1" dirty="0">
                <a:solidFill>
                  <a:schemeClr val="accent4">
                    <a:lumMod val="75000"/>
                  </a:schemeClr>
                </a:solidFill>
                <a:latin typeface="ZCOOL XiaoWei" panose="020B0604020202020204" charset="0"/>
                <a:ea typeface="ZCOOL XiaoWei" panose="020B0604020202020204" charset="0"/>
              </a:rPr>
              <a:t>Más allá del bien y del mal</a:t>
            </a:r>
            <a:r>
              <a:rPr lang="es-MX" sz="2400" b="1" dirty="0">
                <a:solidFill>
                  <a:schemeClr val="accent4">
                    <a:lumMod val="75000"/>
                  </a:schemeClr>
                </a:solidFill>
                <a:latin typeface="ZCOOL XiaoWei" panose="020B0604020202020204" charset="0"/>
                <a:ea typeface="ZCOOL XiaoWei" panose="020B0604020202020204" charset="0"/>
              </a:rPr>
              <a:t> (1886) de </a:t>
            </a:r>
            <a:r>
              <a:rPr lang="es-MX" sz="2400" b="1" dirty="0" err="1">
                <a:solidFill>
                  <a:schemeClr val="accent4">
                    <a:lumMod val="75000"/>
                  </a:schemeClr>
                </a:solidFill>
                <a:latin typeface="ZCOOL XiaoWei" panose="020B0604020202020204" charset="0"/>
                <a:ea typeface="ZCOOL XiaoWei" panose="020B0604020202020204" charset="0"/>
              </a:rPr>
              <a:t>Nietszche</a:t>
            </a:r>
            <a:r>
              <a:rPr lang="es-MX" sz="2400" b="1" dirty="0">
                <a:solidFill>
                  <a:schemeClr val="accent4">
                    <a:lumMod val="75000"/>
                  </a:schemeClr>
                </a:solidFill>
                <a:latin typeface="ZCOOL XiaoWei" panose="020B0604020202020204" charset="0"/>
                <a:ea typeface="ZCOOL XiaoWei" panose="020B0604020202020204" charset="0"/>
              </a:rPr>
              <a:t>); el concepto de «aceptación» es la respuesta directa a este peso. Es decir, es el individuo quien debe entender, y aceptar, el absurdo de la existencia y que en esencia es, ella misma, el sentido.</a:t>
            </a:r>
          </a:p>
          <a:p>
            <a:pPr algn="just"/>
            <a:r>
              <a:rPr lang="es-MX" sz="2400" b="1" dirty="0">
                <a:solidFill>
                  <a:schemeClr val="accent4">
                    <a:lumMod val="75000"/>
                  </a:schemeClr>
                </a:solidFill>
                <a:latin typeface="ZCOOL XiaoWei" panose="020B0604020202020204" charset="0"/>
                <a:ea typeface="ZCOOL XiaoWei" panose="020B0604020202020204" charset="0"/>
              </a:rPr>
              <a:t>“Sigo creyendo que este mundo no tiene un sentido superior. Pero sé que en él algo tiene sentido y ese algo es el hombre, porque es el único ser que exige el tenerlo”, recoge el autor francés en </a:t>
            </a:r>
            <a:r>
              <a:rPr lang="es-MX" sz="2400" b="1" i="1" dirty="0">
                <a:solidFill>
                  <a:schemeClr val="accent4">
                    <a:lumMod val="75000"/>
                  </a:schemeClr>
                </a:solidFill>
                <a:latin typeface="ZCOOL XiaoWei" panose="020B0604020202020204" charset="0"/>
                <a:ea typeface="ZCOOL XiaoWei" panose="020B0604020202020204" charset="0"/>
              </a:rPr>
              <a:t>Cartas a un amigo alemán</a:t>
            </a:r>
            <a:r>
              <a:rPr lang="es-MX" sz="2400" b="1" dirty="0">
                <a:solidFill>
                  <a:schemeClr val="accent4">
                    <a:lumMod val="75000"/>
                  </a:schemeClr>
                </a:solidFill>
                <a:latin typeface="ZCOOL XiaoWei" panose="020B0604020202020204" charset="0"/>
                <a:ea typeface="ZCOOL XiaoWei" panose="020B0604020202020204" charset="0"/>
              </a:rPr>
              <a:t> (1944).  ¿Qué explica Camus con esta afirmación? Lo que recoge la misma: el sentido de la existencia es la propia existencia del ser humano. La pretensión de buscar una ley natural otorga a la especie un valor único que, para Camus, es baluarte de una razón universal.</a:t>
            </a:r>
          </a:p>
          <a:p>
            <a:pPr algn="just"/>
            <a:r>
              <a:rPr lang="es-MX" sz="2400" b="1" dirty="0" err="1">
                <a:solidFill>
                  <a:schemeClr val="accent4">
                    <a:lumMod val="75000"/>
                  </a:schemeClr>
                </a:solidFill>
                <a:latin typeface="ZCOOL XiaoWei" panose="020B0604020202020204" charset="0"/>
                <a:ea typeface="ZCOOL XiaoWei" panose="020B0604020202020204" charset="0"/>
              </a:rPr>
              <a:t>Dostoyvski</a:t>
            </a:r>
            <a:r>
              <a:rPr lang="es-MX" sz="2400" b="1" dirty="0">
                <a:solidFill>
                  <a:schemeClr val="accent4">
                    <a:lumMod val="75000"/>
                  </a:schemeClr>
                </a:solidFill>
                <a:latin typeface="ZCOOL XiaoWei" panose="020B0604020202020204" charset="0"/>
                <a:ea typeface="ZCOOL XiaoWei" panose="020B0604020202020204" charset="0"/>
              </a:rPr>
              <a:t> escribió en </a:t>
            </a:r>
            <a:r>
              <a:rPr lang="es-MX" sz="2400" b="1" i="1" dirty="0">
                <a:solidFill>
                  <a:schemeClr val="accent4">
                    <a:lumMod val="75000"/>
                  </a:schemeClr>
                </a:solidFill>
                <a:latin typeface="ZCOOL XiaoWei" panose="020B0604020202020204" charset="0"/>
                <a:ea typeface="ZCOOL XiaoWei" panose="020B0604020202020204" charset="0"/>
              </a:rPr>
              <a:t>Los hermanos </a:t>
            </a:r>
            <a:r>
              <a:rPr lang="es-MX" sz="2400" b="1" i="1" dirty="0" err="1">
                <a:solidFill>
                  <a:schemeClr val="accent4">
                    <a:lumMod val="75000"/>
                  </a:schemeClr>
                </a:solidFill>
                <a:latin typeface="ZCOOL XiaoWei" panose="020B0604020202020204" charset="0"/>
                <a:ea typeface="ZCOOL XiaoWei" panose="020B0604020202020204" charset="0"/>
              </a:rPr>
              <a:t>Karamov</a:t>
            </a:r>
            <a:r>
              <a:rPr lang="es-MX" sz="2400" b="1" i="1" dirty="0">
                <a:solidFill>
                  <a:schemeClr val="accent4">
                    <a:lumMod val="75000"/>
                  </a:schemeClr>
                </a:solidFill>
                <a:latin typeface="ZCOOL XiaoWei" panose="020B0604020202020204" charset="0"/>
                <a:ea typeface="ZCOOL XiaoWei" panose="020B0604020202020204" charset="0"/>
              </a:rPr>
              <a:t> </a:t>
            </a:r>
            <a:r>
              <a:rPr lang="es-MX" sz="2400" b="1" dirty="0">
                <a:solidFill>
                  <a:schemeClr val="accent4">
                    <a:lumMod val="75000"/>
                  </a:schemeClr>
                </a:solidFill>
                <a:latin typeface="ZCOOL XiaoWei" panose="020B0604020202020204" charset="0"/>
                <a:ea typeface="ZCOOL XiaoWei" panose="020B0604020202020204" charset="0"/>
              </a:rPr>
              <a:t>(1880) que “hay que amar la vida antes de razonar sobre ella, sin lógica: sólo así se puede comprender su sentido”. Aunque no es un resumen del sentido </a:t>
            </a:r>
            <a:r>
              <a:rPr lang="es-MX" sz="2400" b="1" dirty="0" err="1">
                <a:solidFill>
                  <a:schemeClr val="accent4">
                    <a:lumMod val="75000"/>
                  </a:schemeClr>
                </a:solidFill>
                <a:latin typeface="ZCOOL XiaoWei" panose="020B0604020202020204" charset="0"/>
                <a:ea typeface="ZCOOL XiaoWei" panose="020B0604020202020204" charset="0"/>
              </a:rPr>
              <a:t>camusiano</a:t>
            </a:r>
            <a:r>
              <a:rPr lang="es-MX" sz="2400" b="1" dirty="0">
                <a:solidFill>
                  <a:schemeClr val="accent4">
                    <a:lumMod val="75000"/>
                  </a:schemeClr>
                </a:solidFill>
                <a:latin typeface="ZCOOL XiaoWei" panose="020B0604020202020204" charset="0"/>
                <a:ea typeface="ZCOOL XiaoWei" panose="020B0604020202020204" charset="0"/>
              </a:rPr>
              <a:t>, sí se puede aplicar al concepto de la «aceptación».</a:t>
            </a:r>
          </a:p>
          <a:p>
            <a:pPr algn="just"/>
            <a:r>
              <a:rPr lang="es-MX" sz="2400" b="1" dirty="0">
                <a:solidFill>
                  <a:schemeClr val="accent4">
                    <a:lumMod val="75000"/>
                  </a:schemeClr>
                </a:solidFill>
                <a:latin typeface="ZCOOL XiaoWei" panose="020B0604020202020204" charset="0"/>
                <a:ea typeface="ZCOOL XiaoWei" panose="020B0604020202020204" charset="0"/>
              </a:rPr>
              <a:t>Aceptar el «absurdo» es la respuesta vital del individuo: entender que el sinsentido del que carecen las preguntas que se plantean no conlleva que la vida no merezca la pena.</a:t>
            </a:r>
          </a:p>
          <a:p>
            <a:endParaRPr lang="es-CL" sz="2400" dirty="0"/>
          </a:p>
        </p:txBody>
      </p:sp>
    </p:spTree>
    <p:extLst>
      <p:ext uri="{BB962C8B-B14F-4D97-AF65-F5344CB8AC3E}">
        <p14:creationId xmlns:p14="http://schemas.microsoft.com/office/powerpoint/2010/main" val="190211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fld id="{00000000-1234-1234-1234-123412341234}" type="slidenum">
              <a:rPr lang="es-MX" smtClean="0"/>
              <a:pPr/>
              <a:t>7</a:t>
            </a:fld>
            <a:endParaRPr lang="es-MX"/>
          </a:p>
        </p:txBody>
      </p:sp>
      <p:sp>
        <p:nvSpPr>
          <p:cNvPr id="4" name="CuadroTexto 3"/>
          <p:cNvSpPr txBox="1"/>
          <p:nvPr/>
        </p:nvSpPr>
        <p:spPr>
          <a:xfrm>
            <a:off x="1724722" y="357930"/>
            <a:ext cx="10178873" cy="10105395"/>
          </a:xfrm>
          <a:prstGeom prst="rect">
            <a:avLst/>
          </a:prstGeom>
          <a:noFill/>
        </p:spPr>
        <p:txBody>
          <a:bodyPr wrap="square" rtlCol="0">
            <a:spAutoFit/>
          </a:bodyPr>
          <a:lstStyle/>
          <a:p>
            <a:pPr algn="ctr"/>
            <a:r>
              <a:rPr lang="es-MX" sz="2667" b="1" dirty="0">
                <a:solidFill>
                  <a:schemeClr val="accent4">
                    <a:lumMod val="75000"/>
                  </a:schemeClr>
                </a:solidFill>
                <a:effectLst>
                  <a:outerShdw blurRad="38100" dist="38100" dir="2700000" algn="tl">
                    <a:srgbClr val="000000">
                      <a:alpha val="43137"/>
                    </a:srgbClr>
                  </a:outerShdw>
                </a:effectLst>
                <a:latin typeface="ZCOOL XiaoWei" panose="020B0604020202020204" charset="0"/>
                <a:ea typeface="ZCOOL XiaoWei" panose="020B0604020202020204" charset="0"/>
              </a:rPr>
              <a:t>Las consecuencias de su conciencia</a:t>
            </a:r>
          </a:p>
          <a:p>
            <a:pPr algn="just"/>
            <a:r>
              <a:rPr lang="es-MX" sz="2400" b="1" dirty="0">
                <a:solidFill>
                  <a:schemeClr val="accent4">
                    <a:lumMod val="75000"/>
                  </a:schemeClr>
                </a:solidFill>
                <a:latin typeface="ZCOOL XiaoWei" panose="020B0604020202020204" charset="0"/>
                <a:ea typeface="ZCOOL XiaoWei" panose="020B0604020202020204" charset="0"/>
              </a:rPr>
              <a:t>«Del absurdo he obtenido tres consecuencias: mi rebeldía, mi libertad y mi pasión. Con el solo juego de la conciencia transformo en regla de vida lo que era invitación a la muerte…», recoge Camus en </a:t>
            </a:r>
            <a:r>
              <a:rPr lang="es-MX" sz="2400" b="1" i="1" dirty="0">
                <a:solidFill>
                  <a:schemeClr val="accent4">
                    <a:lumMod val="75000"/>
                  </a:schemeClr>
                </a:solidFill>
                <a:latin typeface="ZCOOL XiaoWei" panose="020B0604020202020204" charset="0"/>
                <a:ea typeface="ZCOOL XiaoWei" panose="020B0604020202020204" charset="0"/>
              </a:rPr>
              <a:t>El mito de </a:t>
            </a:r>
            <a:r>
              <a:rPr lang="es-MX" sz="2400" b="1" i="1" dirty="0" err="1">
                <a:solidFill>
                  <a:schemeClr val="accent4">
                    <a:lumMod val="75000"/>
                  </a:schemeClr>
                </a:solidFill>
                <a:latin typeface="ZCOOL XiaoWei" panose="020B0604020202020204" charset="0"/>
                <a:ea typeface="ZCOOL XiaoWei" panose="020B0604020202020204" charset="0"/>
              </a:rPr>
              <a:t>Sisífo</a:t>
            </a:r>
            <a:r>
              <a:rPr lang="es-MX" sz="2400" b="1" dirty="0">
                <a:solidFill>
                  <a:schemeClr val="accent4">
                    <a:lumMod val="75000"/>
                  </a:schemeClr>
                </a:solidFill>
                <a:latin typeface="ZCOOL XiaoWei" panose="020B0604020202020204" charset="0"/>
                <a:ea typeface="ZCOOL XiaoWei" panose="020B0604020202020204" charset="0"/>
              </a:rPr>
              <a:t>. ¿Por qué elabora estas tres consecuencias?</a:t>
            </a:r>
          </a:p>
          <a:p>
            <a:pPr algn="just"/>
            <a:r>
              <a:rPr lang="es-MX" sz="2400" b="1" dirty="0">
                <a:solidFill>
                  <a:schemeClr val="accent4">
                    <a:lumMod val="75000"/>
                  </a:schemeClr>
                </a:solidFill>
                <a:latin typeface="ZCOOL XiaoWei" panose="020B0604020202020204" charset="0"/>
                <a:ea typeface="ZCOOL XiaoWei" panose="020B0604020202020204" charset="0"/>
              </a:rPr>
              <a:t>Rebeldía</a:t>
            </a:r>
          </a:p>
          <a:p>
            <a:pPr algn="just"/>
            <a:r>
              <a:rPr lang="es-MX" sz="2400" b="1" dirty="0">
                <a:solidFill>
                  <a:schemeClr val="accent4">
                    <a:lumMod val="75000"/>
                  </a:schemeClr>
                </a:solidFill>
                <a:latin typeface="ZCOOL XiaoWei" panose="020B0604020202020204" charset="0"/>
                <a:ea typeface="ZCOOL XiaoWei" panose="020B0604020202020204" charset="0"/>
              </a:rPr>
              <a:t>La </a:t>
            </a:r>
            <a:r>
              <a:rPr lang="es-MX" sz="2400" b="1" i="1" dirty="0">
                <a:solidFill>
                  <a:schemeClr val="accent4">
                    <a:lumMod val="75000"/>
                  </a:schemeClr>
                </a:solidFill>
                <a:latin typeface="ZCOOL XiaoWei" panose="020B0604020202020204" charset="0"/>
                <a:ea typeface="ZCOOL XiaoWei" panose="020B0604020202020204" charset="0"/>
              </a:rPr>
              <a:t>rebeldía </a:t>
            </a:r>
            <a:r>
              <a:rPr lang="es-MX" sz="2400" b="1" dirty="0">
                <a:solidFill>
                  <a:schemeClr val="accent4">
                    <a:lumMod val="75000"/>
                  </a:schemeClr>
                </a:solidFill>
                <a:latin typeface="ZCOOL XiaoWei" panose="020B0604020202020204" charset="0"/>
                <a:ea typeface="ZCOOL XiaoWei" panose="020B0604020202020204" charset="0"/>
              </a:rPr>
              <a:t>es la primera reacción posible ante el «absurdo»: vivir, en sí mismo, es un acto rebelde contra la finitud. El «suicidio», como antes se recoge, es la aceptación de unos límites de los que no se puede escapar (la muerte) y su respuesta es ser rebelde.</a:t>
            </a:r>
          </a:p>
          <a:p>
            <a:pPr algn="just"/>
            <a:r>
              <a:rPr lang="es-MX" sz="2400" b="1" dirty="0">
                <a:solidFill>
                  <a:schemeClr val="accent4">
                    <a:lumMod val="75000"/>
                  </a:schemeClr>
                </a:solidFill>
                <a:latin typeface="ZCOOL XiaoWei" panose="020B0604020202020204" charset="0"/>
                <a:ea typeface="ZCOOL XiaoWei" panose="020B0604020202020204" charset="0"/>
              </a:rPr>
              <a:t>Se trata </a:t>
            </a:r>
            <a:r>
              <a:rPr lang="es-MX" sz="2400" b="1" dirty="0" err="1">
                <a:solidFill>
                  <a:schemeClr val="accent4">
                    <a:lumMod val="75000"/>
                  </a:schemeClr>
                </a:solidFill>
                <a:latin typeface="ZCOOL XiaoWei" panose="020B0604020202020204" charset="0"/>
                <a:ea typeface="ZCOOL XiaoWei" panose="020B0604020202020204" charset="0"/>
              </a:rPr>
              <a:t>de el</a:t>
            </a:r>
            <a:r>
              <a:rPr lang="es-MX" sz="2400" b="1" dirty="0">
                <a:solidFill>
                  <a:schemeClr val="accent4">
                    <a:lumMod val="75000"/>
                  </a:schemeClr>
                </a:solidFill>
                <a:latin typeface="ZCOOL XiaoWei" panose="020B0604020202020204" charset="0"/>
                <a:ea typeface="ZCOOL XiaoWei" panose="020B0604020202020204" charset="0"/>
              </a:rPr>
              <a:t> enfrentamiento perpetuo del hombre ante s mismo y la realidad que lo rodea; estableciendo nuevos juicios constantemente. A partir de esta primera consciencia es, para Camus, de donde surge la idea de «hacia el bien común»: el acto rebelde básico (social) de la persona es la de oponerse a cualquier injusticia o acto contra su condición y la de los otros.</a:t>
            </a:r>
          </a:p>
          <a:p>
            <a:pPr algn="just"/>
            <a:r>
              <a:rPr lang="es-MX" sz="2400" b="1" dirty="0">
                <a:solidFill>
                  <a:schemeClr val="accent4">
                    <a:lumMod val="75000"/>
                  </a:schemeClr>
                </a:solidFill>
                <a:latin typeface="ZCOOL XiaoWei" panose="020B0604020202020204" charset="0"/>
                <a:ea typeface="ZCOOL XiaoWei" panose="020B0604020202020204" charset="0"/>
              </a:rPr>
              <a:t>Libertad</a:t>
            </a:r>
          </a:p>
          <a:p>
            <a:pPr algn="just"/>
            <a:r>
              <a:rPr lang="es-MX" sz="2400" b="1" dirty="0">
                <a:solidFill>
                  <a:schemeClr val="accent4">
                    <a:lumMod val="75000"/>
                  </a:schemeClr>
                </a:solidFill>
                <a:latin typeface="ZCOOL XiaoWei" panose="020B0604020202020204" charset="0"/>
                <a:ea typeface="ZCOOL XiaoWei" panose="020B0604020202020204" charset="0"/>
              </a:rPr>
              <a:t>El «absurdo» lleva a la desaparición de la metafísica, pero Camus valora la libertad como «aquello que un corazón puede vivir y sentir» (</a:t>
            </a:r>
            <a:r>
              <a:rPr lang="es-MX" sz="2400" b="1" i="1" dirty="0">
                <a:solidFill>
                  <a:schemeClr val="accent4">
                    <a:lumMod val="75000"/>
                  </a:schemeClr>
                </a:solidFill>
                <a:latin typeface="ZCOOL XiaoWei" panose="020B0604020202020204" charset="0"/>
                <a:ea typeface="ZCOOL XiaoWei" panose="020B0604020202020204" charset="0"/>
              </a:rPr>
              <a:t>El Extranjero</a:t>
            </a:r>
            <a:r>
              <a:rPr lang="es-MX" sz="2400" b="1" dirty="0">
                <a:solidFill>
                  <a:schemeClr val="accent4">
                    <a:lumMod val="75000"/>
                  </a:schemeClr>
                </a:solidFill>
                <a:latin typeface="ZCOOL XiaoWei" panose="020B0604020202020204" charset="0"/>
                <a:ea typeface="ZCOOL XiaoWei" panose="020B0604020202020204" charset="0"/>
              </a:rPr>
              <a:t>) siempre en «el hacer dentro de las reglas comunes». Lejos del nihilismo, el autor francés sí entiende la convivencia como un pilar, puesto que valora al individuo como un ser inherentemente social.</a:t>
            </a:r>
          </a:p>
          <a:p>
            <a:pPr algn="just"/>
            <a:r>
              <a:rPr lang="es-MX" sz="2400" b="1" dirty="0">
                <a:solidFill>
                  <a:schemeClr val="accent4">
                    <a:lumMod val="75000"/>
                  </a:schemeClr>
                </a:solidFill>
                <a:latin typeface="ZCOOL XiaoWei" panose="020B0604020202020204" charset="0"/>
                <a:ea typeface="ZCOOL XiaoWei" panose="020B0604020202020204" charset="0"/>
              </a:rPr>
              <a:t>En definitiva, el pensamiento de Albert Camus se puede resumir en la siguiente cita de </a:t>
            </a:r>
            <a:r>
              <a:rPr lang="es-MX" sz="2400" b="1" i="1" dirty="0">
                <a:solidFill>
                  <a:schemeClr val="accent4">
                    <a:lumMod val="75000"/>
                  </a:schemeClr>
                </a:solidFill>
                <a:latin typeface="ZCOOL XiaoWei" panose="020B0604020202020204" charset="0"/>
                <a:ea typeface="ZCOOL XiaoWei" panose="020B0604020202020204" charset="0"/>
              </a:rPr>
              <a:t>El mito de </a:t>
            </a:r>
            <a:r>
              <a:rPr lang="es-MX" sz="2400" b="1" i="1" dirty="0" err="1">
                <a:solidFill>
                  <a:schemeClr val="accent4">
                    <a:lumMod val="75000"/>
                  </a:schemeClr>
                </a:solidFill>
                <a:latin typeface="ZCOOL XiaoWei" panose="020B0604020202020204" charset="0"/>
                <a:ea typeface="ZCOOL XiaoWei" panose="020B0604020202020204" charset="0"/>
              </a:rPr>
              <a:t>Sisífo</a:t>
            </a:r>
            <a:r>
              <a:rPr lang="es-MX" sz="2400" b="1" dirty="0">
                <a:solidFill>
                  <a:schemeClr val="accent4">
                    <a:lumMod val="75000"/>
                  </a:schemeClr>
                </a:solidFill>
                <a:latin typeface="ZCOOL XiaoWei" panose="020B0604020202020204" charset="0"/>
                <a:ea typeface="ZCOOL XiaoWei" panose="020B0604020202020204" charset="0"/>
              </a:rPr>
              <a:t>:</a:t>
            </a:r>
          </a:p>
          <a:p>
            <a:pPr algn="just"/>
            <a:r>
              <a:rPr lang="es-MX" sz="2400" b="1" i="1" dirty="0">
                <a:solidFill>
                  <a:schemeClr val="accent4">
                    <a:lumMod val="75000"/>
                  </a:schemeClr>
                </a:solidFill>
                <a:latin typeface="ZCOOL XiaoWei" panose="020B0604020202020204" charset="0"/>
                <a:ea typeface="ZCOOL XiaoWei" panose="020B0604020202020204" charset="0"/>
              </a:rPr>
              <a:t>«Yo grito que no creo en nada y que todo es absurdo, pero no puedo dudar de mi grito y tengo que creer por lo menos en mi protesta»</a:t>
            </a:r>
            <a:r>
              <a:rPr lang="es-MX" sz="2400" b="1" dirty="0">
                <a:solidFill>
                  <a:schemeClr val="accent4">
                    <a:lumMod val="75000"/>
                  </a:schemeClr>
                </a:solidFill>
                <a:latin typeface="ZCOOL XiaoWei" panose="020B0604020202020204" charset="0"/>
                <a:ea typeface="ZCOOL XiaoWei" panose="020B0604020202020204" charset="0"/>
              </a:rPr>
              <a:t>.</a:t>
            </a:r>
          </a:p>
        </p:txBody>
      </p:sp>
    </p:spTree>
    <p:extLst>
      <p:ext uri="{BB962C8B-B14F-4D97-AF65-F5344CB8AC3E}">
        <p14:creationId xmlns:p14="http://schemas.microsoft.com/office/powerpoint/2010/main" val="11936490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fld id="{00000000-1234-1234-1234-123412341234}" type="slidenum">
              <a:rPr lang="es-MX" smtClean="0"/>
              <a:pPr/>
              <a:t>8</a:t>
            </a:fld>
            <a:endParaRPr lang="es-MX"/>
          </a:p>
        </p:txBody>
      </p:sp>
      <p:pic>
        <p:nvPicPr>
          <p:cNvPr id="1026" name="Picture 2" descr="acamus – La Ventana Ciudada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1801" y="470830"/>
            <a:ext cx="4853465" cy="5862305"/>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2706031" y="2786428"/>
            <a:ext cx="5040351" cy="1282339"/>
          </a:xfrm>
          <a:prstGeom prst="rect">
            <a:avLst/>
          </a:prstGeom>
          <a:noFill/>
        </p:spPr>
        <p:txBody>
          <a:bodyPr wrap="square" rtlCol="0">
            <a:spAutoFit/>
          </a:bodyPr>
          <a:lstStyle/>
          <a:p>
            <a:pPr algn="ctr"/>
            <a:r>
              <a:rPr lang="es-419" sz="5333" b="1" dirty="0">
                <a:solidFill>
                  <a:schemeClr val="accent4">
                    <a:lumMod val="50000"/>
                  </a:schemeClr>
                </a:solidFill>
                <a:effectLst>
                  <a:outerShdw blurRad="38100" dist="38100" dir="2700000" algn="tl">
                    <a:srgbClr val="000000">
                      <a:alpha val="43137"/>
                    </a:srgbClr>
                  </a:outerShdw>
                </a:effectLst>
                <a:latin typeface="ZCOOL XiaoWei" panose="020B0604020202020204" charset="0"/>
                <a:ea typeface="ZCOOL XiaoWei" panose="020B0604020202020204" charset="0"/>
              </a:rPr>
              <a:t>Albert Camus</a:t>
            </a:r>
            <a:endParaRPr lang="es-CL" sz="5333" b="1" dirty="0">
              <a:solidFill>
                <a:schemeClr val="accent4">
                  <a:lumMod val="50000"/>
                </a:schemeClr>
              </a:solidFill>
              <a:effectLst>
                <a:outerShdw blurRad="38100" dist="38100" dir="2700000" algn="tl">
                  <a:srgbClr val="000000">
                    <a:alpha val="43137"/>
                  </a:srgbClr>
                </a:outerShdw>
              </a:effectLst>
            </a:endParaRPr>
          </a:p>
          <a:p>
            <a:pPr algn="ctr"/>
            <a:endParaRPr lang="es-CL" sz="2400" dirty="0"/>
          </a:p>
        </p:txBody>
      </p:sp>
    </p:spTree>
    <p:extLst>
      <p:ext uri="{BB962C8B-B14F-4D97-AF65-F5344CB8AC3E}">
        <p14:creationId xmlns:p14="http://schemas.microsoft.com/office/powerpoint/2010/main" val="118049895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300</Words>
  <Application>Microsoft Office PowerPoint</Application>
  <PresentationFormat>Personalizado</PresentationFormat>
  <Paragraphs>44</Paragraphs>
  <Slides>8</Slides>
  <Notes>2</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Lenguaje y comunicación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Lenguaje y comunicación</dc:title>
  <dc:creator>Dave Villarroel</dc:creator>
  <cp:lastModifiedBy>HP</cp:lastModifiedBy>
  <cp:revision>1</cp:revision>
  <dcterms:created xsi:type="dcterms:W3CDTF">2021-03-25T14:52:00Z</dcterms:created>
  <dcterms:modified xsi:type="dcterms:W3CDTF">2021-03-25T14:59:40Z</dcterms:modified>
</cp:coreProperties>
</file>