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vo" charset="0"/>
      <p:regular r:id="rId14"/>
      <p:bold r:id="rId15"/>
      <p:italic r:id="rId16"/>
      <p:boldItalic r:id="rId17"/>
    </p:embeddedFont>
    <p:embeddedFont>
      <p:font typeface="Fira Sans Extra Condensed Medium" charset="0"/>
      <p:regular r:id="rId18"/>
      <p:bold r:id="rId19"/>
      <p:italic r:id="rId20"/>
      <p:boldItalic r:id="rId21"/>
    </p:embeddedFont>
    <p:embeddedFont>
      <p:font typeface="Roboto" charset="0"/>
      <p:regular r:id="rId22"/>
      <p:bold r:id="rId23"/>
      <p:italic r:id="rId24"/>
      <p:boldItalic r:id="rId25"/>
    </p:embeddedFont>
    <p:embeddedFont>
      <p:font typeface="Fira Sans Extra Condensed"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7CA17D7-9E64-4F40-B38E-AE9B6A69E305}">
  <a:tblStyle styleId="{77CA17D7-9E64-4F40-B38E-AE9B6A69E30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612" y="-252"/>
      </p:cViewPr>
      <p:guideLst>
        <p:guide orient="horz" pos="1620"/>
        <p:guide pos="1440"/>
        <p:guide pos="4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0931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59815873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5981587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59815873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59815873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  TITLE">
  <p:cSld name="CUSTOM_1_1_1_1_1_1_1_1">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flipH="1">
            <a:off x="624900" y="3113500"/>
            <a:ext cx="2539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1" name="Google Shape;81;p11"/>
          <p:cNvSpPr txBox="1">
            <a:spLocks noGrp="1"/>
          </p:cNvSpPr>
          <p:nvPr>
            <p:ph type="subTitle" idx="1"/>
          </p:nvPr>
        </p:nvSpPr>
        <p:spPr>
          <a:xfrm flipH="1">
            <a:off x="624758" y="3568510"/>
            <a:ext cx="2195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82"/>
        <p:cNvGrpSpPr/>
        <p:nvPr/>
      </p:nvGrpSpPr>
      <p:grpSpPr>
        <a:xfrm>
          <a:off x="0" y="0"/>
          <a:ext cx="0" cy="0"/>
          <a:chOff x="0" y="0"/>
          <a:chExt cx="0" cy="0"/>
        </a:xfrm>
      </p:grpSpPr>
      <p:sp>
        <p:nvSpPr>
          <p:cNvPr id="83" name="Google Shape;83;p12"/>
          <p:cNvSpPr txBox="1">
            <a:spLocks noGrp="1"/>
          </p:cNvSpPr>
          <p:nvPr>
            <p:ph type="ctrTitle"/>
          </p:nvPr>
        </p:nvSpPr>
        <p:spPr>
          <a:xfrm flipH="1">
            <a:off x="1136781"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endParaRPr/>
          </a:p>
        </p:txBody>
      </p:sp>
      <p:sp>
        <p:nvSpPr>
          <p:cNvPr id="84" name="Google Shape;84;p12"/>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85" name="Google Shape;85;p12"/>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endParaRPr/>
          </a:p>
        </p:txBody>
      </p:sp>
      <p:sp>
        <p:nvSpPr>
          <p:cNvPr id="86" name="Google Shape;86;p12"/>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87" name="Google Shape;87;p12"/>
          <p:cNvSpPr txBox="1">
            <a:spLocks noGrp="1"/>
          </p:cNvSpPr>
          <p:nvPr>
            <p:ph type="title" idx="4"/>
          </p:nvPr>
        </p:nvSpPr>
        <p:spPr>
          <a:xfrm>
            <a:off x="624750"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1C1D"/>
              </a:buClr>
              <a:buSzPts val="2800"/>
              <a:buNone/>
              <a:defRPr>
                <a:solidFill>
                  <a:srgbClr val="541C1D"/>
                </a:solidFill>
              </a:defRPr>
            </a:lvl1pPr>
            <a:lvl2pPr lvl="1" rtl="0">
              <a:spcBef>
                <a:spcPts val="0"/>
              </a:spcBef>
              <a:spcAft>
                <a:spcPts val="0"/>
              </a:spcAft>
              <a:buClr>
                <a:srgbClr val="541C1D"/>
              </a:buClr>
              <a:buSzPts val="2800"/>
              <a:buNone/>
              <a:defRPr>
                <a:solidFill>
                  <a:srgbClr val="541C1D"/>
                </a:solidFill>
              </a:defRPr>
            </a:lvl2pPr>
            <a:lvl3pPr lvl="2" rtl="0">
              <a:spcBef>
                <a:spcPts val="0"/>
              </a:spcBef>
              <a:spcAft>
                <a:spcPts val="0"/>
              </a:spcAft>
              <a:buClr>
                <a:srgbClr val="541C1D"/>
              </a:buClr>
              <a:buSzPts val="2800"/>
              <a:buNone/>
              <a:defRPr>
                <a:solidFill>
                  <a:srgbClr val="541C1D"/>
                </a:solidFill>
              </a:defRPr>
            </a:lvl3pPr>
            <a:lvl4pPr lvl="3" rtl="0">
              <a:spcBef>
                <a:spcPts val="0"/>
              </a:spcBef>
              <a:spcAft>
                <a:spcPts val="0"/>
              </a:spcAft>
              <a:buClr>
                <a:srgbClr val="541C1D"/>
              </a:buClr>
              <a:buSzPts val="2800"/>
              <a:buNone/>
              <a:defRPr>
                <a:solidFill>
                  <a:srgbClr val="541C1D"/>
                </a:solidFill>
              </a:defRPr>
            </a:lvl4pPr>
            <a:lvl5pPr lvl="4" rtl="0">
              <a:spcBef>
                <a:spcPts val="0"/>
              </a:spcBef>
              <a:spcAft>
                <a:spcPts val="0"/>
              </a:spcAft>
              <a:buClr>
                <a:srgbClr val="541C1D"/>
              </a:buClr>
              <a:buSzPts val="2800"/>
              <a:buNone/>
              <a:defRPr>
                <a:solidFill>
                  <a:srgbClr val="541C1D"/>
                </a:solidFill>
              </a:defRPr>
            </a:lvl5pPr>
            <a:lvl6pPr lvl="5" rtl="0">
              <a:spcBef>
                <a:spcPts val="0"/>
              </a:spcBef>
              <a:spcAft>
                <a:spcPts val="0"/>
              </a:spcAft>
              <a:buClr>
                <a:srgbClr val="541C1D"/>
              </a:buClr>
              <a:buSzPts val="2800"/>
              <a:buNone/>
              <a:defRPr>
                <a:solidFill>
                  <a:srgbClr val="541C1D"/>
                </a:solidFill>
              </a:defRPr>
            </a:lvl6pPr>
            <a:lvl7pPr lvl="6" rtl="0">
              <a:spcBef>
                <a:spcPts val="0"/>
              </a:spcBef>
              <a:spcAft>
                <a:spcPts val="0"/>
              </a:spcAft>
              <a:buClr>
                <a:srgbClr val="541C1D"/>
              </a:buClr>
              <a:buSzPts val="2800"/>
              <a:buNone/>
              <a:defRPr>
                <a:solidFill>
                  <a:srgbClr val="541C1D"/>
                </a:solidFill>
              </a:defRPr>
            </a:lvl7pPr>
            <a:lvl8pPr lvl="7" rtl="0">
              <a:spcBef>
                <a:spcPts val="0"/>
              </a:spcBef>
              <a:spcAft>
                <a:spcPts val="0"/>
              </a:spcAft>
              <a:buClr>
                <a:srgbClr val="541C1D"/>
              </a:buClr>
              <a:buSzPts val="2800"/>
              <a:buNone/>
              <a:defRPr>
                <a:solidFill>
                  <a:srgbClr val="541C1D"/>
                </a:solidFill>
              </a:defRPr>
            </a:lvl8pPr>
            <a:lvl9pPr lvl="8" rtl="0">
              <a:spcBef>
                <a:spcPts val="0"/>
              </a:spcBef>
              <a:spcAft>
                <a:spcPts val="0"/>
              </a:spcAft>
              <a:buClr>
                <a:srgbClr val="541C1D"/>
              </a:buClr>
              <a:buSzPts val="2800"/>
              <a:buNone/>
              <a:defRPr>
                <a:solidFill>
                  <a:srgbClr val="541C1D"/>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1">
  <p:cSld name="CUSTOM_1_1_1_2">
    <p:spTree>
      <p:nvGrpSpPr>
        <p:cNvPr id="1" name="Shape 47"/>
        <p:cNvGrpSpPr/>
        <p:nvPr/>
      </p:nvGrpSpPr>
      <p:grpSpPr>
        <a:xfrm>
          <a:off x="0" y="0"/>
          <a:ext cx="0" cy="0"/>
          <a:chOff x="0" y="0"/>
          <a:chExt cx="0" cy="0"/>
        </a:xfrm>
      </p:grpSpPr>
      <p:sp>
        <p:nvSpPr>
          <p:cNvPr id="48" name="Google Shape;48;p6"/>
          <p:cNvSpPr/>
          <p:nvPr/>
        </p:nvSpPr>
        <p:spPr>
          <a:xfrm>
            <a:off x="3015900" y="1015650"/>
            <a:ext cx="3112200"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ctrTitle"/>
          </p:nvPr>
        </p:nvSpPr>
        <p:spPr>
          <a:xfrm>
            <a:off x="1046250" y="2577954"/>
            <a:ext cx="71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2400"/>
              <a:buNone/>
              <a:defRPr sz="24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endParaRPr/>
          </a:p>
        </p:txBody>
      </p:sp>
      <p:sp>
        <p:nvSpPr>
          <p:cNvPr id="50" name="Google Shape;50;p6"/>
          <p:cNvSpPr txBox="1">
            <a:spLocks noGrp="1"/>
          </p:cNvSpPr>
          <p:nvPr>
            <p:ph type="subTitle" idx="1"/>
          </p:nvPr>
        </p:nvSpPr>
        <p:spPr>
          <a:xfrm>
            <a:off x="3656700" y="3039400"/>
            <a:ext cx="1905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200"/>
              <a:buNone/>
              <a:defRPr>
                <a:solidFill>
                  <a:srgbClr val="541C1D"/>
                </a:solidFill>
              </a:defRPr>
            </a:lvl1pPr>
            <a:lvl2pPr lvl="1" algn="ctr" rtl="0">
              <a:lnSpc>
                <a:spcPct val="100000"/>
              </a:lnSpc>
              <a:spcBef>
                <a:spcPts val="0"/>
              </a:spcBef>
              <a:spcAft>
                <a:spcPts val="0"/>
              </a:spcAft>
              <a:buClr>
                <a:srgbClr val="541C1D"/>
              </a:buClr>
              <a:buSzPts val="1200"/>
              <a:buNone/>
              <a:defRPr>
                <a:solidFill>
                  <a:srgbClr val="541C1D"/>
                </a:solidFill>
              </a:defRPr>
            </a:lvl2pPr>
            <a:lvl3pPr lvl="2" algn="ctr" rtl="0">
              <a:lnSpc>
                <a:spcPct val="100000"/>
              </a:lnSpc>
              <a:spcBef>
                <a:spcPts val="0"/>
              </a:spcBef>
              <a:spcAft>
                <a:spcPts val="0"/>
              </a:spcAft>
              <a:buClr>
                <a:srgbClr val="541C1D"/>
              </a:buClr>
              <a:buSzPts val="1200"/>
              <a:buNone/>
              <a:defRPr>
                <a:solidFill>
                  <a:srgbClr val="541C1D"/>
                </a:solidFill>
              </a:defRPr>
            </a:lvl3pPr>
            <a:lvl4pPr lvl="3" algn="ctr" rtl="0">
              <a:lnSpc>
                <a:spcPct val="100000"/>
              </a:lnSpc>
              <a:spcBef>
                <a:spcPts val="0"/>
              </a:spcBef>
              <a:spcAft>
                <a:spcPts val="0"/>
              </a:spcAft>
              <a:buClr>
                <a:srgbClr val="541C1D"/>
              </a:buClr>
              <a:buSzPts val="1200"/>
              <a:buNone/>
              <a:defRPr>
                <a:solidFill>
                  <a:srgbClr val="541C1D"/>
                </a:solidFill>
              </a:defRPr>
            </a:lvl4pPr>
            <a:lvl5pPr lvl="4" algn="ctr" rtl="0">
              <a:lnSpc>
                <a:spcPct val="100000"/>
              </a:lnSpc>
              <a:spcBef>
                <a:spcPts val="0"/>
              </a:spcBef>
              <a:spcAft>
                <a:spcPts val="0"/>
              </a:spcAft>
              <a:buClr>
                <a:srgbClr val="541C1D"/>
              </a:buClr>
              <a:buSzPts val="1200"/>
              <a:buNone/>
              <a:defRPr>
                <a:solidFill>
                  <a:srgbClr val="541C1D"/>
                </a:solidFill>
              </a:defRPr>
            </a:lvl5pPr>
            <a:lvl6pPr lvl="5" algn="ctr" rtl="0">
              <a:lnSpc>
                <a:spcPct val="100000"/>
              </a:lnSpc>
              <a:spcBef>
                <a:spcPts val="0"/>
              </a:spcBef>
              <a:spcAft>
                <a:spcPts val="0"/>
              </a:spcAft>
              <a:buClr>
                <a:srgbClr val="541C1D"/>
              </a:buClr>
              <a:buSzPts val="1200"/>
              <a:buNone/>
              <a:defRPr>
                <a:solidFill>
                  <a:srgbClr val="541C1D"/>
                </a:solidFill>
              </a:defRPr>
            </a:lvl6pPr>
            <a:lvl7pPr lvl="6" algn="ctr" rtl="0">
              <a:lnSpc>
                <a:spcPct val="100000"/>
              </a:lnSpc>
              <a:spcBef>
                <a:spcPts val="0"/>
              </a:spcBef>
              <a:spcAft>
                <a:spcPts val="0"/>
              </a:spcAft>
              <a:buClr>
                <a:srgbClr val="541C1D"/>
              </a:buClr>
              <a:buSzPts val="1200"/>
              <a:buNone/>
              <a:defRPr>
                <a:solidFill>
                  <a:srgbClr val="541C1D"/>
                </a:solidFill>
              </a:defRPr>
            </a:lvl7pPr>
            <a:lvl8pPr lvl="7" algn="ctr" rtl="0">
              <a:lnSpc>
                <a:spcPct val="100000"/>
              </a:lnSpc>
              <a:spcBef>
                <a:spcPts val="0"/>
              </a:spcBef>
              <a:spcAft>
                <a:spcPts val="0"/>
              </a:spcAft>
              <a:buClr>
                <a:srgbClr val="541C1D"/>
              </a:buClr>
              <a:buSzPts val="1200"/>
              <a:buNone/>
              <a:defRPr>
                <a:solidFill>
                  <a:srgbClr val="541C1D"/>
                </a:solidFill>
              </a:defRPr>
            </a:lvl8pPr>
            <a:lvl9pPr lvl="8" algn="ctr" rtl="0">
              <a:lnSpc>
                <a:spcPct val="100000"/>
              </a:lnSpc>
              <a:spcBef>
                <a:spcPts val="0"/>
              </a:spcBef>
              <a:spcAft>
                <a:spcPts val="0"/>
              </a:spcAft>
              <a:buClr>
                <a:srgbClr val="541C1D"/>
              </a:buClr>
              <a:buSzPts val="1200"/>
              <a:buNone/>
              <a:defRPr>
                <a:solidFill>
                  <a:srgbClr val="541C1D"/>
                </a:solidFill>
              </a:defRPr>
            </a:lvl9pPr>
          </a:lstStyle>
          <a:p>
            <a:endParaRPr/>
          </a:p>
        </p:txBody>
      </p:sp>
      <p:sp>
        <p:nvSpPr>
          <p:cNvPr id="51" name="Google Shape;51;p6"/>
          <p:cNvSpPr txBox="1">
            <a:spLocks noGrp="1"/>
          </p:cNvSpPr>
          <p:nvPr>
            <p:ph type="title" idx="2" hasCustomPrompt="1"/>
          </p:nvPr>
        </p:nvSpPr>
        <p:spPr>
          <a:xfrm>
            <a:off x="3732762" y="1537228"/>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AE1C8"/>
              </a:buClr>
              <a:buSzPts val="5500"/>
              <a:buNone/>
              <a:defRPr sz="5500">
                <a:solidFill>
                  <a:srgbClr val="FAE1C8"/>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6"/>
          <p:cNvSpPr/>
          <p:nvPr/>
        </p:nvSpPr>
        <p:spPr>
          <a:xfrm>
            <a:off x="4281000" y="2154510"/>
            <a:ext cx="657300" cy="131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ifeder.com/pes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0"/>
          <p:cNvGrpSpPr/>
          <p:nvPr/>
        </p:nvGrpSpPr>
        <p:grpSpPr>
          <a:xfrm rot="6772370">
            <a:off x="314433" y="-1413864"/>
            <a:ext cx="2613311" cy="5224821"/>
            <a:chOff x="2499325" y="238125"/>
            <a:chExt cx="2613225" cy="5224650"/>
          </a:xfrm>
        </p:grpSpPr>
        <p:sp>
          <p:nvSpPr>
            <p:cNvPr id="179" name="Google Shape;179;p30"/>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0"/>
          <p:cNvSpPr txBox="1">
            <a:spLocks noGrp="1"/>
          </p:cNvSpPr>
          <p:nvPr>
            <p:ph type="ctrTitle"/>
          </p:nvPr>
        </p:nvSpPr>
        <p:spPr>
          <a:xfrm>
            <a:off x="1079653" y="1201675"/>
            <a:ext cx="6277319"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6000" dirty="0" smtClean="0">
                <a:solidFill>
                  <a:schemeClr val="accent2"/>
                </a:solidFill>
                <a:effectLst>
                  <a:outerShdw blurRad="38100" dist="38100" dir="2700000" algn="tl">
                    <a:srgbClr val="000000">
                      <a:alpha val="43137"/>
                    </a:srgbClr>
                  </a:outerShdw>
                </a:effectLst>
              </a:rPr>
              <a:t>Lenguaje y Comunicación</a:t>
            </a:r>
            <a:endParaRPr sz="6000" dirty="0">
              <a:solidFill>
                <a:schemeClr val="accent2"/>
              </a:solidFill>
              <a:effectLst>
                <a:outerShdw blurRad="38100" dist="38100" dir="2700000" algn="tl">
                  <a:srgbClr val="000000">
                    <a:alpha val="43137"/>
                  </a:srgbClr>
                </a:outerShdw>
              </a:effectLst>
            </a:endParaRPr>
          </a:p>
        </p:txBody>
      </p:sp>
      <p:sp>
        <p:nvSpPr>
          <p:cNvPr id="182" name="Google Shape;182;p30"/>
          <p:cNvSpPr txBox="1">
            <a:spLocks noGrp="1"/>
          </p:cNvSpPr>
          <p:nvPr>
            <p:ph type="subTitle" idx="1"/>
          </p:nvPr>
        </p:nvSpPr>
        <p:spPr>
          <a:xfrm>
            <a:off x="3097878" y="3278986"/>
            <a:ext cx="271638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solidFill>
                  <a:schemeClr val="accent2"/>
                </a:solidFill>
              </a:rPr>
              <a:t>Profesor: Dave J. Villarroel V</a:t>
            </a:r>
            <a:endParaRPr dirty="0">
              <a:solidFill>
                <a:schemeClr val="accent2"/>
              </a:solidFill>
            </a:endParaRPr>
          </a:p>
        </p:txBody>
      </p:sp>
      <p:sp>
        <p:nvSpPr>
          <p:cNvPr id="183" name="Google Shape;183;p30"/>
          <p:cNvSpPr/>
          <p:nvPr/>
        </p:nvSpPr>
        <p:spPr>
          <a:xfrm>
            <a:off x="4243350" y="3077613"/>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0"/>
          <p:cNvGrpSpPr/>
          <p:nvPr/>
        </p:nvGrpSpPr>
        <p:grpSpPr>
          <a:xfrm flipH="1">
            <a:off x="7007806" y="-799290"/>
            <a:ext cx="2554808" cy="3477212"/>
            <a:chOff x="1882000" y="238175"/>
            <a:chExt cx="3843550" cy="5231250"/>
          </a:xfrm>
        </p:grpSpPr>
        <p:sp>
          <p:nvSpPr>
            <p:cNvPr id="185" name="Google Shape;185;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0"/>
          <p:cNvGrpSpPr/>
          <p:nvPr/>
        </p:nvGrpSpPr>
        <p:grpSpPr>
          <a:xfrm rot="1384210">
            <a:off x="3429995" y="3154810"/>
            <a:ext cx="5686527" cy="3437375"/>
            <a:chOff x="238125" y="693075"/>
            <a:chExt cx="7137450" cy="4314425"/>
          </a:xfrm>
        </p:grpSpPr>
        <p:sp>
          <p:nvSpPr>
            <p:cNvPr id="209" name="Google Shape;209;p30"/>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rot="6928276">
            <a:off x="-25977" y="-74682"/>
            <a:ext cx="1600666" cy="3084687"/>
            <a:chOff x="2453450" y="238025"/>
            <a:chExt cx="2711225" cy="5224875"/>
          </a:xfrm>
        </p:grpSpPr>
        <p:sp>
          <p:nvSpPr>
            <p:cNvPr id="212" name="Google Shape;212;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580682" flipH="1">
            <a:off x="-893836" y="1886634"/>
            <a:ext cx="2033380" cy="4356877"/>
            <a:chOff x="2650500" y="238500"/>
            <a:chExt cx="2300750" cy="5232700"/>
          </a:xfrm>
        </p:grpSpPr>
        <p:sp>
          <p:nvSpPr>
            <p:cNvPr id="265" name="Google Shape;265;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0"/>
          <p:cNvGrpSpPr/>
          <p:nvPr/>
        </p:nvGrpSpPr>
        <p:grpSpPr>
          <a:xfrm rot="5400000">
            <a:off x="8158010" y="3740199"/>
            <a:ext cx="1254993" cy="1726601"/>
            <a:chOff x="1913725" y="238075"/>
            <a:chExt cx="3807625" cy="5238475"/>
          </a:xfrm>
        </p:grpSpPr>
        <p:sp>
          <p:nvSpPr>
            <p:cNvPr id="269" name="Google Shape;269;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3" name="Google Shape;1733;p39"/>
          <p:cNvSpPr/>
          <p:nvPr/>
        </p:nvSpPr>
        <p:spPr>
          <a:xfrm>
            <a:off x="-714375" y="-194675"/>
            <a:ext cx="5960037" cy="5363059"/>
          </a:xfrm>
          <a:custGeom>
            <a:avLst/>
            <a:gdLst/>
            <a:ahLst/>
            <a:cxnLst/>
            <a:rect l="l" t="t" r="r" b="b"/>
            <a:pathLst>
              <a:path w="81463" h="76169" extrusionOk="0">
                <a:moveTo>
                  <a:pt x="33387" y="0"/>
                </a:moveTo>
                <a:cubicBezTo>
                  <a:pt x="33051" y="0"/>
                  <a:pt x="32715" y="2"/>
                  <a:pt x="32380" y="3"/>
                </a:cubicBezTo>
                <a:cubicBezTo>
                  <a:pt x="24267" y="41"/>
                  <a:pt x="16132" y="83"/>
                  <a:pt x="8082" y="1090"/>
                </a:cubicBezTo>
                <a:cubicBezTo>
                  <a:pt x="5981" y="1353"/>
                  <a:pt x="3756" y="1743"/>
                  <a:pt x="2192" y="3170"/>
                </a:cubicBezTo>
                <a:cubicBezTo>
                  <a:pt x="586" y="4637"/>
                  <a:pt x="0" y="6948"/>
                  <a:pt x="35" y="9123"/>
                </a:cubicBezTo>
                <a:cubicBezTo>
                  <a:pt x="69" y="11298"/>
                  <a:pt x="638" y="13425"/>
                  <a:pt x="976" y="15574"/>
                </a:cubicBezTo>
                <a:cubicBezTo>
                  <a:pt x="1963" y="21854"/>
                  <a:pt x="968" y="28277"/>
                  <a:pt x="1387" y="34620"/>
                </a:cubicBezTo>
                <a:cubicBezTo>
                  <a:pt x="1705" y="39413"/>
                  <a:pt x="2825" y="44113"/>
                  <a:pt x="3367" y="48885"/>
                </a:cubicBezTo>
                <a:cubicBezTo>
                  <a:pt x="4395" y="57910"/>
                  <a:pt x="3416" y="67035"/>
                  <a:pt x="2367" y="76056"/>
                </a:cubicBezTo>
                <a:lnTo>
                  <a:pt x="80631" y="76056"/>
                </a:lnTo>
                <a:cubicBezTo>
                  <a:pt x="80911" y="76056"/>
                  <a:pt x="81186" y="76130"/>
                  <a:pt x="81462" y="76168"/>
                </a:cubicBezTo>
                <a:cubicBezTo>
                  <a:pt x="78778" y="72449"/>
                  <a:pt x="76072" y="68707"/>
                  <a:pt x="72761" y="65532"/>
                </a:cubicBezTo>
                <a:cubicBezTo>
                  <a:pt x="70454" y="63322"/>
                  <a:pt x="67873" y="61405"/>
                  <a:pt x="65686" y="59078"/>
                </a:cubicBezTo>
                <a:cubicBezTo>
                  <a:pt x="63501" y="56749"/>
                  <a:pt x="61687" y="53890"/>
                  <a:pt x="61397" y="50709"/>
                </a:cubicBezTo>
                <a:cubicBezTo>
                  <a:pt x="61194" y="48493"/>
                  <a:pt x="61740" y="46285"/>
                  <a:pt x="62281" y="44125"/>
                </a:cubicBezTo>
                <a:lnTo>
                  <a:pt x="64622" y="34802"/>
                </a:lnTo>
                <a:cubicBezTo>
                  <a:pt x="65310" y="32062"/>
                  <a:pt x="66002" y="29280"/>
                  <a:pt x="65914" y="26456"/>
                </a:cubicBezTo>
                <a:cubicBezTo>
                  <a:pt x="65729" y="20546"/>
                  <a:pt x="62046" y="15137"/>
                  <a:pt x="57233" y="11701"/>
                </a:cubicBezTo>
                <a:cubicBezTo>
                  <a:pt x="54225" y="9552"/>
                  <a:pt x="50822" y="8073"/>
                  <a:pt x="47635" y="6228"/>
                </a:cubicBezTo>
                <a:cubicBezTo>
                  <a:pt x="44667" y="4514"/>
                  <a:pt x="42148" y="1016"/>
                  <a:pt x="38862" y="389"/>
                </a:cubicBezTo>
                <a:cubicBezTo>
                  <a:pt x="37061" y="47"/>
                  <a:pt x="35222" y="0"/>
                  <a:pt x="333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7181226" y="-258458"/>
            <a:ext cx="2195365" cy="5541290"/>
          </a:xfrm>
          <a:custGeom>
            <a:avLst/>
            <a:gdLst/>
            <a:ahLst/>
            <a:cxnLst/>
            <a:rect l="l" t="t" r="r" b="b"/>
            <a:pathLst>
              <a:path w="31130" h="78572" extrusionOk="0">
                <a:moveTo>
                  <a:pt x="15263" y="0"/>
                </a:moveTo>
                <a:cubicBezTo>
                  <a:pt x="13282" y="0"/>
                  <a:pt x="11579" y="373"/>
                  <a:pt x="11221" y="1657"/>
                </a:cubicBezTo>
                <a:cubicBezTo>
                  <a:pt x="10796" y="3183"/>
                  <a:pt x="12038" y="5085"/>
                  <a:pt x="12634" y="6384"/>
                </a:cubicBezTo>
                <a:cubicBezTo>
                  <a:pt x="13529" y="8341"/>
                  <a:pt x="14386" y="10318"/>
                  <a:pt x="15160" y="12327"/>
                </a:cubicBezTo>
                <a:cubicBezTo>
                  <a:pt x="16226" y="15087"/>
                  <a:pt x="17145" y="17946"/>
                  <a:pt x="17316" y="20901"/>
                </a:cubicBezTo>
                <a:cubicBezTo>
                  <a:pt x="17632" y="26405"/>
                  <a:pt x="15319" y="31748"/>
                  <a:pt x="12330" y="36381"/>
                </a:cubicBezTo>
                <a:cubicBezTo>
                  <a:pt x="9343" y="41016"/>
                  <a:pt x="5653" y="45169"/>
                  <a:pt x="2725" y="49841"/>
                </a:cubicBezTo>
                <a:cubicBezTo>
                  <a:pt x="1286" y="52135"/>
                  <a:pt x="1" y="54707"/>
                  <a:pt x="173" y="57408"/>
                </a:cubicBezTo>
                <a:cubicBezTo>
                  <a:pt x="268" y="58881"/>
                  <a:pt x="795" y="60294"/>
                  <a:pt x="1457" y="61614"/>
                </a:cubicBezTo>
                <a:cubicBezTo>
                  <a:pt x="4366" y="67431"/>
                  <a:pt x="9996" y="72109"/>
                  <a:pt x="10724" y="78572"/>
                </a:cubicBezTo>
                <a:cubicBezTo>
                  <a:pt x="14256" y="77368"/>
                  <a:pt x="17979" y="77093"/>
                  <a:pt x="21733" y="77093"/>
                </a:cubicBezTo>
                <a:cubicBezTo>
                  <a:pt x="23984" y="77093"/>
                  <a:pt x="26245" y="77192"/>
                  <a:pt x="28483" y="77249"/>
                </a:cubicBezTo>
                <a:cubicBezTo>
                  <a:pt x="28553" y="77251"/>
                  <a:pt x="28624" y="77252"/>
                  <a:pt x="28695" y="77252"/>
                </a:cubicBezTo>
                <a:cubicBezTo>
                  <a:pt x="29068" y="77252"/>
                  <a:pt x="29449" y="77211"/>
                  <a:pt x="29730" y="76979"/>
                </a:cubicBezTo>
                <a:cubicBezTo>
                  <a:pt x="30095" y="76680"/>
                  <a:pt x="30173" y="76162"/>
                  <a:pt x="30209" y="75692"/>
                </a:cubicBezTo>
                <a:cubicBezTo>
                  <a:pt x="30548" y="71397"/>
                  <a:pt x="29582" y="67122"/>
                  <a:pt x="29117" y="62839"/>
                </a:cubicBezTo>
                <a:cubicBezTo>
                  <a:pt x="27662" y="49426"/>
                  <a:pt x="31130" y="35791"/>
                  <a:pt x="29221" y="22435"/>
                </a:cubicBezTo>
                <a:cubicBezTo>
                  <a:pt x="28602" y="18107"/>
                  <a:pt x="27422" y="13842"/>
                  <a:pt x="27333" y="9471"/>
                </a:cubicBezTo>
                <a:cubicBezTo>
                  <a:pt x="27301" y="7984"/>
                  <a:pt x="27398" y="6481"/>
                  <a:pt x="27108" y="5021"/>
                </a:cubicBezTo>
                <a:cubicBezTo>
                  <a:pt x="26819" y="3561"/>
                  <a:pt x="26073" y="2108"/>
                  <a:pt x="24772" y="1384"/>
                </a:cubicBezTo>
                <a:cubicBezTo>
                  <a:pt x="23910" y="904"/>
                  <a:pt x="22898" y="792"/>
                  <a:pt x="21917" y="700"/>
                </a:cubicBezTo>
                <a:cubicBezTo>
                  <a:pt x="20651" y="583"/>
                  <a:pt x="17739" y="0"/>
                  <a:pt x="1526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9"/>
          <p:cNvGrpSpPr/>
          <p:nvPr/>
        </p:nvGrpSpPr>
        <p:grpSpPr>
          <a:xfrm rot="-9189047">
            <a:off x="6385383" y="-495149"/>
            <a:ext cx="3758591" cy="2161350"/>
            <a:chOff x="235075" y="777725"/>
            <a:chExt cx="7186900" cy="4132775"/>
          </a:xfrm>
        </p:grpSpPr>
        <p:sp>
          <p:nvSpPr>
            <p:cNvPr id="1738" name="Google Shape;1738;p39"/>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39"/>
          <p:cNvSpPr/>
          <p:nvPr/>
        </p:nvSpPr>
        <p:spPr>
          <a:xfrm rot="-1315937">
            <a:off x="3853100" y="2805789"/>
            <a:ext cx="2513930" cy="5100132"/>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39"/>
          <p:cNvGrpSpPr/>
          <p:nvPr/>
        </p:nvGrpSpPr>
        <p:grpSpPr>
          <a:xfrm rot="-2350664">
            <a:off x="2111819" y="-810863"/>
            <a:ext cx="1644173" cy="3168531"/>
            <a:chOff x="2453450" y="238025"/>
            <a:chExt cx="2711225" cy="5224875"/>
          </a:xfrm>
        </p:grpSpPr>
        <p:sp>
          <p:nvSpPr>
            <p:cNvPr id="1742" name="Google Shape;1742;p39"/>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p:cNvSpPr txBox="1"/>
          <p:nvPr/>
        </p:nvSpPr>
        <p:spPr>
          <a:xfrm>
            <a:off x="256674" y="80907"/>
            <a:ext cx="8390021" cy="4924425"/>
          </a:xfrm>
          <a:prstGeom prst="rect">
            <a:avLst/>
          </a:prstGeom>
          <a:noFill/>
        </p:spPr>
        <p:txBody>
          <a:bodyPr wrap="square" rtlCol="0">
            <a:spAutoFit/>
          </a:bodyPr>
          <a:lstStyle/>
          <a:p>
            <a:pPr algn="just"/>
            <a:r>
              <a:rPr lang="es-MX" sz="2000" b="1" dirty="0"/>
              <a:t>Ejemplo </a:t>
            </a:r>
            <a:r>
              <a:rPr lang="es-MX" sz="2000" b="1" dirty="0" smtClean="0"/>
              <a:t>2</a:t>
            </a:r>
          </a:p>
          <a:p>
            <a:pPr algn="just"/>
            <a:endParaRPr lang="es-MX" sz="2000" dirty="0"/>
          </a:p>
          <a:p>
            <a:pPr algn="just"/>
            <a:r>
              <a:rPr lang="es-MX" sz="2000" dirty="0"/>
              <a:t>“Luis ha aplicado gran parte de su tiempo en mejorar el uso de los signos de puntuación en su escritura, eso le ha permitido hacerse entender mejor.</a:t>
            </a:r>
          </a:p>
          <a:p>
            <a:pPr algn="just"/>
            <a:r>
              <a:rPr lang="es-MX" sz="2000" dirty="0"/>
              <a:t>María, por su parte, ha reconocido que su ortografía no es muy buena, y a raíz de ello se inscribió en un curso gracias al cual ha mejorado mucho; ahora sus compañeros y la profesora le entienden más.</a:t>
            </a:r>
          </a:p>
          <a:p>
            <a:pPr algn="just"/>
            <a:r>
              <a:rPr lang="es-MX" sz="2000" dirty="0"/>
              <a:t>Jesús, otro compañero de clases, asumió que, tanto por los signos de puntuación como por la ortografía, ha debido estudiar para poder comunicarse bien al escribir”.</a:t>
            </a:r>
          </a:p>
          <a:p>
            <a:pPr algn="just"/>
            <a:r>
              <a:rPr lang="es-MX" sz="2000" dirty="0"/>
              <a:t>En este caso cada uno de los párrafos representa ideas secundarias que refuerzan una idea principal tácita que no se percibe directamente escrita, pero que existe: </a:t>
            </a:r>
            <a:r>
              <a:rPr lang="es-MX" sz="2000" u="sng" dirty="0"/>
              <a:t>Escribir correctamente mejora la comunicación textual.</a:t>
            </a:r>
            <a:endParaRPr lang="es-MX" sz="2000" dirty="0"/>
          </a:p>
          <a:p>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grpSp>
        <p:nvGrpSpPr>
          <p:cNvPr id="1798" name="Google Shape;1798;p40"/>
          <p:cNvGrpSpPr/>
          <p:nvPr/>
        </p:nvGrpSpPr>
        <p:grpSpPr>
          <a:xfrm>
            <a:off x="7705382" y="3342085"/>
            <a:ext cx="2070956" cy="1326285"/>
            <a:chOff x="209625" y="551300"/>
            <a:chExt cx="7170900" cy="4592400"/>
          </a:xfrm>
        </p:grpSpPr>
        <p:sp>
          <p:nvSpPr>
            <p:cNvPr id="1799" name="Google Shape;1799;p4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40"/>
          <p:cNvGrpSpPr/>
          <p:nvPr/>
        </p:nvGrpSpPr>
        <p:grpSpPr>
          <a:xfrm>
            <a:off x="7900125" y="-1282600"/>
            <a:ext cx="2300750" cy="5232700"/>
            <a:chOff x="2650500" y="238500"/>
            <a:chExt cx="2300750" cy="5232700"/>
          </a:xfrm>
        </p:grpSpPr>
        <p:sp>
          <p:nvSpPr>
            <p:cNvPr id="1896" name="Google Shape;1896;p4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0"/>
          <p:cNvGrpSpPr/>
          <p:nvPr/>
        </p:nvGrpSpPr>
        <p:grpSpPr>
          <a:xfrm>
            <a:off x="1707638" y="1975450"/>
            <a:ext cx="7149425" cy="4059550"/>
            <a:chOff x="236225" y="821275"/>
            <a:chExt cx="7149425" cy="4059550"/>
          </a:xfrm>
        </p:grpSpPr>
        <p:sp>
          <p:nvSpPr>
            <p:cNvPr id="1901" name="Google Shape;1901;p40"/>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5" name="Google Shape;1905;p40"/>
          <p:cNvGrpSpPr/>
          <p:nvPr/>
        </p:nvGrpSpPr>
        <p:grpSpPr>
          <a:xfrm>
            <a:off x="-542181" y="1458098"/>
            <a:ext cx="1474995" cy="1417341"/>
            <a:chOff x="720001" y="115874"/>
            <a:chExt cx="1851846" cy="1779461"/>
          </a:xfrm>
        </p:grpSpPr>
        <p:sp>
          <p:nvSpPr>
            <p:cNvPr id="1906" name="Google Shape;1906;p40"/>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350823" y="0"/>
            <a:ext cx="8420990" cy="5001369"/>
          </a:xfrm>
          <a:prstGeom prst="rect">
            <a:avLst/>
          </a:prstGeom>
          <a:noFill/>
        </p:spPr>
        <p:txBody>
          <a:bodyPr wrap="square" rtlCol="0">
            <a:spAutoFit/>
          </a:bodyPr>
          <a:lstStyle/>
          <a:p>
            <a:pPr algn="just"/>
            <a:r>
              <a:rPr lang="es-MX" sz="2000" b="1" u="sng" dirty="0"/>
              <a:t>Importancia</a:t>
            </a:r>
            <a:endParaRPr lang="es-MX" sz="2000" dirty="0"/>
          </a:p>
          <a:p>
            <a:pPr algn="just"/>
            <a:r>
              <a:rPr lang="es-MX" sz="1900" dirty="0"/>
              <a:t>La concepción correcta de la idea principal y las ideas secundarias permite al productor literario, al emisor lírico, organizar bien el discurso. Al tener en orden las proposiciones y organizarlas jerárquicamente, el mensaje fluye de forma eficaz y logra ser transmitido a mayor cantidad de personas.</a:t>
            </a:r>
          </a:p>
          <a:p>
            <a:pPr algn="just"/>
            <a:r>
              <a:rPr lang="es-MX" sz="1900" dirty="0"/>
              <a:t>Se debe tener presente que no basta dominar conceptos; si se desea transmitir cabalmente las ideas es necesario dominar efectivamente el lenguaje.</a:t>
            </a:r>
          </a:p>
          <a:p>
            <a:pPr algn="just"/>
            <a:r>
              <a:rPr lang="es-MX" sz="1900" dirty="0"/>
              <a:t>Aquellos que dominan su lenguaje —gramaticalmente hablando— tienen una mayor probabilidad de que los mensajes que emitan sean certeros.</a:t>
            </a:r>
          </a:p>
          <a:p>
            <a:pPr algn="just"/>
            <a:r>
              <a:rPr lang="es-MX" sz="1900" dirty="0"/>
              <a:t>Las ideas secundarias, a pesar de estar jerárquicamente por debajo del núcleo de texto, no dejan de ser importantes; de hecho, sin estas el mensaje no llegará a su clímax.</a:t>
            </a:r>
          </a:p>
          <a:p>
            <a:pPr algn="just"/>
            <a:r>
              <a:rPr lang="es-MX" sz="1900" dirty="0"/>
              <a:t>No se plantea restarle importancia al núcleo del texto, sino reforzar la comprensión de la dupla necesaria que existe entre lo principal y lo secundario.</a:t>
            </a:r>
          </a:p>
          <a:p>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a:off x="100629" y="226701"/>
            <a:ext cx="8803575" cy="5139869"/>
          </a:xfrm>
          <a:prstGeom prst="rect">
            <a:avLst/>
          </a:prstGeom>
          <a:noFill/>
        </p:spPr>
        <p:txBody>
          <a:bodyPr wrap="square" rtlCol="0">
            <a:spAutoFit/>
          </a:bodyPr>
          <a:lstStyle/>
          <a:p>
            <a:pPr algn="ctr"/>
            <a:r>
              <a:rPr lang="es-MX" sz="2000" dirty="0">
                <a:latin typeface="Arvo" panose="020B0604020202020204" charset="0"/>
              </a:rPr>
              <a:t>Ideas Principales y Secundarias: Características y </a:t>
            </a:r>
            <a:r>
              <a:rPr lang="es-MX" sz="2000" dirty="0" smtClean="0">
                <a:latin typeface="Arvo" panose="020B0604020202020204" charset="0"/>
              </a:rPr>
              <a:t>Ejemplos</a:t>
            </a:r>
          </a:p>
          <a:p>
            <a:pPr algn="ctr"/>
            <a:endParaRPr lang="es-MX" sz="2000" dirty="0">
              <a:latin typeface="Arvo" panose="020B0604020202020204" charset="0"/>
            </a:endParaRPr>
          </a:p>
          <a:p>
            <a:pPr algn="just"/>
            <a:r>
              <a:rPr lang="es-MX" sz="1800" dirty="0"/>
              <a:t>Las</a:t>
            </a:r>
            <a:r>
              <a:rPr lang="es-MX" sz="1800" b="1" dirty="0"/>
              <a:t> ideas principales y secundarias </a:t>
            </a:r>
            <a:r>
              <a:rPr lang="es-MX" sz="1800" dirty="0"/>
              <a:t>de un texto son los mensajes, jerárquicamente codificados, que contiene un escrito. Estas ideas tienen por objetivo transmitir una información; vienen a significar cada una de las premisas que sustentan las microestructuras y </a:t>
            </a:r>
            <a:r>
              <a:rPr lang="es-MX" sz="1800" dirty="0" smtClean="0"/>
              <a:t>macroestructuras </a:t>
            </a:r>
            <a:r>
              <a:rPr lang="es-MX" sz="1800" dirty="0"/>
              <a:t>de un discurso textual</a:t>
            </a:r>
            <a:r>
              <a:rPr lang="es-MX" sz="1800" dirty="0" smtClean="0"/>
              <a:t>.</a:t>
            </a:r>
          </a:p>
          <a:p>
            <a:pPr algn="just"/>
            <a:endParaRPr lang="es-MX" sz="1800" dirty="0" smtClean="0"/>
          </a:p>
          <a:p>
            <a:pPr algn="just"/>
            <a:r>
              <a:rPr lang="es-MX" sz="1800" dirty="0"/>
              <a:t>Al ser aplicadas concreta y enfáticamente en un texto, las ideas principales y secundarias denotan un dominio pleno del idioma por parte del emisor lírico. Su uso correcto garantiza que el fin mismo del acto de la escritura, la comunicación, se alcance con mayor facilidad.</a:t>
            </a:r>
          </a:p>
          <a:p>
            <a:pPr algn="just"/>
            <a:endParaRPr lang="es-MX" sz="1800" dirty="0" smtClean="0"/>
          </a:p>
          <a:p>
            <a:pPr algn="just"/>
            <a:r>
              <a:rPr lang="es-MX" sz="1800" dirty="0" smtClean="0"/>
              <a:t>Dado </a:t>
            </a:r>
            <a:r>
              <a:rPr lang="es-MX" sz="1800" dirty="0"/>
              <a:t>que el fin de la escritura es comunicar, es necesario manejar correctamente los conceptos de ideas principales e ideas secundarias, para poder lograr a cabalidad en cometido</a:t>
            </a:r>
            <a:r>
              <a:rPr lang="es-MX" sz="1800" dirty="0" smtClean="0"/>
              <a:t>.</a:t>
            </a:r>
          </a:p>
          <a:p>
            <a:pPr algn="just"/>
            <a:r>
              <a:rPr lang="es-MX" sz="1800" dirty="0"/>
              <a:t/>
            </a:r>
            <a:br>
              <a:rPr lang="es-MX" sz="1800" dirty="0"/>
            </a:br>
            <a:endParaRPr lang="es-MX" sz="1800" dirty="0"/>
          </a:p>
          <a:p>
            <a:pPr algn="just"/>
            <a:endParaRPr lang="es-CL"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2"/>
          <p:cNvGrpSpPr/>
          <p:nvPr/>
        </p:nvGrpSpPr>
        <p:grpSpPr>
          <a:xfrm rot="-8521147" flipH="1">
            <a:off x="6742384" y="3345617"/>
            <a:ext cx="2712826" cy="621429"/>
            <a:chOff x="234200" y="2027925"/>
            <a:chExt cx="7146700" cy="1637100"/>
          </a:xfrm>
        </p:grpSpPr>
        <p:sp>
          <p:nvSpPr>
            <p:cNvPr id="541" name="Google Shape;541;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630638" y="300798"/>
            <a:ext cx="8589319" cy="4738713"/>
            <a:chOff x="236225" y="821275"/>
            <a:chExt cx="7149425" cy="4059550"/>
          </a:xfrm>
        </p:grpSpPr>
        <p:sp>
          <p:nvSpPr>
            <p:cNvPr id="559" name="Google Shape;559;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24042" y="1366543"/>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717061" y="3287095"/>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CuadroTexto 14"/>
          <p:cNvSpPr txBox="1"/>
          <p:nvPr/>
        </p:nvSpPr>
        <p:spPr>
          <a:xfrm>
            <a:off x="-57150" y="2205227"/>
            <a:ext cx="3133799" cy="677108"/>
          </a:xfrm>
          <a:prstGeom prst="rect">
            <a:avLst/>
          </a:prstGeom>
          <a:noFill/>
        </p:spPr>
        <p:txBody>
          <a:bodyPr wrap="square" rtlCol="0">
            <a:spAutoFit/>
          </a:bodyPr>
          <a:lstStyle/>
          <a:p>
            <a:pPr algn="ctr"/>
            <a:r>
              <a:rPr lang="es-MX" sz="2400" b="1" u="sng" dirty="0">
                <a:latin typeface="Arvo" panose="020B0604020202020204" charset="0"/>
              </a:rPr>
              <a:t>Ideas principales</a:t>
            </a:r>
            <a:endParaRPr lang="es-MX" sz="2400" dirty="0">
              <a:latin typeface="Arvo" panose="020B0604020202020204" charset="0"/>
            </a:endParaRPr>
          </a:p>
          <a:p>
            <a:pPr algn="ctr"/>
            <a:endParaRPr lang="es-CL" dirty="0"/>
          </a:p>
        </p:txBody>
      </p:sp>
      <p:sp>
        <p:nvSpPr>
          <p:cNvPr id="16" name="CuadroTexto 15"/>
          <p:cNvSpPr txBox="1"/>
          <p:nvPr/>
        </p:nvSpPr>
        <p:spPr>
          <a:xfrm>
            <a:off x="2989776" y="42849"/>
            <a:ext cx="6051477" cy="5047536"/>
          </a:xfrm>
          <a:prstGeom prst="rect">
            <a:avLst/>
          </a:prstGeom>
          <a:noFill/>
        </p:spPr>
        <p:txBody>
          <a:bodyPr wrap="square" rtlCol="0">
            <a:spAutoFit/>
          </a:bodyPr>
          <a:lstStyle/>
          <a:p>
            <a:pPr algn="just"/>
            <a:r>
              <a:rPr lang="es-MX" dirty="0" smtClean="0"/>
              <a:t>	Las </a:t>
            </a:r>
            <a:r>
              <a:rPr lang="es-MX" dirty="0"/>
              <a:t>ideas principales representan el núcleo del texto, alrededor del cual se sustenta el resto de proposiciones, premisas que a su vez se manifiestan para dar sentido a ese núcleo. Son el corazón del mensaje que el emisor lírico quiere transmitir</a:t>
            </a:r>
            <a:r>
              <a:rPr lang="es-MX" dirty="0" smtClean="0"/>
              <a:t>.</a:t>
            </a:r>
          </a:p>
          <a:p>
            <a:pPr algn="just"/>
            <a:r>
              <a:rPr lang="es-MX" dirty="0" smtClean="0"/>
              <a:t>	No </a:t>
            </a:r>
            <a:r>
              <a:rPr lang="es-MX" dirty="0"/>
              <a:t>se puede hablar de un discurso textual sin que esté presente un núcleo de pensamiento. De prescindir de la idea principal, se percibiría una especie de propuestas aleatorias e incongruentes, carentes completamente de sentido.</a:t>
            </a:r>
          </a:p>
          <a:p>
            <a:pPr algn="just"/>
            <a:r>
              <a:rPr lang="es-MX" dirty="0" smtClean="0"/>
              <a:t>	Se </a:t>
            </a:r>
            <a:r>
              <a:rPr lang="es-MX" dirty="0"/>
              <a:t>debe tener presente la independencia de la idea principal con relación al resto de proposiciones dentro de un texto. Esta es el centro de todo; si bien depende del resto del discurso para poder “ser”, sin esta el discurso queda desmembrado.</a:t>
            </a:r>
          </a:p>
          <a:p>
            <a:pPr algn="just"/>
            <a:r>
              <a:rPr lang="es-MX" dirty="0" smtClean="0"/>
              <a:t>	Otro </a:t>
            </a:r>
            <a:r>
              <a:rPr lang="es-MX" dirty="0"/>
              <a:t>aspecto importante a tener presente respecto a la idea principal textual es el hecho de que, según el dominio del tema y los recursos literarios del emisor lírico, el núcleo no tiene que aparecer explícitamente en el discurso.</a:t>
            </a:r>
          </a:p>
          <a:p>
            <a:pPr algn="just"/>
            <a:r>
              <a:rPr lang="es-MX" dirty="0" smtClean="0"/>
              <a:t>	Las </a:t>
            </a:r>
            <a:r>
              <a:rPr lang="es-MX" dirty="0"/>
              <a:t>ideas principales pueden presentarse de forma tácita y corresponde al lector descifrar cuál es el centro del discurso por medio de las señales que deje el escritor</a:t>
            </a:r>
            <a:r>
              <a:rPr lang="es-MX" dirty="0" smtClean="0"/>
              <a:t>.</a:t>
            </a:r>
          </a:p>
          <a:p>
            <a:pPr algn="just"/>
            <a:r>
              <a:rPr lang="es-MX" dirty="0" smtClean="0"/>
              <a:t>	La </a:t>
            </a:r>
            <a:r>
              <a:rPr lang="es-MX" dirty="0"/>
              <a:t>idea principal es ese recurso que da lógica a la disertación. Permite construir los distintos párrafos de un texto, con base en esta y sustentada en las ideas derivadas.</a:t>
            </a:r>
          </a:p>
          <a:p>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868165" y="-1922753"/>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33"/>
          <p:cNvGrpSpPr/>
          <p:nvPr/>
        </p:nvGrpSpPr>
        <p:grpSpPr>
          <a:xfrm>
            <a:off x="7455695" y="-172889"/>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147724" y="92478"/>
            <a:ext cx="8874432" cy="4924425"/>
          </a:xfrm>
          <a:prstGeom prst="rect">
            <a:avLst/>
          </a:prstGeom>
          <a:noFill/>
        </p:spPr>
        <p:txBody>
          <a:bodyPr wrap="square" rtlCol="0">
            <a:spAutoFit/>
          </a:bodyPr>
          <a:lstStyle/>
          <a:p>
            <a:pPr algn="ctr"/>
            <a:r>
              <a:rPr lang="es-MX" sz="2000" b="1" u="sng" dirty="0"/>
              <a:t>Ideas </a:t>
            </a:r>
            <a:r>
              <a:rPr lang="es-MX" sz="2000" b="1" u="sng" dirty="0" smtClean="0"/>
              <a:t>secundarias</a:t>
            </a:r>
          </a:p>
          <a:p>
            <a:pPr algn="ctr"/>
            <a:endParaRPr lang="es-MX" sz="2000" b="1" dirty="0"/>
          </a:p>
          <a:p>
            <a:r>
              <a:rPr lang="es-MX" sz="2000" dirty="0"/>
              <a:t>Las ideas secundarias representan en el discurso la serie de recursos de los cuales se vale el emisor lírico para lograr que la idea principal que concibió llegue de la manera más clara posible al receptor lírico. Estas, al unirse por conectivos y marcas discursivas, dan densidad y personalidad al discurso.</a:t>
            </a:r>
          </a:p>
          <a:p>
            <a:r>
              <a:rPr lang="es-MX" sz="2000" dirty="0"/>
              <a:t>Se podría ver también a las ideas secundarias como las amplificadoras de la idea principal. Permiten apreciar el corazón del pensamiento del texto desde múltiples perspectivas. Mientras mayor sea el número de perspectivas, mayor será la facilidad de entendimiento.</a:t>
            </a:r>
          </a:p>
          <a:p>
            <a:r>
              <a:rPr lang="es-MX" sz="2000" dirty="0"/>
              <a:t>Lo secundario nos lleva irremediablemente a lo primario. Dependerá del conocimiento del tema por parte del emisor textual que la ampliación del discurso llegue plenamente a la mayor cantidad de receptores posibles. Solo quien conoce bien una idea puede enseñarla; si no hay concepción clara de un tema, no puede ser transmitido.</a:t>
            </a:r>
          </a:p>
          <a:p>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0"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4"/>
          <p:cNvGrpSpPr/>
          <p:nvPr/>
        </p:nvGrpSpPr>
        <p:grpSpPr>
          <a:xfrm rot="1195466">
            <a:off x="920701" y="61297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4"/>
          <p:cNvGrpSpPr/>
          <p:nvPr/>
        </p:nvGrpSpPr>
        <p:grpSpPr>
          <a:xfrm rot="1345290" flipH="1">
            <a:off x="6038742" y="-615118"/>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uadroTexto 4"/>
          <p:cNvSpPr txBox="1"/>
          <p:nvPr/>
        </p:nvSpPr>
        <p:spPr>
          <a:xfrm>
            <a:off x="352926" y="180380"/>
            <a:ext cx="8678779" cy="4862870"/>
          </a:xfrm>
          <a:prstGeom prst="rect">
            <a:avLst/>
          </a:prstGeom>
          <a:noFill/>
        </p:spPr>
        <p:txBody>
          <a:bodyPr wrap="square" rtlCol="0">
            <a:spAutoFit/>
          </a:bodyPr>
          <a:lstStyle/>
          <a:p>
            <a:pPr algn="ctr"/>
            <a:r>
              <a:rPr lang="es-MX" sz="1800" b="1" dirty="0"/>
              <a:t>Recursos para potenciar las ideas </a:t>
            </a:r>
            <a:r>
              <a:rPr lang="es-MX" sz="1800" b="1" dirty="0" smtClean="0"/>
              <a:t>secundarias</a:t>
            </a:r>
          </a:p>
          <a:p>
            <a:pPr algn="ctr"/>
            <a:endParaRPr lang="es-MX" sz="1800" dirty="0"/>
          </a:p>
          <a:p>
            <a:pPr algn="just"/>
            <a:r>
              <a:rPr lang="es-MX" sz="2000" dirty="0"/>
              <a:t>Hay infinidad de recursos de los cuales disponen los emisores para lograr dar </a:t>
            </a:r>
            <a:r>
              <a:rPr lang="es-MX" sz="2000" dirty="0">
                <a:hlinkClick r:id="rId3" tooltip="peso"/>
              </a:rPr>
              <a:t>peso</a:t>
            </a:r>
            <a:r>
              <a:rPr lang="es-MX" sz="2000" dirty="0"/>
              <a:t> y forma a la idea principal por medio de las secundarias.</a:t>
            </a:r>
          </a:p>
          <a:p>
            <a:pPr algn="just"/>
            <a:r>
              <a:rPr lang="es-MX" sz="2000" dirty="0"/>
              <a:t>Entre los más usados destacan los enlaces por sinonimia, en los que la idea principal en concreto —o aspectos de esta— se comparan con proposiciones similares para reforzar su comprensión.</a:t>
            </a:r>
          </a:p>
          <a:p>
            <a:pPr algn="just"/>
            <a:r>
              <a:rPr lang="es-MX" sz="2000" dirty="0"/>
              <a:t>También es usada la antonimia, que busca presentar al receptor ideas contrarias a la que se desea transmitir. Esto permite que la concepción del mensaje se fije en la mente del lector desde la premisa de lo que “no es” el mensaje principal.</a:t>
            </a:r>
          </a:p>
          <a:p>
            <a:pPr algn="just"/>
            <a:r>
              <a:rPr lang="es-MX" sz="2000" dirty="0"/>
              <a:t>Lo secundario en un texto responde a conexiones, pertenencia, a una “causa-efecto”. El emisor debe valerse de todo ello para poder lograr que su discurso textual cale, y en el escritor esa es la meta ineludible y necesaria: llegar al lector.</a:t>
            </a:r>
          </a:p>
          <a:p>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181783" y="-49454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5"/>
          <p:cNvGrpSpPr/>
          <p:nvPr/>
        </p:nvGrpSpPr>
        <p:grpSpPr>
          <a:xfrm rot="7199608">
            <a:off x="691255" y="2531420"/>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791325" y="2035000"/>
            <a:ext cx="5598000" cy="31350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5"/>
          <p:cNvGrpSpPr/>
          <p:nvPr/>
        </p:nvGrpSpPr>
        <p:grpSpPr>
          <a:xfrm rot="2700000">
            <a:off x="6746934" y="3331876"/>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a:off x="0" y="144077"/>
            <a:ext cx="8999621" cy="4308872"/>
          </a:xfrm>
          <a:prstGeom prst="rect">
            <a:avLst/>
          </a:prstGeom>
          <a:noFill/>
        </p:spPr>
        <p:txBody>
          <a:bodyPr wrap="square" rtlCol="0">
            <a:spAutoFit/>
          </a:bodyPr>
          <a:lstStyle/>
          <a:p>
            <a:pPr algn="ctr"/>
            <a:r>
              <a:rPr lang="es-MX" sz="2000" b="1" u="sng" dirty="0"/>
              <a:t>Ejemplo de vinculación entre ideas principales y </a:t>
            </a:r>
            <a:r>
              <a:rPr lang="es-MX" sz="2000" b="1" u="sng" dirty="0" smtClean="0"/>
              <a:t>secundarias</a:t>
            </a:r>
          </a:p>
          <a:p>
            <a:pPr algn="ctr"/>
            <a:endParaRPr lang="es-MX" sz="2000" dirty="0"/>
          </a:p>
          <a:p>
            <a:pPr algn="just"/>
            <a:r>
              <a:rPr lang="es-MX" sz="1800" dirty="0"/>
              <a:t>Un sujeto desea contar una fábula “x” a un grupo de lectores mixto (50 personas), con edades comprendidas entre 7 y 60 años. El objetivo será transmitir la idea principal al mayor número de personas posible.</a:t>
            </a:r>
          </a:p>
          <a:p>
            <a:pPr algn="just"/>
            <a:r>
              <a:rPr lang="es-MX" sz="1800" dirty="0"/>
              <a:t>La idea será la misma siempre; sin embargo, dado que el discurso será emitido a un grupo tan ambiguo de lectores, deberá trabajarse inteligentemente.</a:t>
            </a:r>
          </a:p>
          <a:p>
            <a:pPr algn="just"/>
            <a:r>
              <a:rPr lang="es-MX" sz="1800" dirty="0"/>
              <a:t>Las ideas secundarias de las cuales se va a valer el emisor lírico para calar en toda la población deben responder a los intereses de cada subgrupo presente.</a:t>
            </a:r>
          </a:p>
          <a:p>
            <a:pPr algn="just"/>
            <a:r>
              <a:rPr lang="es-MX" sz="1800" dirty="0"/>
              <a:t>Entonces, el escritor deberá disponer de máximo tres ideas secundarias en torno al núcleo por cada subgrupo de lectores presentes. Estas ideas deben repartirse equitativamente en el discurso para que, al ser leídas por cualquiera de los participantes, se llegue a la comprensión del mensaje.</a:t>
            </a:r>
          </a:p>
          <a:p>
            <a:pPr algn="just"/>
            <a:r>
              <a:rPr lang="es-MX" sz="1800" dirty="0"/>
              <a:t>Las ideas secundarias son de mucha importancia dentro de un texto, dado que sin estas al núcleo carece de fuerza</a:t>
            </a:r>
            <a:r>
              <a:rPr lang="es-MX" sz="1800" dirty="0" smtClean="0"/>
              <a:t>.</a:t>
            </a:r>
            <a:endParaRPr lang="es-MX"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120" name="Google Shape;1120;p36"/>
          <p:cNvGrpSpPr/>
          <p:nvPr/>
        </p:nvGrpSpPr>
        <p:grpSpPr>
          <a:xfrm rot="5400000">
            <a:off x="-2275431" y="-819560"/>
            <a:ext cx="8953931" cy="5412446"/>
            <a:chOff x="238125" y="693075"/>
            <a:chExt cx="7137450" cy="4314425"/>
          </a:xfrm>
        </p:grpSpPr>
        <p:sp>
          <p:nvSpPr>
            <p:cNvPr id="1121" name="Google Shape;1121;p3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36"/>
          <p:cNvGrpSpPr/>
          <p:nvPr/>
        </p:nvGrpSpPr>
        <p:grpSpPr>
          <a:xfrm rot="-816911">
            <a:off x="-1399103" y="1807642"/>
            <a:ext cx="2613229" cy="5224657"/>
            <a:chOff x="2499325" y="238125"/>
            <a:chExt cx="2613225" cy="5224650"/>
          </a:xfrm>
        </p:grpSpPr>
        <p:sp>
          <p:nvSpPr>
            <p:cNvPr id="1125" name="Google Shape;1125;p3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348378" y="0"/>
            <a:ext cx="9492378" cy="4924425"/>
          </a:xfrm>
          <a:prstGeom prst="rect">
            <a:avLst/>
          </a:prstGeom>
          <a:noFill/>
        </p:spPr>
        <p:txBody>
          <a:bodyPr wrap="square" rtlCol="0">
            <a:spAutoFit/>
          </a:bodyPr>
          <a:lstStyle/>
          <a:p>
            <a:pPr algn="ctr"/>
            <a:r>
              <a:rPr lang="es-MX" sz="2000" b="1" u="sng" dirty="0"/>
              <a:t>Características de las ideas </a:t>
            </a:r>
            <a:r>
              <a:rPr lang="es-MX" sz="2000" b="1" u="sng" dirty="0" smtClean="0"/>
              <a:t>principales</a:t>
            </a:r>
          </a:p>
          <a:p>
            <a:pPr algn="ctr"/>
            <a:endParaRPr lang="es-MX" sz="2000" dirty="0"/>
          </a:p>
          <a:p>
            <a:r>
              <a:rPr lang="es-MX" sz="2000" dirty="0"/>
              <a:t>Son el núcleo del texto, en torno al cual nacen el resto de proposiciones o ideas secundarias.</a:t>
            </a:r>
          </a:p>
          <a:p>
            <a:r>
              <a:rPr lang="es-MX" sz="2000" dirty="0"/>
              <a:t>No necesariamente deben aparecer explícitamente en el texto. Según los recursos literarios aplicados por el emisor lírico, las ideas principales pueden manifestarse tácitamente. Es decir, se sabe que están aun cuando no se hallen escritas; es importante tener presente que esto no implica ausencia.</a:t>
            </a:r>
          </a:p>
          <a:p>
            <a:r>
              <a:rPr lang="es-MX" sz="2000" dirty="0"/>
              <a:t>Se reconocen fácilmente porque, si son suprimidas del texto, este queda acéfalo, sin sentido, y las ideas secundarias se manifiestan como proposiciones girando en torno al vacío.</a:t>
            </a:r>
          </a:p>
          <a:p>
            <a:r>
              <a:rPr lang="es-MX" sz="2000" dirty="0"/>
              <a:t>Son independientes del resto de premisas, podríamos catalogarlas como la piedra fundacional de los discursos. Sin las ideas secundarias siguen existiendo, aunque las ideas principales sí requieren de las primeras para lograr un mayor impacto y comprensión de sus propiedades.</a:t>
            </a:r>
          </a:p>
          <a:p>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37"/>
          <p:cNvGrpSpPr/>
          <p:nvPr/>
        </p:nvGrpSpPr>
        <p:grpSpPr>
          <a:xfrm>
            <a:off x="-160997" y="3692471"/>
            <a:ext cx="1957728" cy="1943910"/>
            <a:chOff x="1173550" y="238600"/>
            <a:chExt cx="5252825" cy="5215750"/>
          </a:xfrm>
        </p:grpSpPr>
        <p:sp>
          <p:nvSpPr>
            <p:cNvPr id="1153" name="Google Shape;1153;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37"/>
          <p:cNvSpPr/>
          <p:nvPr/>
        </p:nvSpPr>
        <p:spPr>
          <a:xfrm>
            <a:off x="4737625" y="523413"/>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7"/>
          <p:cNvGrpSpPr/>
          <p:nvPr/>
        </p:nvGrpSpPr>
        <p:grpSpPr>
          <a:xfrm>
            <a:off x="7778903" y="-203904"/>
            <a:ext cx="1957728" cy="1943910"/>
            <a:chOff x="1173550" y="238600"/>
            <a:chExt cx="5252825" cy="5215750"/>
          </a:xfrm>
        </p:grpSpPr>
        <p:sp>
          <p:nvSpPr>
            <p:cNvPr id="1342" name="Google Shape;1342;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uadroTexto 8"/>
          <p:cNvSpPr txBox="1"/>
          <p:nvPr/>
        </p:nvSpPr>
        <p:spPr>
          <a:xfrm>
            <a:off x="111121" y="68027"/>
            <a:ext cx="8899928" cy="5016758"/>
          </a:xfrm>
          <a:prstGeom prst="rect">
            <a:avLst/>
          </a:prstGeom>
          <a:noFill/>
        </p:spPr>
        <p:txBody>
          <a:bodyPr wrap="square" rtlCol="0">
            <a:spAutoFit/>
          </a:bodyPr>
          <a:lstStyle/>
          <a:p>
            <a:pPr algn="ctr"/>
            <a:r>
              <a:rPr lang="es-MX" sz="1800" b="1" u="sng" dirty="0"/>
              <a:t>Características de las ideas </a:t>
            </a:r>
            <a:r>
              <a:rPr lang="es-MX" sz="1800" b="1" u="sng" dirty="0" smtClean="0"/>
              <a:t>secundarias</a:t>
            </a:r>
          </a:p>
          <a:p>
            <a:pPr algn="just"/>
            <a:endParaRPr lang="es-MX" sz="1800" dirty="0"/>
          </a:p>
          <a:p>
            <a:pPr algn="just"/>
            <a:r>
              <a:rPr lang="es-MX" sz="1800" dirty="0"/>
              <a:t>Giran en torno a la idea principal. Se desprenden del discurso central, conectándolo con otra serie de premisas que sustentan la disertación.</a:t>
            </a:r>
          </a:p>
          <a:p>
            <a:pPr algn="just"/>
            <a:r>
              <a:rPr lang="es-MX" sz="1800" dirty="0"/>
              <a:t>Tienen un carácter explicativo. Buscan manifestar las propiedades que posee el núcleo textual para una mayor comprensión por parte del receptor lírico.</a:t>
            </a:r>
          </a:p>
          <a:p>
            <a:pPr algn="just"/>
            <a:r>
              <a:rPr lang="es-MX" sz="1800" dirty="0"/>
              <a:t>Sus dimensiones están sujetas a las capacidades del escritor. Mientras más dominio tenga el escritor del tema principal, mayor cantidad de ideas secundarias se irán hilvanando en torno al tema principal.</a:t>
            </a:r>
          </a:p>
          <a:p>
            <a:pPr algn="just"/>
            <a:r>
              <a:rPr lang="es-MX" sz="1800" dirty="0"/>
              <a:t>Su papel fundamental es ampliar la percepción conceptual de la idea principal. Mientras más aspectos definitorios posea un sujeto sobre un tema, logrará expresarse de forma más fidedigna con sus iguales por medio de las palabras.</a:t>
            </a:r>
          </a:p>
          <a:p>
            <a:pPr algn="just"/>
            <a:r>
              <a:rPr lang="es-MX" sz="1800" dirty="0"/>
              <a:t>Por sí solas, carecen de sentido lógico, y sin estas el texto se resumiría a una frase. Esta frase por sí sola representa el tema, pero no estaría al alcance de todos.</a:t>
            </a:r>
          </a:p>
          <a:p>
            <a:pPr algn="just"/>
            <a:r>
              <a:rPr lang="es-MX" sz="1800" dirty="0"/>
              <a:t>Sería como ver únicamente a la luna en una noche oscura. Ahora, con las ideas secundarias presentes, cada estrella sería un discurso alterno que versa sobre la luna.</a:t>
            </a:r>
          </a:p>
          <a:p>
            <a:pPr algn="just"/>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grpSp>
        <p:nvGrpSpPr>
          <p:cNvPr id="1556" name="Google Shape;1556;p38"/>
          <p:cNvGrpSpPr/>
          <p:nvPr/>
        </p:nvGrpSpPr>
        <p:grpSpPr>
          <a:xfrm>
            <a:off x="4345625" y="3159713"/>
            <a:ext cx="7186900" cy="4132775"/>
            <a:chOff x="235075" y="777725"/>
            <a:chExt cx="7186900" cy="4132775"/>
          </a:xfrm>
        </p:grpSpPr>
        <p:sp>
          <p:nvSpPr>
            <p:cNvPr id="1557" name="Google Shape;1557;p3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rot="-1056684">
            <a:off x="8363288" y="178459"/>
            <a:ext cx="1533784" cy="3488197"/>
            <a:chOff x="2650500" y="238500"/>
            <a:chExt cx="2300750" cy="5232700"/>
          </a:xfrm>
        </p:grpSpPr>
        <p:sp>
          <p:nvSpPr>
            <p:cNvPr id="1560" name="Google Shape;1560;p3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38"/>
          <p:cNvGrpSpPr/>
          <p:nvPr/>
        </p:nvGrpSpPr>
        <p:grpSpPr>
          <a:xfrm rot="-3842226">
            <a:off x="3064104" y="276940"/>
            <a:ext cx="2613290" cy="5224780"/>
            <a:chOff x="2499325" y="238125"/>
            <a:chExt cx="2613225" cy="5224650"/>
          </a:xfrm>
        </p:grpSpPr>
        <p:sp>
          <p:nvSpPr>
            <p:cNvPr id="1566" name="Google Shape;1566;p38"/>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1374359" y="-535064"/>
            <a:ext cx="2512923" cy="1944905"/>
            <a:chOff x="434475" y="237850"/>
            <a:chExt cx="6749725" cy="5224025"/>
          </a:xfrm>
        </p:grpSpPr>
        <p:sp>
          <p:nvSpPr>
            <p:cNvPr id="1572" name="Google Shape;1572;p3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8"/>
          <p:cNvGrpSpPr/>
          <p:nvPr/>
        </p:nvGrpSpPr>
        <p:grpSpPr>
          <a:xfrm>
            <a:off x="6520615" y="-281482"/>
            <a:ext cx="1597878" cy="1023344"/>
            <a:chOff x="769235" y="2959709"/>
            <a:chExt cx="1708778" cy="1094369"/>
          </a:xfrm>
        </p:grpSpPr>
        <p:sp>
          <p:nvSpPr>
            <p:cNvPr id="1652" name="Google Shape;1652;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uadroTexto 4"/>
          <p:cNvSpPr txBox="1"/>
          <p:nvPr/>
        </p:nvSpPr>
        <p:spPr>
          <a:xfrm>
            <a:off x="150250" y="175829"/>
            <a:ext cx="8903368" cy="4616648"/>
          </a:xfrm>
          <a:prstGeom prst="rect">
            <a:avLst/>
          </a:prstGeom>
          <a:noFill/>
        </p:spPr>
        <p:txBody>
          <a:bodyPr wrap="square" rtlCol="0">
            <a:spAutoFit/>
          </a:bodyPr>
          <a:lstStyle/>
          <a:p>
            <a:pPr algn="just"/>
            <a:r>
              <a:rPr lang="es-MX" sz="2000" b="1" u="sng" dirty="0"/>
              <a:t>Ejemplos</a:t>
            </a:r>
            <a:endParaRPr lang="es-MX" sz="2000" dirty="0"/>
          </a:p>
          <a:p>
            <a:pPr algn="just"/>
            <a:r>
              <a:rPr lang="es-MX" sz="2000" dirty="0"/>
              <a:t>A continuación se presentarán dos textos en los que se identificarán la idea principal y las secundarias:</a:t>
            </a:r>
          </a:p>
          <a:p>
            <a:pPr algn="just"/>
            <a:r>
              <a:rPr lang="es-MX" sz="2000" b="1" dirty="0"/>
              <a:t>Ejemplo 1</a:t>
            </a:r>
            <a:endParaRPr lang="es-MX" sz="2000" dirty="0"/>
          </a:p>
          <a:p>
            <a:pPr algn="just"/>
            <a:r>
              <a:rPr lang="es-MX" sz="2000" u="sng" dirty="0"/>
              <a:t>“El conocimiento pleno de la gramática de un lenguaje, nos permite comunicarnos mejor de forma escrita</a:t>
            </a:r>
            <a:r>
              <a:rPr lang="es-MX" sz="2000" dirty="0"/>
              <a:t>. Para logra tener un mejor manejo de la lingüística de un idioma hay que, necesariamente, sentarse a estudiar los distintos aspectos que conforman dicho idioma.</a:t>
            </a:r>
          </a:p>
          <a:p>
            <a:pPr algn="just"/>
            <a:r>
              <a:rPr lang="es-MX" sz="2000" dirty="0"/>
              <a:t>Se deben tener en cuenta los aspectos morfológicos y los sintácticos, estudiarlos individualmente. Luego de manejarlos bien se notará cómo la comunicación textual se hace más fluida”.</a:t>
            </a:r>
          </a:p>
          <a:p>
            <a:pPr algn="just"/>
            <a:r>
              <a:rPr lang="es-MX" sz="2000" dirty="0"/>
              <a:t>En este ejemplo la idea principal (subrayada) está evidente en el texto. El resto del texto muestra aspectos propios de las ideas secundarias, que tienen por fin fortalecer la percepción de la idea principal</a:t>
            </a:r>
            <a:r>
              <a:rPr lang="es-MX" dirty="0"/>
              <a:t>.</a:t>
            </a:r>
          </a:p>
          <a:p>
            <a:endParaRPr lang="es-C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879</Words>
  <Application>Microsoft Office PowerPoint</Application>
  <PresentationFormat>Presentación en pantalla (16:9)</PresentationFormat>
  <Paragraphs>67</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Arvo</vt:lpstr>
      <vt:lpstr>Fira Sans Extra Condensed Medium</vt:lpstr>
      <vt:lpstr>Roboto</vt:lpstr>
      <vt:lpstr>Fira Sans Extra Condensed</vt:lpstr>
      <vt:lpstr>Orange Memphis</vt:lpstr>
      <vt:lpstr>Lenguaje y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dc:title>
  <dc:creator>Dave Villarroel</dc:creator>
  <cp:lastModifiedBy>HP</cp:lastModifiedBy>
  <cp:revision>6</cp:revision>
  <dcterms:modified xsi:type="dcterms:W3CDTF">2020-12-02T15:40:27Z</dcterms:modified>
</cp:coreProperties>
</file>