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9" r:id="rId3"/>
    <p:sldId id="262" r:id="rId4"/>
    <p:sldId id="263" r:id="rId5"/>
    <p:sldId id="264" r:id="rId6"/>
    <p:sldId id="257" r:id="rId7"/>
    <p:sldId id="258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>
        <p:scale>
          <a:sx n="78" d="100"/>
          <a:sy n="78" d="100"/>
        </p:scale>
        <p:origin x="-32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95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8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4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30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8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8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7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5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9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1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64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smtClean="0"/>
              <a:t>La Construcción </a:t>
            </a:r>
            <a:r>
              <a:rPr lang="es-ES" sz="5400" dirty="0" smtClean="0"/>
              <a:t>del Estado-Nación 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157042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influencia del liberalismo en América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Deseo de autogobernarse</a:t>
            </a:r>
          </a:p>
          <a:p>
            <a:r>
              <a:rPr lang="es-ES" dirty="0" smtClean="0"/>
              <a:t>Lucha de derechos individuales </a:t>
            </a:r>
          </a:p>
          <a:p>
            <a:r>
              <a:rPr lang="es-ES" dirty="0" smtClean="0"/>
              <a:t>Políticas liberales y republicana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¿Quiénes no participaron de los derechos CIUDADANOS?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5576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Ideales republicanos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¿Quiénes son los burgueses?</a:t>
            </a:r>
          </a:p>
          <a:p>
            <a:endParaRPr lang="es-ES" dirty="0"/>
          </a:p>
          <a:p>
            <a:r>
              <a:rPr lang="es-ES" dirty="0" smtClean="0"/>
              <a:t>¿Qué es el liberalismo económico?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7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1077" y="286603"/>
            <a:ext cx="7250805" cy="60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8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46" y="747713"/>
            <a:ext cx="4877275" cy="4951624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00415" y="1063681"/>
            <a:ext cx="5428370" cy="463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3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2733" y="441150"/>
            <a:ext cx="4839096" cy="473615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310649" y="592428"/>
            <a:ext cx="39280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 smtClean="0"/>
              <a:t>¿Por </a:t>
            </a:r>
            <a:r>
              <a:rPr lang="es-ES" dirty="0"/>
              <a:t>qué crees que la burguesía alcanzó poder económico y político durante el siglo XIX</a:t>
            </a:r>
            <a:r>
              <a:rPr lang="es-ES" dirty="0" smtClean="0"/>
              <a:t>?</a:t>
            </a:r>
          </a:p>
          <a:p>
            <a:pPr marL="342900" indent="-342900">
              <a:buAutoNum type="arabicPeriod"/>
            </a:pPr>
            <a:r>
              <a:rPr lang="es-ES" dirty="0" smtClean="0"/>
              <a:t>¿</a:t>
            </a:r>
            <a:r>
              <a:rPr lang="es-ES" dirty="0"/>
              <a:t>Qué aspectos de la cultura burguesa del siglo XIX crees que están vigentes en la actualidad?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¿Qué </a:t>
            </a:r>
            <a:r>
              <a:rPr lang="es-ES" dirty="0"/>
              <a:t>diferencias existen entre las ideas de </a:t>
            </a:r>
            <a:r>
              <a:rPr lang="es-ES" dirty="0" err="1"/>
              <a:t>Duclerc</a:t>
            </a:r>
            <a:r>
              <a:rPr lang="es-ES" dirty="0"/>
              <a:t> y las de Marx </a:t>
            </a:r>
            <a:r>
              <a:rPr lang="es-ES" dirty="0" smtClean="0"/>
              <a:t>y Engels</a:t>
            </a:r>
            <a:r>
              <a:rPr lang="es-ES" dirty="0"/>
              <a:t>?, ¿qué dice Villalobos en relación con la burguesía? </a:t>
            </a:r>
          </a:p>
          <a:p>
            <a:pPr marL="342900" indent="-342900">
              <a:buAutoNum type="arabicPeriod" startAt="2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142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Los principios republicanos</a:t>
            </a:r>
            <a:br>
              <a:rPr lang="es-ES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Durante </a:t>
            </a:r>
            <a:r>
              <a:rPr lang="es-ES" dirty="0"/>
              <a:t>el siglo XIX, la mayoría de los Estados </a:t>
            </a:r>
            <a:r>
              <a:rPr lang="es-ES" dirty="0" smtClean="0"/>
              <a:t>europeos </a:t>
            </a:r>
            <a:r>
              <a:rPr lang="es-ES" dirty="0"/>
              <a:t>incorporaron en sus regímenes políticos los principios básicos liberales. Entre ellos destacan:</a:t>
            </a:r>
          </a:p>
          <a:p>
            <a:r>
              <a:rPr lang="es-ES" dirty="0"/>
              <a:t>Soberanía popular. Cada ciudadano es soberano y ejerce la soberanía directamente. Para lograr un modelo representativo,  </a:t>
            </a:r>
            <a:r>
              <a:rPr lang="es-ES" dirty="0" smtClean="0"/>
              <a:t>se concibió </a:t>
            </a:r>
            <a:r>
              <a:rPr lang="es-ES" dirty="0"/>
              <a:t>la soberanía nacional, la que por medio de elecciones periódicas elegiría a sus </a:t>
            </a:r>
            <a:r>
              <a:rPr lang="es-ES" dirty="0" smtClean="0"/>
              <a:t>autoridades.</a:t>
            </a:r>
            <a:endParaRPr lang="es-ES" dirty="0"/>
          </a:p>
          <a:p>
            <a:r>
              <a:rPr lang="es-ES" dirty="0"/>
              <a:t>Separación de los poderes del Estado. Las </a:t>
            </a:r>
            <a:r>
              <a:rPr lang="es-ES" dirty="0" smtClean="0"/>
              <a:t>funciones </a:t>
            </a:r>
            <a:r>
              <a:rPr lang="es-ES" dirty="0"/>
              <a:t>ejecutiva, legislativa y judicial del Estado </a:t>
            </a:r>
            <a:r>
              <a:rPr lang="es-ES" dirty="0" smtClean="0"/>
              <a:t>deben </a:t>
            </a:r>
            <a:r>
              <a:rPr lang="es-ES" dirty="0"/>
              <a:t>estar separadas, como poderes independientes, para permitir la existencia de controles y equilibrios que limiten las facultades del gobierno. </a:t>
            </a:r>
            <a:endParaRPr lang="es-ES" dirty="0" smtClean="0"/>
          </a:p>
          <a:p>
            <a:r>
              <a:rPr lang="es-ES" dirty="0" smtClean="0"/>
              <a:t>Igualdad </a:t>
            </a:r>
            <a:r>
              <a:rPr lang="es-ES" dirty="0"/>
              <a:t>ante la ley y necesidad de una </a:t>
            </a:r>
            <a:r>
              <a:rPr lang="es-ES" dirty="0" smtClean="0"/>
              <a:t>Constitución</a:t>
            </a:r>
            <a:r>
              <a:rPr lang="es-ES" dirty="0"/>
              <a:t>. Debe existir una Carta Fundamental que defina las características y responsabilidades de las autoridades, y contenga los derechos y deberes de los ciudadanos.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518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El reconocimiento de los derechos individuales </a:t>
            </a:r>
            <a:endParaRPr lang="es-C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  Libertad de pensamiento </a:t>
            </a:r>
          </a:p>
          <a:p>
            <a:r>
              <a:rPr lang="es-ES" dirty="0" smtClean="0"/>
              <a:t>Libertad de reunión –asociación </a:t>
            </a:r>
          </a:p>
          <a:p>
            <a:r>
              <a:rPr lang="es-ES" dirty="0" smtClean="0"/>
              <a:t>Libertad de expresión (prensa) </a:t>
            </a:r>
          </a:p>
          <a:p>
            <a:r>
              <a:rPr lang="es-ES" dirty="0" smtClean="0"/>
              <a:t>Libertad religiosa </a:t>
            </a:r>
          </a:p>
          <a:p>
            <a:r>
              <a:rPr lang="es-ES" dirty="0" smtClean="0"/>
              <a:t>Propiedad privada</a:t>
            </a:r>
          </a:p>
          <a:p>
            <a:endParaRPr lang="es-ES" dirty="0"/>
          </a:p>
          <a:p>
            <a:r>
              <a:rPr lang="es-ES" dirty="0" smtClean="0"/>
              <a:t>¿Quiénes no participan de los </a:t>
            </a:r>
            <a:r>
              <a:rPr lang="es-ES" smtClean="0"/>
              <a:t>derechos CIUDADANOS?</a:t>
            </a:r>
            <a:endParaRPr lang="es-ES" dirty="0" smtClean="0"/>
          </a:p>
          <a:p>
            <a:r>
              <a:rPr lang="es-E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8958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Liberalismo económico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2511380"/>
            <a:ext cx="10058400" cy="3357714"/>
          </a:xfrm>
        </p:spPr>
        <p:txBody>
          <a:bodyPr/>
          <a:lstStyle/>
          <a:p>
            <a:r>
              <a:rPr lang="es-ES" dirty="0" smtClean="0"/>
              <a:t>Beneficio personal </a:t>
            </a:r>
          </a:p>
          <a:p>
            <a:r>
              <a:rPr lang="es-ES" dirty="0" smtClean="0"/>
              <a:t>La limitación del estado en la economía </a:t>
            </a:r>
          </a:p>
          <a:p>
            <a:r>
              <a:rPr lang="es-ES" dirty="0" smtClean="0"/>
              <a:t>Acumulación de riqueza </a:t>
            </a:r>
          </a:p>
          <a:p>
            <a:r>
              <a:rPr lang="es-ES" dirty="0" smtClean="0"/>
              <a:t>Defensa a la propiedad privada </a:t>
            </a:r>
          </a:p>
          <a:p>
            <a:r>
              <a:rPr lang="es-ES" dirty="0" smtClean="0"/>
              <a:t>Libre mercado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9994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Oleadas revolucionarias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Ciclo 1820</a:t>
            </a:r>
          </a:p>
          <a:p>
            <a:r>
              <a:rPr lang="es-ES" dirty="0" smtClean="0"/>
              <a:t>Revoluciones 1830</a:t>
            </a:r>
          </a:p>
          <a:p>
            <a:r>
              <a:rPr lang="es-ES" dirty="0" smtClean="0"/>
              <a:t>Estallido 1848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2662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309</Words>
  <Application>Microsoft Office PowerPoint</Application>
  <PresentationFormat>Personalizado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Retrospección</vt:lpstr>
      <vt:lpstr>La Construcción del Estado-Nación </vt:lpstr>
      <vt:lpstr>Ideales republicanos </vt:lpstr>
      <vt:lpstr>Presentación de PowerPoint</vt:lpstr>
      <vt:lpstr>Presentación de PowerPoint</vt:lpstr>
      <vt:lpstr>Presentación de PowerPoint</vt:lpstr>
      <vt:lpstr>Los principios republicanos </vt:lpstr>
      <vt:lpstr>El reconocimiento de los derechos individuales </vt:lpstr>
      <vt:lpstr>Liberalismo económico </vt:lpstr>
      <vt:lpstr>Oleadas revolucionarias </vt:lpstr>
      <vt:lpstr>La influencia del liberalismo en América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 21</dc:creator>
  <cp:lastModifiedBy>HP</cp:lastModifiedBy>
  <cp:revision>16</cp:revision>
  <dcterms:created xsi:type="dcterms:W3CDTF">2020-10-27T15:24:56Z</dcterms:created>
  <dcterms:modified xsi:type="dcterms:W3CDTF">2020-11-02T11:16:38Z</dcterms:modified>
</cp:coreProperties>
</file>